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33"/>
  </p:notesMasterIdLst>
  <p:sldIdLst>
    <p:sldId id="284" r:id="rId5"/>
    <p:sldId id="319" r:id="rId6"/>
    <p:sldId id="495" r:id="rId7"/>
    <p:sldId id="601" r:id="rId8"/>
    <p:sldId id="659" r:id="rId9"/>
    <p:sldId id="660" r:id="rId10"/>
    <p:sldId id="661" r:id="rId11"/>
    <p:sldId id="662" r:id="rId12"/>
    <p:sldId id="663" r:id="rId13"/>
    <p:sldId id="664" r:id="rId14"/>
    <p:sldId id="665" r:id="rId15"/>
    <p:sldId id="668" r:id="rId16"/>
    <p:sldId id="669" r:id="rId17"/>
    <p:sldId id="670" r:id="rId18"/>
    <p:sldId id="671" r:id="rId19"/>
    <p:sldId id="672" r:id="rId20"/>
    <p:sldId id="676" r:id="rId21"/>
    <p:sldId id="677" r:id="rId22"/>
    <p:sldId id="675" r:id="rId23"/>
    <p:sldId id="678" r:id="rId24"/>
    <p:sldId id="679" r:id="rId25"/>
    <p:sldId id="330" r:id="rId26"/>
    <p:sldId id="290" r:id="rId27"/>
    <p:sldId id="666" r:id="rId28"/>
    <p:sldId id="667" r:id="rId29"/>
    <p:sldId id="673" r:id="rId30"/>
    <p:sldId id="674" r:id="rId31"/>
    <p:sldId id="680" r:id="rId32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008000"/>
    <a:srgbClr val="009900"/>
    <a:srgbClr val="D5C8F8"/>
    <a:srgbClr val="F8FEEC"/>
    <a:srgbClr val="F4FDDF"/>
    <a:srgbClr val="F52FB3"/>
    <a:srgbClr val="FFFCEF"/>
    <a:srgbClr val="FEF6D6"/>
    <a:srgbClr val="FDF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C43C60-E5AE-4F74-A90C-1CCC3FD947E4}" v="1335" dt="2021-04-20T14:57:07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3" autoAdjust="0"/>
    <p:restoredTop sz="94545" autoAdjust="0"/>
  </p:normalViewPr>
  <p:slideViewPr>
    <p:cSldViewPr>
      <p:cViewPr varScale="1">
        <p:scale>
          <a:sx n="108" d="100"/>
          <a:sy n="108" d="100"/>
        </p:scale>
        <p:origin x="66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62C43C60-E5AE-4F74-A90C-1CCC3FD947E4}"/>
    <pc:docChg chg="undo custSel modSld">
      <pc:chgData name="Chan, Candace" userId="bc13349b-03ef-4b71-8ee4-a941a4a67ec9" providerId="ADAL" clId="{62C43C60-E5AE-4F74-A90C-1CCC3FD947E4}" dt="2021-04-20T14:57:11.453" v="2013" actId="20577"/>
      <pc:docMkLst>
        <pc:docMk/>
      </pc:docMkLst>
      <pc:sldChg chg="modSp mod modNotesTx">
        <pc:chgData name="Chan, Candace" userId="bc13349b-03ef-4b71-8ee4-a941a4a67ec9" providerId="ADAL" clId="{62C43C60-E5AE-4F74-A90C-1CCC3FD947E4}" dt="2021-04-20T14:57:11.453" v="2013" actId="20577"/>
        <pc:sldMkLst>
          <pc:docMk/>
          <pc:sldMk cId="0" sldId="330"/>
        </pc:sldMkLst>
        <pc:spChg chg="mod">
          <ac:chgData name="Chan, Candace" userId="bc13349b-03ef-4b71-8ee4-a941a4a67ec9" providerId="ADAL" clId="{62C43C60-E5AE-4F74-A90C-1CCC3FD947E4}" dt="2021-04-20T14:35:39.285" v="1796" actId="13926"/>
          <ac:spMkLst>
            <pc:docMk/>
            <pc:sldMk cId="0" sldId="330"/>
            <ac:spMk id="20491" creationId="{0EF56A75-FB68-4F70-924F-20E84137949E}"/>
          </ac:spMkLst>
        </pc:spChg>
        <pc:graphicFrameChg chg="mod">
          <ac:chgData name="Chan, Candace" userId="bc13349b-03ef-4b71-8ee4-a941a4a67ec9" providerId="ADAL" clId="{62C43C60-E5AE-4F74-A90C-1CCC3FD947E4}" dt="2021-04-20T14:13:46.050" v="1163"/>
          <ac:graphicFrameMkLst>
            <pc:docMk/>
            <pc:sldMk cId="0" sldId="330"/>
            <ac:graphicFrameMk id="2" creationId="{B0109197-D02C-41BA-A21F-F7ADA058A06E}"/>
          </ac:graphicFrameMkLst>
        </pc:graphicFrameChg>
      </pc:sldChg>
      <pc:sldChg chg="modSp mod modNotesTx">
        <pc:chgData name="Chan, Candace" userId="bc13349b-03ef-4b71-8ee4-a941a4a67ec9" providerId="ADAL" clId="{62C43C60-E5AE-4F74-A90C-1CCC3FD947E4}" dt="2021-04-20T14:36:59.407" v="1813" actId="20577"/>
        <pc:sldMkLst>
          <pc:docMk/>
          <pc:sldMk cId="3271087625" sldId="660"/>
        </pc:sldMkLst>
        <pc:spChg chg="mod">
          <ac:chgData name="Chan, Candace" userId="bc13349b-03ef-4b71-8ee4-a941a4a67ec9" providerId="ADAL" clId="{62C43C60-E5AE-4F74-A90C-1CCC3FD947E4}" dt="2021-04-20T13:45:28.335" v="19" actId="13926"/>
          <ac:spMkLst>
            <pc:docMk/>
            <pc:sldMk cId="3271087625" sldId="660"/>
            <ac:spMk id="11" creationId="{F5B83A50-1956-4BA0-836E-5D3C20C6CB8A}"/>
          </ac:spMkLst>
        </pc:spChg>
      </pc:sldChg>
      <pc:sldChg chg="modSp mod">
        <pc:chgData name="Chan, Candace" userId="bc13349b-03ef-4b71-8ee4-a941a4a67ec9" providerId="ADAL" clId="{62C43C60-E5AE-4F74-A90C-1CCC3FD947E4}" dt="2021-04-20T13:40:34.141" v="18" actId="115"/>
        <pc:sldMkLst>
          <pc:docMk/>
          <pc:sldMk cId="3842775427" sldId="667"/>
        </pc:sldMkLst>
        <pc:spChg chg="mod">
          <ac:chgData name="Chan, Candace" userId="bc13349b-03ef-4b71-8ee4-a941a4a67ec9" providerId="ADAL" clId="{62C43C60-E5AE-4F74-A90C-1CCC3FD947E4}" dt="2021-04-20T13:40:34.141" v="18" actId="115"/>
          <ac:spMkLst>
            <pc:docMk/>
            <pc:sldMk cId="3842775427" sldId="667"/>
            <ac:spMk id="21" creationId="{63423382-FB5B-40C1-A442-3394D3C88E78}"/>
          </ac:spMkLst>
        </pc:spChg>
      </pc:sldChg>
      <pc:sldChg chg="modSp mod modNotesTx">
        <pc:chgData name="Chan, Candace" userId="bc13349b-03ef-4b71-8ee4-a941a4a67ec9" providerId="ADAL" clId="{62C43C60-E5AE-4F74-A90C-1CCC3FD947E4}" dt="2021-04-20T13:50:36.345" v="454" actId="114"/>
        <pc:sldMkLst>
          <pc:docMk/>
          <pc:sldMk cId="1081307579" sldId="669"/>
        </pc:sldMkLst>
        <pc:spChg chg="mod">
          <ac:chgData name="Chan, Candace" userId="bc13349b-03ef-4b71-8ee4-a941a4a67ec9" providerId="ADAL" clId="{62C43C60-E5AE-4F74-A90C-1CCC3FD947E4}" dt="2021-04-20T13:49:53.337" v="357" actId="13926"/>
          <ac:spMkLst>
            <pc:docMk/>
            <pc:sldMk cId="1081307579" sldId="669"/>
            <ac:spMk id="11" creationId="{F5B83A50-1956-4BA0-836E-5D3C20C6CB8A}"/>
          </ac:spMkLst>
        </pc:spChg>
      </pc:sldChg>
      <pc:sldChg chg="modSp mod modNotesTx">
        <pc:chgData name="Chan, Candace" userId="bc13349b-03ef-4b71-8ee4-a941a4a67ec9" providerId="ADAL" clId="{62C43C60-E5AE-4F74-A90C-1CCC3FD947E4}" dt="2021-04-20T14:36:05.343" v="1805"/>
        <pc:sldMkLst>
          <pc:docMk/>
          <pc:sldMk cId="4249627010" sldId="674"/>
        </pc:sldMkLst>
        <pc:spChg chg="mod">
          <ac:chgData name="Chan, Candace" userId="bc13349b-03ef-4b71-8ee4-a941a4a67ec9" providerId="ADAL" clId="{62C43C60-E5AE-4F74-A90C-1CCC3FD947E4}" dt="2021-04-20T14:36:05.343" v="1805"/>
          <ac:spMkLst>
            <pc:docMk/>
            <pc:sldMk cId="4249627010" sldId="674"/>
            <ac:spMk id="21" creationId="{63423382-FB5B-40C1-A442-3394D3C88E78}"/>
          </ac:spMkLst>
        </pc:spChg>
      </pc:sldChg>
      <pc:sldChg chg="modSp mod modNotesTx">
        <pc:chgData name="Chan, Candace" userId="bc13349b-03ef-4b71-8ee4-a941a4a67ec9" providerId="ADAL" clId="{62C43C60-E5AE-4F74-A90C-1CCC3FD947E4}" dt="2021-04-20T13:55:22.609" v="595" actId="114"/>
        <pc:sldMkLst>
          <pc:docMk/>
          <pc:sldMk cId="3385714009" sldId="675"/>
        </pc:sldMkLst>
        <pc:spChg chg="mod">
          <ac:chgData name="Chan, Candace" userId="bc13349b-03ef-4b71-8ee4-a941a4a67ec9" providerId="ADAL" clId="{62C43C60-E5AE-4F74-A90C-1CCC3FD947E4}" dt="2021-04-20T13:54:33.284" v="459" actId="13926"/>
          <ac:spMkLst>
            <pc:docMk/>
            <pc:sldMk cId="3385714009" sldId="675"/>
            <ac:spMk id="11" creationId="{F5B83A50-1956-4BA0-836E-5D3C20C6CB8A}"/>
          </ac:spMkLst>
        </pc:spChg>
      </pc:sldChg>
      <pc:sldChg chg="modSp mod modNotesTx">
        <pc:chgData name="Chan, Candace" userId="bc13349b-03ef-4b71-8ee4-a941a4a67ec9" providerId="ADAL" clId="{62C43C60-E5AE-4F74-A90C-1CCC3FD947E4}" dt="2021-04-20T14:06:35.120" v="889" actId="20577"/>
        <pc:sldMkLst>
          <pc:docMk/>
          <pc:sldMk cId="3200508791" sldId="676"/>
        </pc:sldMkLst>
        <pc:spChg chg="mod">
          <ac:chgData name="Chan, Candace" userId="bc13349b-03ef-4b71-8ee4-a941a4a67ec9" providerId="ADAL" clId="{62C43C60-E5AE-4F74-A90C-1CCC3FD947E4}" dt="2021-04-20T14:06:05.861" v="812" actId="13926"/>
          <ac:spMkLst>
            <pc:docMk/>
            <pc:sldMk cId="3200508791" sldId="676"/>
            <ac:spMk id="11" creationId="{F5B83A50-1956-4BA0-836E-5D3C20C6CB8A}"/>
          </ac:spMkLst>
        </pc:spChg>
      </pc:sldChg>
      <pc:sldChg chg="modSp mod modNotesTx">
        <pc:chgData name="Chan, Candace" userId="bc13349b-03ef-4b71-8ee4-a941a4a67ec9" providerId="ADAL" clId="{62C43C60-E5AE-4F74-A90C-1CCC3FD947E4}" dt="2021-04-20T14:09:38.723" v="1145" actId="20577"/>
        <pc:sldMkLst>
          <pc:docMk/>
          <pc:sldMk cId="1032387191" sldId="677"/>
        </pc:sldMkLst>
        <pc:spChg chg="mod">
          <ac:chgData name="Chan, Candace" userId="bc13349b-03ef-4b71-8ee4-a941a4a67ec9" providerId="ADAL" clId="{62C43C60-E5AE-4F74-A90C-1CCC3FD947E4}" dt="2021-04-20T14:06:45.159" v="890" actId="13926"/>
          <ac:spMkLst>
            <pc:docMk/>
            <pc:sldMk cId="1032387191" sldId="677"/>
            <ac:spMk id="11" creationId="{F5B83A50-1956-4BA0-836E-5D3C20C6CB8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4/26/2021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81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72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86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86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86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6.jpe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ds.pearson.com.hk/qr?source=music&amp;originId=pri_music_ppt_6b10_0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26.xml"/><Relationship Id="rId5" Type="http://schemas.microsoft.com/office/2007/relationships/hdphoto" Target="../media/hdphoto6.wdp"/><Relationship Id="rId15" Type="http://schemas.openxmlformats.org/officeDocument/2006/relationships/image" Target="../media/image11.png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6.wdp"/><Relationship Id="rId15" Type="http://schemas.openxmlformats.org/officeDocument/2006/relationships/hyperlink" Target="https://ds.pearson.com.hk/qr?source=music&amp;originId=pri_music_ppt_6b10_02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6.wdp"/><Relationship Id="rId15" Type="http://schemas.openxmlformats.org/officeDocument/2006/relationships/hyperlink" Target="https://ds.pearson.com.hk/qr?source=music&amp;originId=pri_music_ppt_6b10_02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6.wdp"/><Relationship Id="rId15" Type="http://schemas.openxmlformats.org/officeDocument/2006/relationships/hyperlink" Target="https://ds.pearson.com.hk/qr?source=music&amp;originId=pri_music_ppt_6b10_02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ds.pearson.com.hk/qr?source=music&amp;originId=pri_music_ppt_6b10_0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28.xml"/><Relationship Id="rId5" Type="http://schemas.microsoft.com/office/2007/relationships/hdphoto" Target="../media/hdphoto6.wdp"/><Relationship Id="rId15" Type="http://schemas.openxmlformats.org/officeDocument/2006/relationships/image" Target="../media/image11.png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6.wdp"/><Relationship Id="rId15" Type="http://schemas.openxmlformats.org/officeDocument/2006/relationships/hyperlink" Target="https://ds.pearson.com.hk/qr?source=music&amp;originId=pri_music_ppt_6b10_03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hyperlink" Target="https://ds.pearson.com.hk/qr?source=music&amp;originId=pri_music_ppt_6b10_0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slide" Target="slide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slide" Target="slide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ds.pearson.com.hk/qr?source=music&amp;originId=pri_music_ppt_6b10_0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24.xml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hyperlink" Target="https://ds.pearson.com.hk/qr?source=music&amp;originId=pri_music_ppt_6b10_01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hyperlink" Target="https://ds.pearson.com.hk/qr?source=music&amp;originId=pri_music_ppt_6b10_01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12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hyperlink" Target="https://ds.pearson.com.hk/qr?source=music&amp;originId=pri_music_ppt_6b10_01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2255139" y="2046288"/>
            <a:ext cx="7061899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705" y="3144292"/>
            <a:ext cx="4571550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搖滾樂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六下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4E6429-B271-470A-895A-96A67B8E9D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133" y="105958"/>
            <a:ext cx="1582409" cy="1101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1972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辨識搖滾樂的特色</a:t>
            </a:r>
          </a:p>
        </p:txBody>
      </p:sp>
      <p:sp>
        <p:nvSpPr>
          <p:cNvPr id="24" name="矩形 23"/>
          <p:cNvSpPr/>
          <p:nvPr/>
        </p:nvSpPr>
        <p:spPr>
          <a:xfrm>
            <a:off x="3298945" y="879718"/>
            <a:ext cx="3775393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4000" b="1" cap="none" spc="0" dirty="0">
                <a:ln w="11430"/>
                <a:solidFill>
                  <a:srgbClr val="F52FB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甚麼</a:t>
            </a:r>
            <a:r>
              <a:rPr lang="zh-TW" altLang="en-US" sz="4000" dirty="0">
                <a:ln w="11430"/>
                <a:solidFill>
                  <a:srgbClr val="F52FB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是搖滾樂</a:t>
            </a:r>
            <a:r>
              <a:rPr lang="zh-TW" altLang="en-US" sz="4000" b="1" cap="none" spc="0" dirty="0">
                <a:ln w="11430"/>
                <a:solidFill>
                  <a:srgbClr val="F52FB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？</a:t>
            </a:r>
          </a:p>
        </p:txBody>
      </p:sp>
      <p:pic>
        <p:nvPicPr>
          <p:cNvPr id="26" name="Picture 3" descr="C:\Users\jade\Desktop\Jade\Longman Music\2021 project\6B6\9789880014697\OEBPS\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0" b="95875" l="6875" r="6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" t="61302" r="37680" b="4456"/>
          <a:stretch/>
        </p:blipFill>
        <p:spPr bwMode="auto">
          <a:xfrm>
            <a:off x="1779777" y="1489511"/>
            <a:ext cx="6768752" cy="505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2225159" y="1664190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7262342" y="912784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8385106" y="1553230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8711951" y="2499743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9624392" y="2522868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2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1972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辨識搖滾樂的特色</a:t>
            </a:r>
          </a:p>
        </p:txBody>
      </p:sp>
      <p:sp>
        <p:nvSpPr>
          <p:cNvPr id="24" name="矩形 23"/>
          <p:cNvSpPr/>
          <p:nvPr/>
        </p:nvSpPr>
        <p:spPr>
          <a:xfrm>
            <a:off x="2923005" y="891181"/>
            <a:ext cx="6340197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4000" dirty="0">
                <a:ln w="11430"/>
                <a:solidFill>
                  <a:srgbClr val="F52F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搖滾樂通常使用甚麼樂器</a:t>
            </a:r>
            <a:r>
              <a:rPr lang="zh-TW" altLang="en-US" sz="4000" b="1" cap="none" spc="0" dirty="0">
                <a:ln w="11430"/>
                <a:solidFill>
                  <a:srgbClr val="F52F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jade\Desktop\Jade\Longman Music\2021 project\6B6\9789880014697\OEBPS\47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48703" r="37340" b="32000"/>
          <a:stretch/>
        </p:blipFill>
        <p:spPr bwMode="auto">
          <a:xfrm>
            <a:off x="2106407" y="1530022"/>
            <a:ext cx="7229954" cy="312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855640" y="4221088"/>
            <a:ext cx="5328592" cy="1512168"/>
            <a:chOff x="2855640" y="4221088"/>
            <a:chExt cx="5328592" cy="1512168"/>
          </a:xfrm>
        </p:grpSpPr>
        <p:sp>
          <p:nvSpPr>
            <p:cNvPr id="13" name="橢圓形圖說文字 12"/>
            <p:cNvSpPr/>
            <p:nvPr/>
          </p:nvSpPr>
          <p:spPr bwMode="auto">
            <a:xfrm>
              <a:off x="2855640" y="4221088"/>
              <a:ext cx="5328592" cy="1512168"/>
            </a:xfrm>
            <a:prstGeom prst="wedgeEllipseCallout">
              <a:avLst>
                <a:gd name="adj1" fmla="val -56742"/>
                <a:gd name="adj2" fmla="val -19401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696" y="4437111"/>
              <a:ext cx="417646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有時也會加入鍵盤樂器如鋼琴、電子琴及合成器等。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2225159" y="1664190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8385106" y="1553230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8711951" y="2499743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9220864" y="3601685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82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37180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12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05318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48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49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752" y="210706"/>
            <a:ext cx="56886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48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49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sz="3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0" name="Picture 3" descr="C:\Users\jade\Desktop\Jade\Longman Music\2021 project\6B6\9789880014697\OEBPS\4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64" y="980728"/>
            <a:ext cx="4206640" cy="525851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980728"/>
            <a:ext cx="4179400" cy="524837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216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66" y="188782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聆聽</a:t>
            </a:r>
            <a:r>
              <a:rPr lang="en-GB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 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The Twist</a:t>
            </a:r>
            <a:endParaRPr lang="zh-TW" altLang="en-US" sz="2800" i="1" dirty="0">
              <a:solidFill>
                <a:srgbClr val="BD313E"/>
              </a:solidFill>
              <a:highlight>
                <a:srgbClr val="FFFF00"/>
              </a:highlight>
              <a:ea typeface="標楷體" panose="03000509000000000000" pitchFamily="65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2464715" y="3077961"/>
            <a:ext cx="3261712" cy="1800200"/>
            <a:chOff x="1868286" y="2748543"/>
            <a:chExt cx="3159891" cy="1800200"/>
          </a:xfrm>
        </p:grpSpPr>
        <p:sp>
          <p:nvSpPr>
            <p:cNvPr id="37" name="橢圓形圖說文字 36"/>
            <p:cNvSpPr/>
            <p:nvPr/>
          </p:nvSpPr>
          <p:spPr bwMode="auto">
            <a:xfrm>
              <a:off x="1868286" y="2748543"/>
              <a:ext cx="3159891" cy="1800200"/>
            </a:xfrm>
            <a:prstGeom prst="wedgeEllipseCallout">
              <a:avLst>
                <a:gd name="adj1" fmla="val -57097"/>
                <a:gd name="adj2" fmla="val 9078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9575" y="3108582"/>
              <a:ext cx="285839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這首歌曲的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節拍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及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力度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是怎樣的？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6093105" y="3077961"/>
            <a:ext cx="3095136" cy="1718204"/>
            <a:chOff x="6093105" y="3077961"/>
            <a:chExt cx="3095136" cy="1718204"/>
          </a:xfrm>
        </p:grpSpPr>
        <p:sp>
          <p:nvSpPr>
            <p:cNvPr id="43" name="橢圓形圖說文字 42"/>
            <p:cNvSpPr/>
            <p:nvPr/>
          </p:nvSpPr>
          <p:spPr bwMode="auto">
            <a:xfrm>
              <a:off x="6093105" y="3077961"/>
              <a:ext cx="3095136" cy="1718204"/>
            </a:xfrm>
            <a:prstGeom prst="wedgeEllipseCallout">
              <a:avLst>
                <a:gd name="adj1" fmla="val 67159"/>
                <a:gd name="adj2" fmla="val -1141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3410997"/>
              <a:ext cx="212464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節拍強勁，力度也較強。</a:t>
              </a:r>
              <a:endParaRPr lang="en-US" altLang="zh-TW" sz="2800" dirty="0">
                <a:solidFill>
                  <a:srgbClr val="F52FB3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2" name="Picture 3" descr="C:\Users\jade\Desktop\Jade\Longman Music\2021 project\6B6\9789880014697\OEBPS\48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6298" r="26892" b="86107"/>
          <a:stretch/>
        </p:blipFill>
        <p:spPr bwMode="auto">
          <a:xfrm>
            <a:off x="1271464" y="1171065"/>
            <a:ext cx="7056784" cy="113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 bwMode="auto">
          <a:xfrm>
            <a:off x="2207568" y="1738498"/>
            <a:ext cx="1686157" cy="393716"/>
          </a:xfrm>
          <a:prstGeom prst="rect">
            <a:avLst/>
          </a:prstGeom>
          <a:solidFill>
            <a:srgbClr val="FEF6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40677" y="1773977"/>
            <a:ext cx="14790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The Twist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sp>
        <p:nvSpPr>
          <p:cNvPr id="23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88" y="1932831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632782" y="354158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10709154" y="2132214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10056713" y="2718079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1231722" y="1744062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: Rounded Corners 1">
            <a:hlinkClick r:id="rId16"/>
            <a:extLst>
              <a:ext uri="{FF2B5EF4-FFF2-40B4-BE49-F238E27FC236}">
                <a16:creationId xmlns:a16="http://schemas.microsoft.com/office/drawing/2014/main" id="{61B0DF69-23FB-4401-9CED-7B0B3A28C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87" y="1427666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jade\Desktop\Jade\Longman Music\2021 project\6B6\9789880014697\OEBPS\48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6298" r="26892" b="86107"/>
          <a:stretch/>
        </p:blipFill>
        <p:spPr bwMode="auto">
          <a:xfrm>
            <a:off x="1271464" y="1171065"/>
            <a:ext cx="7056784" cy="113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 bwMode="auto">
          <a:xfrm>
            <a:off x="2207568" y="1738498"/>
            <a:ext cx="1686157" cy="393716"/>
          </a:xfrm>
          <a:prstGeom prst="rect">
            <a:avLst/>
          </a:prstGeom>
          <a:solidFill>
            <a:srgbClr val="FEF6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464714" y="2492897"/>
            <a:ext cx="6511606" cy="3096345"/>
            <a:chOff x="2464714" y="2492897"/>
            <a:chExt cx="6511606" cy="3096345"/>
          </a:xfrm>
        </p:grpSpPr>
        <p:grpSp>
          <p:nvGrpSpPr>
            <p:cNvPr id="6" name="群組 5"/>
            <p:cNvGrpSpPr/>
            <p:nvPr/>
          </p:nvGrpSpPr>
          <p:grpSpPr>
            <a:xfrm>
              <a:off x="2464714" y="2492897"/>
              <a:ext cx="6511606" cy="3096345"/>
              <a:chOff x="1868286" y="2748543"/>
              <a:chExt cx="3353072" cy="1888015"/>
            </a:xfrm>
          </p:grpSpPr>
          <p:sp>
            <p:nvSpPr>
              <p:cNvPr id="37" name="橢圓形圖說文字 36"/>
              <p:cNvSpPr/>
              <p:nvPr/>
            </p:nvSpPr>
            <p:spPr bwMode="auto">
              <a:xfrm>
                <a:off x="1868286" y="2748543"/>
                <a:ext cx="3353072" cy="1888015"/>
              </a:xfrm>
              <a:prstGeom prst="wedgeEllipseCallout">
                <a:avLst>
                  <a:gd name="adj1" fmla="val -53497"/>
                  <a:gd name="adj2" fmla="val 4757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8" name="矩形 1">
                <a:extLst>
                  <a:ext uri="{FF2B5EF4-FFF2-40B4-BE49-F238E27FC236}">
                    <a16:creationId xmlns:a16="http://schemas.microsoft.com/office/drawing/2014/main" id="{63423382-FB5B-40C1-A442-3394D3C88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488" y="3108582"/>
                <a:ext cx="2766153" cy="581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800" dirty="0">
                    <a:solidFill>
                      <a:srgbClr val="0070C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這首歌曲用了哪些樂器來伴奏？圈一圈。</a:t>
                </a:r>
                <a:endParaRPr lang="en-US" altLang="zh-TW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20" name="Picture 3" descr="C:\Users\jade\Desktop\Jade\Longman Music\2021 project\6B6\9789880014697\OEBPS\48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20202" r="35496" b="71410"/>
            <a:stretch/>
          </p:blipFill>
          <p:spPr bwMode="auto">
            <a:xfrm>
              <a:off x="3122654" y="3933056"/>
              <a:ext cx="5061578" cy="126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橢圓 3"/>
          <p:cNvSpPr/>
          <p:nvPr/>
        </p:nvSpPr>
        <p:spPr bwMode="auto">
          <a:xfrm>
            <a:off x="3418776" y="4010131"/>
            <a:ext cx="1224136" cy="5267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橢圓 23"/>
          <p:cNvSpPr/>
          <p:nvPr/>
        </p:nvSpPr>
        <p:spPr bwMode="auto">
          <a:xfrm>
            <a:off x="5015880" y="4005064"/>
            <a:ext cx="1440160" cy="5267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橢圓 25"/>
          <p:cNvSpPr/>
          <p:nvPr/>
        </p:nvSpPr>
        <p:spPr bwMode="auto">
          <a:xfrm>
            <a:off x="3359696" y="4509120"/>
            <a:ext cx="1224136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橢圓 26"/>
          <p:cNvSpPr/>
          <p:nvPr/>
        </p:nvSpPr>
        <p:spPr bwMode="auto">
          <a:xfrm>
            <a:off x="5015880" y="4509120"/>
            <a:ext cx="1224136" cy="5267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240677" y="1773977"/>
            <a:ext cx="14790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The Twist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632782" y="354158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9024817" y="207892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9691135" y="265495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8623887" y="137348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: Rounded Corners 1">
            <a:hlinkClick r:id="rId15"/>
            <a:extLst>
              <a:ext uri="{FF2B5EF4-FFF2-40B4-BE49-F238E27FC236}">
                <a16:creationId xmlns:a16="http://schemas.microsoft.com/office/drawing/2014/main" id="{D573AB91-8DCA-4317-BC70-16B3AD512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11" y="1800428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20CEAC9D-31E1-42C0-A6CA-5CD053C72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9564CA75-2002-4F56-A12C-51B3135EF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66" y="188782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聆聽</a:t>
            </a:r>
            <a:r>
              <a:rPr lang="en-GB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 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The Twist</a:t>
            </a:r>
            <a:endParaRPr lang="zh-TW" altLang="en-US" sz="2800" i="1" dirty="0">
              <a:solidFill>
                <a:srgbClr val="BD313E"/>
              </a:solidFill>
              <a:highlight>
                <a:srgbClr val="FFFF00"/>
              </a:highlight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07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jade\Desktop\Jade\Longman Music\2021 project\6B6\9789880014697\OEBPS\48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6298" r="26892" b="86107"/>
          <a:stretch/>
        </p:blipFill>
        <p:spPr bwMode="auto">
          <a:xfrm>
            <a:off x="1271464" y="1171065"/>
            <a:ext cx="7056784" cy="113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 bwMode="auto">
          <a:xfrm>
            <a:off x="2207568" y="1738498"/>
            <a:ext cx="1686157" cy="393716"/>
          </a:xfrm>
          <a:prstGeom prst="rect">
            <a:avLst/>
          </a:prstGeom>
          <a:solidFill>
            <a:srgbClr val="FEF6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2464714" y="2708920"/>
            <a:ext cx="4063333" cy="3024336"/>
            <a:chOff x="1868285" y="2748543"/>
            <a:chExt cx="3352762" cy="2198775"/>
          </a:xfrm>
        </p:grpSpPr>
        <p:sp>
          <p:nvSpPr>
            <p:cNvPr id="29" name="橢圓形圖說文字 28"/>
            <p:cNvSpPr/>
            <p:nvPr/>
          </p:nvSpPr>
          <p:spPr bwMode="auto">
            <a:xfrm>
              <a:off x="1868285" y="2748543"/>
              <a:ext cx="3352762" cy="1980974"/>
            </a:xfrm>
            <a:prstGeom prst="wedgeEllipseCallout">
              <a:avLst>
                <a:gd name="adj1" fmla="val -56722"/>
                <a:gd name="adj2" fmla="val -385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0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469" y="3067177"/>
              <a:ext cx="2989748" cy="188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除了主唱者</a:t>
              </a:r>
              <a:r>
                <a:rPr lang="en-US" altLang="zh-TW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Chubby Checker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的歌聲及伴奏音樂外，你還聽到甚麼聲音？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6751852" y="2996951"/>
            <a:ext cx="2800531" cy="1618193"/>
            <a:chOff x="7248128" y="2746910"/>
            <a:chExt cx="3095136" cy="1618193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7248128" y="2746910"/>
              <a:ext cx="3095136" cy="1618193"/>
            </a:xfrm>
            <a:prstGeom prst="wedgeEllipseCallout">
              <a:avLst>
                <a:gd name="adj1" fmla="val 63894"/>
                <a:gd name="adj2" fmla="val 7729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6549" y="3028948"/>
              <a:ext cx="22914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以人聲來作和聲。</a:t>
              </a:r>
              <a:endParaRPr lang="en-US" altLang="zh-TW" sz="2800" dirty="0">
                <a:solidFill>
                  <a:srgbClr val="F52FB3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2240677" y="1773977"/>
            <a:ext cx="14790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The Twist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632782" y="354158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9024817" y="207892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9691135" y="265495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8623887" y="137348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: Rounded Corners 1">
            <a:hlinkClick r:id="rId15"/>
            <a:extLst>
              <a:ext uri="{FF2B5EF4-FFF2-40B4-BE49-F238E27FC236}">
                <a16:creationId xmlns:a16="http://schemas.microsoft.com/office/drawing/2014/main" id="{0BC7D555-7B2A-47AA-8190-5217DC3DB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11" y="1800428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891E808C-A68D-4D45-A33E-D1F218760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57E0086D-67D0-497A-B4D7-90726BC8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66" y="188782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聆聽</a:t>
            </a:r>
            <a:r>
              <a:rPr lang="en-GB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 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The Twist</a:t>
            </a:r>
            <a:endParaRPr lang="zh-TW" altLang="en-US" sz="2800" i="1" dirty="0">
              <a:solidFill>
                <a:srgbClr val="BD313E"/>
              </a:solidFill>
              <a:highlight>
                <a:srgbClr val="FFFF00"/>
              </a:highlight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06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jade\Desktop\Jade\Longman Music\2021 project\6B6\9789880014697\OEBPS\48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6298" r="26892" b="86107"/>
          <a:stretch/>
        </p:blipFill>
        <p:spPr bwMode="auto">
          <a:xfrm>
            <a:off x="1271464" y="1171065"/>
            <a:ext cx="7056784" cy="113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 bwMode="auto">
          <a:xfrm>
            <a:off x="2207568" y="1738498"/>
            <a:ext cx="1686157" cy="393716"/>
          </a:xfrm>
          <a:prstGeom prst="rect">
            <a:avLst/>
          </a:prstGeom>
          <a:solidFill>
            <a:srgbClr val="FEF6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240677" y="1773977"/>
            <a:ext cx="14790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The Twist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287688" y="3068960"/>
            <a:ext cx="5544616" cy="2019287"/>
            <a:chOff x="3431704" y="3068960"/>
            <a:chExt cx="5544616" cy="2019287"/>
          </a:xfrm>
        </p:grpSpPr>
        <p:sp>
          <p:nvSpPr>
            <p:cNvPr id="24" name="橢圓形圖說文字 23"/>
            <p:cNvSpPr/>
            <p:nvPr/>
          </p:nvSpPr>
          <p:spPr bwMode="auto">
            <a:xfrm>
              <a:off x="3431704" y="3068960"/>
              <a:ext cx="5544616" cy="2019287"/>
            </a:xfrm>
            <a:prstGeom prst="wedgeEllipseCallout">
              <a:avLst>
                <a:gd name="adj1" fmla="val 64943"/>
                <a:gd name="adj2" fmla="val -14728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3724" y="3555013"/>
              <a:ext cx="449789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一面聆聽歌曲，一面和同學一起隨着音樂跳舞。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632782" y="354158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9024817" y="207892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9691135" y="265495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8623887" y="137348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1">
            <a:hlinkClick r:id="rId15"/>
            <a:extLst>
              <a:ext uri="{FF2B5EF4-FFF2-40B4-BE49-F238E27FC236}">
                <a16:creationId xmlns:a16="http://schemas.microsoft.com/office/drawing/2014/main" id="{6CAD0D54-BB1A-43FF-9088-8DD4A0E62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11" y="1800428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F93C419F-F5FB-4749-949D-BBCD7F2AE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7E912E29-41F3-4766-A535-0B7E0A21E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66" y="188782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聆聽</a:t>
            </a:r>
            <a:r>
              <a:rPr lang="en-GB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 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The Twist</a:t>
            </a:r>
            <a:endParaRPr lang="zh-TW" altLang="en-US" sz="2800" i="1" dirty="0">
              <a:solidFill>
                <a:srgbClr val="BD313E"/>
              </a:solidFill>
              <a:highlight>
                <a:srgbClr val="FFFF00"/>
              </a:highlight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856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04" y="178763"/>
            <a:ext cx="31972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認識 </a:t>
            </a:r>
            <a:r>
              <a:rPr lang="en-GB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The Beatles</a:t>
            </a:r>
            <a:endParaRPr lang="zh-TW" altLang="en-US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1709799" y="3410059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2855640" y="1559379"/>
            <a:ext cx="3240360" cy="1850680"/>
            <a:chOff x="1215526" y="2715303"/>
            <a:chExt cx="3129231" cy="1345495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1215526" y="2715303"/>
              <a:ext cx="3129231" cy="1345495"/>
            </a:xfrm>
            <a:prstGeom prst="wedgeEllipseCallout">
              <a:avLst>
                <a:gd name="adj1" fmla="val -38018"/>
                <a:gd name="adj2" fmla="val 65860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9710" y="3033938"/>
              <a:ext cx="2620511" cy="69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你認識搖滾樂隊 </a:t>
              </a:r>
              <a:r>
                <a:rPr lang="en-US" altLang="zh-TW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The Beatles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嗎？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528048" y="1557522"/>
            <a:ext cx="3240360" cy="1850680"/>
            <a:chOff x="8112224" y="1414821"/>
            <a:chExt cx="3240360" cy="1850680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8112224" y="1414821"/>
              <a:ext cx="3240360" cy="1850680"/>
            </a:xfrm>
            <a:prstGeom prst="wedgeEllipseCallout">
              <a:avLst>
                <a:gd name="adj1" fmla="val 23110"/>
                <a:gd name="adj2" fmla="val 6415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5080" y="1853092"/>
              <a:ext cx="271357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來看看這支樂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隊的資料吧</a:t>
              </a:r>
              <a:r>
                <a:rPr lang="en-US" altLang="zh-TW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﹗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50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625278" y="1693711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788700" y="3341614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10424556" y="202843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10038053" y="3037220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715212" y="1430087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163823" y="2597949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CD633C-A545-41F9-AE15-059122867DE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1947" y="302052"/>
            <a:ext cx="8809429" cy="5729191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624392" y="3505058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551384" y="3565383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777D7F-E5BE-4B99-B9D1-508B96199AD1}"/>
              </a:ext>
            </a:extLst>
          </p:cNvPr>
          <p:cNvSpPr/>
          <p:nvPr/>
        </p:nvSpPr>
        <p:spPr bwMode="auto">
          <a:xfrm>
            <a:off x="2596361" y="1490997"/>
            <a:ext cx="6740240" cy="35168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1" lang="en-GB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The Beatles </a:t>
            </a: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kumimoji="1" lang="en-GB" altLang="zh-TW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1960</a:t>
            </a: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年代最著名的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搖滾樂隊。他們演唱的作品一般是自己的創作，內容主要表達他們對生活的觀感，也能反映當時的社會情況，以及人們的心聲。</a:t>
            </a:r>
            <a:endParaRPr lang="en-GB" altLang="zh-TW" sz="28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The Beatles </a:t>
            </a: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的音樂無論在歌詞、編曲及和聲等各方面均充滿新意念，給聽眾帶來驚喜。</a:t>
            </a:r>
            <a:endParaRPr kumimoji="1" lang="en-GB" sz="2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4A1B5852-9B8D-4043-BC8B-7072A34A5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E6E03A62-9FA3-42BB-9872-FE864B48C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04" y="178763"/>
            <a:ext cx="31972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認識 </a:t>
            </a:r>
            <a:r>
              <a:rPr lang="en-GB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The Beatles</a:t>
            </a:r>
            <a:endParaRPr lang="zh-TW" altLang="en-US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2387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45192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27732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聆聽 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A Hard Day’s Night</a:t>
            </a:r>
            <a:endParaRPr lang="zh-TW" altLang="en-US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4" t="57618" r="23698" b="34603"/>
          <a:stretch/>
        </p:blipFill>
        <p:spPr bwMode="auto">
          <a:xfrm>
            <a:off x="1493700" y="1298694"/>
            <a:ext cx="6978564" cy="112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2311897" y="1811148"/>
            <a:ext cx="3208039" cy="393716"/>
          </a:xfrm>
          <a:prstGeom prst="rect">
            <a:avLst/>
          </a:prstGeom>
          <a:solidFill>
            <a:srgbClr val="FEF6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88548" y="1811148"/>
            <a:ext cx="27275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A Hard Day’s Night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2464715" y="3077961"/>
            <a:ext cx="3261712" cy="1800200"/>
            <a:chOff x="1868286" y="2748543"/>
            <a:chExt cx="3159891" cy="1800200"/>
          </a:xfrm>
        </p:grpSpPr>
        <p:sp>
          <p:nvSpPr>
            <p:cNvPr id="26" name="橢圓形圖說文字 25"/>
            <p:cNvSpPr/>
            <p:nvPr/>
          </p:nvSpPr>
          <p:spPr bwMode="auto">
            <a:xfrm>
              <a:off x="1868286" y="2748543"/>
              <a:ext cx="3159891" cy="1800200"/>
            </a:xfrm>
            <a:prstGeom prst="wedgeEllipseCallout">
              <a:avLst>
                <a:gd name="adj1" fmla="val -57097"/>
                <a:gd name="adj2" fmla="val 9078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9575" y="3108582"/>
              <a:ext cx="285839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這首歌曲的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節拍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及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力度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是怎樣的？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6093105" y="3077961"/>
            <a:ext cx="3095136" cy="1718204"/>
            <a:chOff x="6093105" y="3077961"/>
            <a:chExt cx="3095136" cy="1718204"/>
          </a:xfrm>
        </p:grpSpPr>
        <p:sp>
          <p:nvSpPr>
            <p:cNvPr id="29" name="橢圓形圖說文字 28"/>
            <p:cNvSpPr/>
            <p:nvPr/>
          </p:nvSpPr>
          <p:spPr bwMode="auto">
            <a:xfrm>
              <a:off x="6093105" y="3077961"/>
              <a:ext cx="3095136" cy="1718204"/>
            </a:xfrm>
            <a:prstGeom prst="wedgeEllipseCallout">
              <a:avLst>
                <a:gd name="adj1" fmla="val 67159"/>
                <a:gd name="adj2" fmla="val -1141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3410997"/>
              <a:ext cx="212464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節拍強勁，力度也較強。</a:t>
              </a:r>
              <a:endParaRPr lang="en-US" altLang="zh-TW" sz="2800" dirty="0">
                <a:solidFill>
                  <a:srgbClr val="F52FB3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4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88" y="1932831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625278" y="1693711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788700" y="3341614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10424556" y="202843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9856268" y="2810787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715212" y="1430087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163823" y="2597949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: Rounded Corners 1">
            <a:hlinkClick r:id="rId16"/>
            <a:extLst>
              <a:ext uri="{FF2B5EF4-FFF2-40B4-BE49-F238E27FC236}">
                <a16:creationId xmlns:a16="http://schemas.microsoft.com/office/drawing/2014/main" id="{3032B5D2-B2A1-4508-8F62-1F1F24396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899" y="1407718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" y="0"/>
            <a:ext cx="1219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188" y="2327276"/>
            <a:ext cx="6374008" cy="1080121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辨識搖滾樂的特色</a:t>
            </a:r>
            <a:endParaRPr lang="en-GB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運用恰當的音樂術語來評賞西方流行音樂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4" t="57618" r="23698" b="34603"/>
          <a:stretch/>
        </p:blipFill>
        <p:spPr bwMode="auto">
          <a:xfrm>
            <a:off x="1493700" y="1298694"/>
            <a:ext cx="6978564" cy="112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2311897" y="1811148"/>
            <a:ext cx="3208039" cy="393716"/>
          </a:xfrm>
          <a:prstGeom prst="rect">
            <a:avLst/>
          </a:prstGeom>
          <a:solidFill>
            <a:srgbClr val="FEF6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2660367" y="2805906"/>
            <a:ext cx="6511606" cy="3096345"/>
            <a:chOff x="1815730" y="3685481"/>
            <a:chExt cx="3353072" cy="1888015"/>
          </a:xfrm>
        </p:grpSpPr>
        <p:sp>
          <p:nvSpPr>
            <p:cNvPr id="35" name="橢圓形圖說文字 34"/>
            <p:cNvSpPr/>
            <p:nvPr/>
          </p:nvSpPr>
          <p:spPr bwMode="auto">
            <a:xfrm>
              <a:off x="1815730" y="3685481"/>
              <a:ext cx="3353072" cy="1888015"/>
            </a:xfrm>
            <a:prstGeom prst="wedgeEllipseCallout">
              <a:avLst>
                <a:gd name="adj1" fmla="val -53497"/>
                <a:gd name="adj2" fmla="val 4757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189" y="3977602"/>
              <a:ext cx="2766153" cy="58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這首歌曲用了哪些樂器來伴奏？圈一圈。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pic>
        <p:nvPicPr>
          <p:cNvPr id="37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t="72123" r="34268" b="19537"/>
          <a:stretch/>
        </p:blipFill>
        <p:spPr bwMode="auto">
          <a:xfrm>
            <a:off x="3297600" y="4239092"/>
            <a:ext cx="5304479" cy="130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橢圓 37"/>
          <p:cNvSpPr/>
          <p:nvPr/>
        </p:nvSpPr>
        <p:spPr bwMode="auto">
          <a:xfrm>
            <a:off x="3634800" y="4298163"/>
            <a:ext cx="1224136" cy="5267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橢圓 39"/>
          <p:cNvSpPr/>
          <p:nvPr/>
        </p:nvSpPr>
        <p:spPr bwMode="auto">
          <a:xfrm>
            <a:off x="5231904" y="4293096"/>
            <a:ext cx="1440160" cy="5267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1" name="橢圓 40"/>
          <p:cNvSpPr/>
          <p:nvPr/>
        </p:nvSpPr>
        <p:spPr bwMode="auto">
          <a:xfrm>
            <a:off x="3647728" y="4797152"/>
            <a:ext cx="936104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3" name="橢圓 42"/>
          <p:cNvSpPr/>
          <p:nvPr/>
        </p:nvSpPr>
        <p:spPr bwMode="auto">
          <a:xfrm>
            <a:off x="7176120" y="4797152"/>
            <a:ext cx="936104" cy="5267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625278" y="1693711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788700" y="3341614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10424556" y="202843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9856268" y="2810787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715212" y="1430087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163823" y="2597949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/>
          <p:nvPr/>
        </p:nvSpPr>
        <p:spPr>
          <a:xfrm>
            <a:off x="2388548" y="1811148"/>
            <a:ext cx="27275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A Hard Day’s Night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sp>
        <p:nvSpPr>
          <p:cNvPr id="30" name="Rectangle: Rounded Corners 1">
            <a:hlinkClick r:id="rId15"/>
            <a:extLst>
              <a:ext uri="{FF2B5EF4-FFF2-40B4-BE49-F238E27FC236}">
                <a16:creationId xmlns:a16="http://schemas.microsoft.com/office/drawing/2014/main" id="{61DD7A59-7877-4616-AB3F-7327B24F8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305" y="1806818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D364B862-7E89-4A5F-9562-5EB5468C9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45192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6B6D6038-69F1-4832-A122-496A7B0C7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27732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聆聽 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A Hard Day’s Night</a:t>
            </a:r>
            <a:endParaRPr lang="zh-TW" altLang="en-US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40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11022" y="4502225"/>
            <a:ext cx="1515918" cy="249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1139553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103696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總結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139" y="476672"/>
            <a:ext cx="18429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3000" dirty="0">
                <a:solidFill>
                  <a:srgbClr val="BD313E"/>
                </a:solidFill>
                <a:ea typeface="標楷體" panose="03000509000000000000" pitchFamily="65" charset="-120"/>
              </a:rPr>
              <a:t>本課總結</a:t>
            </a:r>
          </a:p>
        </p:txBody>
      </p:sp>
      <p:pic>
        <p:nvPicPr>
          <p:cNvPr id="49" name="Picture 2" descr="C:\Users\jade\Desktop\Jade\Longman Music\2021 project\6B6\9789880014697\OEBPS\4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125" b="94000" l="2969" r="6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33" r="32414" b="6734"/>
          <a:stretch/>
        </p:blipFill>
        <p:spPr bwMode="auto">
          <a:xfrm>
            <a:off x="-384720" y="848111"/>
            <a:ext cx="12241360" cy="445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矩形 49"/>
          <p:cNvSpPr/>
          <p:nvPr/>
        </p:nvSpPr>
        <p:spPr bwMode="auto">
          <a:xfrm>
            <a:off x="1403783" y="1506851"/>
            <a:ext cx="9300729" cy="2634790"/>
          </a:xfrm>
          <a:prstGeom prst="rect">
            <a:avLst/>
          </a:prstGeom>
          <a:solidFill>
            <a:srgbClr val="FEF6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2977788"/>
            <a:ext cx="9073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搖滾樂節拍強勁，力度較強。</a:t>
            </a: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3645024"/>
            <a:ext cx="9073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搖滾樂一般利用電結他、低音結他及套鼓作伴奏。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1324501" y="2999854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>
                <a:solidFill>
                  <a:srgbClr val="9900FF"/>
                </a:solidFill>
                <a:sym typeface="Wingdings"/>
              </a:rPr>
              <a:t></a:t>
            </a:r>
            <a:r>
              <a:rPr lang="en-US" altLang="zh-TW" sz="3000" dirty="0">
                <a:solidFill>
                  <a:srgbClr val="9900FF"/>
                </a:solidFill>
              </a:rPr>
              <a:t> </a:t>
            </a:r>
            <a:endParaRPr lang="zh-TW" altLang="en-US" sz="3000" dirty="0">
              <a:solidFill>
                <a:srgbClr val="9900FF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1324501" y="3686254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>
                <a:solidFill>
                  <a:srgbClr val="9900FF"/>
                </a:solidFill>
                <a:sym typeface="Wingdings"/>
              </a:rPr>
              <a:t></a:t>
            </a:r>
            <a:r>
              <a:rPr lang="en-US" altLang="zh-TW" sz="3000" dirty="0">
                <a:solidFill>
                  <a:srgbClr val="9900FF"/>
                </a:solidFill>
              </a:rPr>
              <a:t> </a:t>
            </a:r>
            <a:endParaRPr lang="zh-TW" altLang="en-US" sz="3000" dirty="0">
              <a:solidFill>
                <a:srgbClr val="9900FF"/>
              </a:solidFill>
            </a:endParaRPr>
          </a:p>
        </p:txBody>
      </p:sp>
      <p:sp>
        <p:nvSpPr>
          <p:cNvPr id="4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1537628"/>
            <a:ext cx="9073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搖滾樂是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1950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年代中期在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流行的一種音樂形式。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1271464" y="1559694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>
                <a:solidFill>
                  <a:srgbClr val="9900FF"/>
                </a:solidFill>
                <a:sym typeface="Wingdings"/>
              </a:rPr>
              <a:t></a:t>
            </a:r>
            <a:r>
              <a:rPr lang="en-US" altLang="zh-TW" sz="3000" dirty="0">
                <a:solidFill>
                  <a:srgbClr val="9900FF"/>
                </a:solidFill>
              </a:rPr>
              <a:t> </a:t>
            </a:r>
            <a:endParaRPr lang="zh-TW" altLang="en-US" sz="3000" dirty="0">
              <a:solidFill>
                <a:srgbClr val="9900FF"/>
              </a:solidFill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1324501" y="2279774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>
                <a:solidFill>
                  <a:srgbClr val="9900FF"/>
                </a:solidFill>
                <a:sym typeface="Wingdings"/>
              </a:rPr>
              <a:t></a:t>
            </a:r>
            <a:r>
              <a:rPr lang="en-US" altLang="zh-TW" sz="3000" dirty="0">
                <a:solidFill>
                  <a:srgbClr val="9900FF"/>
                </a:solidFill>
              </a:rPr>
              <a:t> </a:t>
            </a:r>
            <a:endParaRPr lang="zh-TW" altLang="en-US" sz="3000" dirty="0">
              <a:solidFill>
                <a:srgbClr val="9900FF"/>
              </a:solidFill>
            </a:endParaRPr>
          </a:p>
        </p:txBody>
      </p:sp>
      <p:sp>
        <p:nvSpPr>
          <p:cNvPr id="4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2257708"/>
            <a:ext cx="9361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搖滾樂是一種結合了藍調、爵士樂等多種音樂形式的音樂。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3792" y="4528295"/>
            <a:ext cx="1503520" cy="232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6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48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344" y="195263"/>
            <a:ext cx="304800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9242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9242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507" y="1604218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2" y="1113773"/>
            <a:ext cx="8141671" cy="1544142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495600" y="2777844"/>
            <a:ext cx="8863860" cy="1788186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507" y="3559329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5" y="1340768"/>
            <a:ext cx="612067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完成聆聽工作紙「搖滾樂的特色」，加深對搖滾樂的認識。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2165" y="3226685"/>
            <a:ext cx="8280919" cy="97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6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聆聽另一首</a:t>
            </a:r>
            <a:r>
              <a:rPr lang="en-GB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Beatles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的歌曲 </a:t>
            </a:r>
            <a:r>
              <a:rPr lang="en-GB" altLang="zh-TW" sz="26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Yellow Submarine</a:t>
            </a:r>
            <a:r>
              <a:rPr lang="zh-TW" altLang="en-US" sz="26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ts val="36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從網上欣賞一支</a:t>
            </a:r>
            <a:r>
              <a:rPr lang="zh-TW" altLang="en-US" sz="2600" u="sng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香港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搖滾樂隊的歌曲。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手繪多邊形 17">
            <a:extLst>
              <a:ext uri="{FF2B5EF4-FFF2-40B4-BE49-F238E27FC236}">
                <a16:creationId xmlns:a16="http://schemas.microsoft.com/office/drawing/2014/main" id="{DD74CAD4-38F5-4563-8549-C4F98B47B7AC}"/>
              </a:ext>
            </a:extLst>
          </p:cNvPr>
          <p:cNvSpPr>
            <a:spLocks/>
          </p:cNvSpPr>
          <p:nvPr/>
        </p:nvSpPr>
        <p:spPr bwMode="auto">
          <a:xfrm>
            <a:off x="2530124" y="4641392"/>
            <a:ext cx="9326516" cy="1506649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7030A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: Rounded Corners 17">
            <a:extLst>
              <a:ext uri="{FF2B5EF4-FFF2-40B4-BE49-F238E27FC236}">
                <a16:creationId xmlns:a16="http://schemas.microsoft.com/office/drawing/2014/main" id="{7C4D50D9-B10F-4A43-AC98-2F2CC1827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507" y="5083196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延伸學習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矩形 77">
            <a:extLst>
              <a:ext uri="{FF2B5EF4-FFF2-40B4-BE49-F238E27FC236}">
                <a16:creationId xmlns:a16="http://schemas.microsoft.com/office/drawing/2014/main" id="{EC9F9708-90A7-4E28-AC07-20F17D409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062" y="4929740"/>
            <a:ext cx="8254538" cy="97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6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從網上尋找有關「搖滾樂之王」 </a:t>
            </a:r>
            <a:r>
              <a:rPr lang="en-US" altLang="zh-TW" sz="2600" i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Elvis Presley </a:t>
            </a:r>
            <a:r>
              <a:rPr lang="zh-TW" altLang="en-US" sz="26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的資料，然後回來跟同學分享。</a:t>
            </a:r>
            <a:endParaRPr lang="en-GB" altLang="zh-TW" sz="26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00912974-EBD6-43C9-AA51-0EE4DD0D72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422428"/>
              </p:ext>
            </p:extLst>
          </p:nvPr>
        </p:nvGraphicFramePr>
        <p:xfrm>
          <a:off x="9274792" y="1364206"/>
          <a:ext cx="766564" cy="155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6" imgW="381120" imgH="771525" progId="Word.Document.8">
                  <p:embed/>
                </p:oleObj>
              </mc:Choice>
              <mc:Fallback>
                <p:oleObj name="Document" showAsIcon="1" r:id="rId6" imgW="38112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74792" y="1364206"/>
                        <a:ext cx="766564" cy="1552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1" y="152401"/>
            <a:ext cx="6374879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615112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Rock  Around the Clock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1415480" y="1170812"/>
            <a:ext cx="9649071" cy="4516376"/>
            <a:chOff x="538834" y="1144873"/>
            <a:chExt cx="10121615" cy="4536504"/>
          </a:xfrm>
        </p:grpSpPr>
        <p:pic>
          <p:nvPicPr>
            <p:cNvPr id="13" name="Picture 2" descr="C:\Users\jade\Desktop\Jade\Longman Music\2021 project\6B6\9789880014697\OEBPS\4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9125" b="94000" l="2969" r="6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33" r="32414" b="6734"/>
            <a:stretch/>
          </p:blipFill>
          <p:spPr bwMode="auto">
            <a:xfrm>
              <a:off x="538834" y="1144873"/>
              <a:ext cx="10121615" cy="453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 bwMode="auto">
            <a:xfrm>
              <a:off x="2207568" y="1916832"/>
              <a:ext cx="7488832" cy="2520280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5" name="矩形 14"/>
            <p:cNvSpPr/>
            <p:nvPr/>
          </p:nvSpPr>
          <p:spPr bwMode="auto">
            <a:xfrm rot="459312">
              <a:off x="7412702" y="3987227"/>
              <a:ext cx="2302218" cy="659523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 rot="393404">
              <a:off x="6380324" y="3990333"/>
              <a:ext cx="2302218" cy="659523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 rot="169159">
              <a:off x="4080103" y="4115675"/>
              <a:ext cx="3023427" cy="463763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 rot="21197804">
              <a:off x="1991687" y="3288332"/>
              <a:ext cx="431764" cy="1021641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590" y="2002939"/>
            <a:ext cx="735685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Rock Around the Clock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寫於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1952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年，並於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1954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年由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Bill Haley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與他的</a:t>
            </a:r>
            <a:r>
              <a:rPr lang="zh-TW" altLang="en-US" sz="2800" u="sng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彗星樂隊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演唱，成為第一首獲得音樂排行榜冠軍的搖滾歌曲。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Rock Around the Clock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把流行歌曲帶進一個「搖滾」新紀元。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1847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1" y="152401"/>
            <a:ext cx="6374879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615112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Rock  Around the Clock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1199456" y="1144873"/>
            <a:ext cx="9577064" cy="4886370"/>
            <a:chOff x="538834" y="1144873"/>
            <a:chExt cx="10121615" cy="4536504"/>
          </a:xfrm>
        </p:grpSpPr>
        <p:pic>
          <p:nvPicPr>
            <p:cNvPr id="13" name="Picture 2" descr="C:\Users\jade\Desktop\Jade\Longman Music\2021 project\6B6\9789880014697\OEBPS\47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125" b="94000" l="2969" r="6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33" r="32414" b="6734"/>
            <a:stretch/>
          </p:blipFill>
          <p:spPr bwMode="auto">
            <a:xfrm>
              <a:off x="538834" y="1144873"/>
              <a:ext cx="10121615" cy="453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 bwMode="auto">
            <a:xfrm>
              <a:off x="2207568" y="1916832"/>
              <a:ext cx="7488832" cy="2520280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5" name="矩形 14"/>
            <p:cNvSpPr/>
            <p:nvPr/>
          </p:nvSpPr>
          <p:spPr bwMode="auto">
            <a:xfrm rot="459312">
              <a:off x="7412702" y="3987227"/>
              <a:ext cx="2302218" cy="659523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 rot="393404">
              <a:off x="6380324" y="3990333"/>
              <a:ext cx="2302218" cy="659523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 rot="169159">
              <a:off x="4080103" y="4115675"/>
              <a:ext cx="3023427" cy="463763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 rot="21197804">
              <a:off x="1991687" y="3288332"/>
              <a:ext cx="431764" cy="1021641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069" y="2092416"/>
            <a:ext cx="7125491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ts val="3600"/>
              </a:lnSpc>
              <a:spcBef>
                <a:spcPct val="0"/>
              </a:spcBef>
              <a:buNone/>
            </a:pP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       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Rock Around the Clock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歌詞描述了年青人二十四小時跳舞狂歡的熱鬧情景。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歌曲節拍強勁、結構簡單，令人一聽就想跳舞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  <a:p>
            <a:pPr algn="just" eaLnBrk="1" hangingPunct="1">
              <a:lnSpc>
                <a:spcPts val="3600"/>
              </a:lnSpc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    </a:t>
            </a:r>
            <a:r>
              <a:rPr lang="zh-TW" altLang="en-US" sz="2800" u="sng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香港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著名歌手</a:t>
            </a:r>
            <a:r>
              <a:rPr lang="zh-TW" altLang="en-US" sz="2800" u="sng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許冠傑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曾將這首歌曲改編成粵語流行歌曲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加價熱潮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1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77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1" y="152401"/>
            <a:ext cx="3960441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373669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The Twist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2030668" y="829990"/>
            <a:ext cx="8491101" cy="4680521"/>
            <a:chOff x="695400" y="1238648"/>
            <a:chExt cx="8136904" cy="4422601"/>
          </a:xfrm>
        </p:grpSpPr>
        <p:grpSp>
          <p:nvGrpSpPr>
            <p:cNvPr id="3" name="群組 2"/>
            <p:cNvGrpSpPr/>
            <p:nvPr/>
          </p:nvGrpSpPr>
          <p:grpSpPr>
            <a:xfrm>
              <a:off x="695400" y="1238648"/>
              <a:ext cx="8136904" cy="4422601"/>
              <a:chOff x="695400" y="1238648"/>
              <a:chExt cx="8136904" cy="4422601"/>
            </a:xfrm>
          </p:grpSpPr>
          <p:pic>
            <p:nvPicPr>
              <p:cNvPr id="24" name="Picture 3" descr="C:\Users\jade\Desktop\Jade\Longman Music\2021 project\6B6\9789880014697\OEBPS\48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5500" b="50875" l="8047" r="568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29" t="35525" r="42928" b="48711"/>
              <a:stretch/>
            </p:blipFill>
            <p:spPr bwMode="auto">
              <a:xfrm>
                <a:off x="695400" y="1238648"/>
                <a:ext cx="8136904" cy="4422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矩形 1"/>
              <p:cNvSpPr/>
              <p:nvPr/>
            </p:nvSpPr>
            <p:spPr bwMode="auto">
              <a:xfrm>
                <a:off x="1955538" y="1844824"/>
                <a:ext cx="5802663" cy="2846930"/>
              </a:xfrm>
              <a:prstGeom prst="rect">
                <a:avLst/>
              </a:prstGeom>
              <a:solidFill>
                <a:srgbClr val="F8FEE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 bwMode="auto">
              <a:xfrm>
                <a:off x="7744841" y="2154962"/>
                <a:ext cx="469519" cy="2087304"/>
              </a:xfrm>
              <a:prstGeom prst="rect">
                <a:avLst/>
              </a:prstGeom>
              <a:solidFill>
                <a:srgbClr val="F8FEE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 bwMode="auto">
              <a:xfrm>
                <a:off x="1448146" y="1988840"/>
                <a:ext cx="619268" cy="2702913"/>
              </a:xfrm>
              <a:prstGeom prst="rect">
                <a:avLst/>
              </a:prstGeom>
              <a:solidFill>
                <a:srgbClr val="F8FEE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 bwMode="auto">
              <a:xfrm>
                <a:off x="1119052" y="2499555"/>
                <a:ext cx="469519" cy="1742711"/>
              </a:xfrm>
              <a:prstGeom prst="rect">
                <a:avLst/>
              </a:prstGeom>
              <a:solidFill>
                <a:srgbClr val="F8FEE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11" name="橢圓 10"/>
            <p:cNvSpPr/>
            <p:nvPr/>
          </p:nvSpPr>
          <p:spPr bwMode="auto">
            <a:xfrm>
              <a:off x="7657140" y="4048012"/>
              <a:ext cx="504056" cy="530478"/>
            </a:xfrm>
            <a:prstGeom prst="ellipse">
              <a:avLst/>
            </a:prstGeom>
            <a:solidFill>
              <a:srgbClr val="F8FE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9" name="橢圓 28"/>
            <p:cNvSpPr/>
            <p:nvPr/>
          </p:nvSpPr>
          <p:spPr bwMode="auto">
            <a:xfrm>
              <a:off x="7657140" y="1889723"/>
              <a:ext cx="504056" cy="530478"/>
            </a:xfrm>
            <a:prstGeom prst="ellipse">
              <a:avLst/>
            </a:prstGeom>
            <a:solidFill>
              <a:srgbClr val="F8FE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0" name="橢圓 29"/>
            <p:cNvSpPr/>
            <p:nvPr/>
          </p:nvSpPr>
          <p:spPr bwMode="auto">
            <a:xfrm>
              <a:off x="7845550" y="2307362"/>
              <a:ext cx="504056" cy="1740650"/>
            </a:xfrm>
            <a:prstGeom prst="ellipse">
              <a:avLst/>
            </a:prstGeom>
            <a:solidFill>
              <a:srgbClr val="F8FE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" name="橢圓 30"/>
            <p:cNvSpPr/>
            <p:nvPr/>
          </p:nvSpPr>
          <p:spPr bwMode="auto">
            <a:xfrm rot="16487702">
              <a:off x="6238771" y="3759134"/>
              <a:ext cx="504056" cy="1740650"/>
            </a:xfrm>
            <a:prstGeom prst="ellipse">
              <a:avLst/>
            </a:prstGeom>
            <a:solidFill>
              <a:srgbClr val="F8FE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817" y="1918705"/>
            <a:ext cx="7184630" cy="237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Twist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寫於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1959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年，由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Hank Ballard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與他的樂隊首先唱出，但並未做成甚麼迴響。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1960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年，歌曲由 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Chubby Checker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翻唱，迅即成為大熱，歌曲先後兩次登上流行榜的冠軍位置。</a:t>
            </a:r>
            <a:endParaRPr lang="en-US" altLang="zh-TW" sz="28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29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1" y="152401"/>
            <a:ext cx="3960441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373669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The Twist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1877251" y="793751"/>
            <a:ext cx="8491101" cy="5447217"/>
            <a:chOff x="695400" y="1238648"/>
            <a:chExt cx="8136904" cy="4422601"/>
          </a:xfrm>
        </p:grpSpPr>
        <p:grpSp>
          <p:nvGrpSpPr>
            <p:cNvPr id="3" name="群組 2"/>
            <p:cNvGrpSpPr/>
            <p:nvPr/>
          </p:nvGrpSpPr>
          <p:grpSpPr>
            <a:xfrm>
              <a:off x="695400" y="1238648"/>
              <a:ext cx="8136904" cy="4422601"/>
              <a:chOff x="695400" y="1238648"/>
              <a:chExt cx="8136904" cy="4422601"/>
            </a:xfrm>
          </p:grpSpPr>
          <p:pic>
            <p:nvPicPr>
              <p:cNvPr id="24" name="Picture 3" descr="C:\Users\jade\Desktop\Jade\Longman Music\2021 project\6B6\9789880014697\OEBPS\48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5500" b="50875" l="8047" r="568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29" t="35525" r="42928" b="48711"/>
              <a:stretch/>
            </p:blipFill>
            <p:spPr bwMode="auto">
              <a:xfrm>
                <a:off x="695400" y="1238648"/>
                <a:ext cx="8136904" cy="4422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矩形 1"/>
              <p:cNvSpPr/>
              <p:nvPr/>
            </p:nvSpPr>
            <p:spPr bwMode="auto">
              <a:xfrm>
                <a:off x="1955538" y="1844824"/>
                <a:ext cx="5802663" cy="2846930"/>
              </a:xfrm>
              <a:prstGeom prst="rect">
                <a:avLst/>
              </a:prstGeom>
              <a:solidFill>
                <a:srgbClr val="F8FEE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 bwMode="auto">
              <a:xfrm>
                <a:off x="7744841" y="2154962"/>
                <a:ext cx="469519" cy="2087304"/>
              </a:xfrm>
              <a:prstGeom prst="rect">
                <a:avLst/>
              </a:prstGeom>
              <a:solidFill>
                <a:srgbClr val="F8FEE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 bwMode="auto">
              <a:xfrm>
                <a:off x="1448146" y="1988840"/>
                <a:ext cx="619268" cy="2702913"/>
              </a:xfrm>
              <a:prstGeom prst="rect">
                <a:avLst/>
              </a:prstGeom>
              <a:solidFill>
                <a:srgbClr val="F8FEE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 bwMode="auto">
              <a:xfrm>
                <a:off x="1119052" y="2499555"/>
                <a:ext cx="469519" cy="1742711"/>
              </a:xfrm>
              <a:prstGeom prst="rect">
                <a:avLst/>
              </a:prstGeom>
              <a:solidFill>
                <a:srgbClr val="F8FEE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11" name="橢圓 10"/>
            <p:cNvSpPr/>
            <p:nvPr/>
          </p:nvSpPr>
          <p:spPr bwMode="auto">
            <a:xfrm>
              <a:off x="7657140" y="4048012"/>
              <a:ext cx="504056" cy="530478"/>
            </a:xfrm>
            <a:prstGeom prst="ellipse">
              <a:avLst/>
            </a:prstGeom>
            <a:solidFill>
              <a:srgbClr val="F8FE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9" name="橢圓 28"/>
            <p:cNvSpPr/>
            <p:nvPr/>
          </p:nvSpPr>
          <p:spPr bwMode="auto">
            <a:xfrm>
              <a:off x="7657140" y="1889723"/>
              <a:ext cx="504056" cy="530478"/>
            </a:xfrm>
            <a:prstGeom prst="ellipse">
              <a:avLst/>
            </a:prstGeom>
            <a:solidFill>
              <a:srgbClr val="F8FE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0" name="橢圓 29"/>
            <p:cNvSpPr/>
            <p:nvPr/>
          </p:nvSpPr>
          <p:spPr bwMode="auto">
            <a:xfrm>
              <a:off x="7845550" y="2307362"/>
              <a:ext cx="504056" cy="1740650"/>
            </a:xfrm>
            <a:prstGeom prst="ellipse">
              <a:avLst/>
            </a:prstGeom>
            <a:solidFill>
              <a:srgbClr val="F8FE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" name="橢圓 30"/>
            <p:cNvSpPr/>
            <p:nvPr/>
          </p:nvSpPr>
          <p:spPr bwMode="auto">
            <a:xfrm rot="16487702">
              <a:off x="6238771" y="3759134"/>
              <a:ext cx="504056" cy="1740650"/>
            </a:xfrm>
            <a:prstGeom prst="ellipse">
              <a:avLst/>
            </a:prstGeom>
            <a:solidFill>
              <a:srgbClr val="F8FE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3218" y="1520299"/>
            <a:ext cx="691420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扭扭舞是一種帶有搖滾味道的舞蹈，在歌曲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Twist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的帶動下，扭扭舞在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1960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年代深受大眾歡迎。 </a:t>
            </a:r>
            <a:endParaRPr lang="en-US" altLang="zh-TW" sz="28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按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Checker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的説法，跳這舞就好像剛洗完澡時，一邊用大浴巾把身體擦乾，另一邊就用一隻腳擠熄地上的香煙。跟着擺動雙手使下半身扭動，身體隨着舞動向下降低，然後又向上升。</a:t>
            </a:r>
            <a:endParaRPr lang="en-US" altLang="zh-TW" sz="28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2" name="Picture 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6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jade\Desktop\Jade\Longman Music\2021 project\6B6\9789880014697\OEBPS\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63" b="100000" l="0" r="92739">
                        <a14:foregroundMark x1="11203" y1="98174" x2="11203" y2="98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01" r="8109"/>
          <a:stretch/>
        </p:blipFill>
        <p:spPr bwMode="auto">
          <a:xfrm>
            <a:off x="-12105" y="5445224"/>
            <a:ext cx="12198314" cy="14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1" y="152401"/>
            <a:ext cx="5540919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546488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A Hard Day’s Night</a:t>
            </a:r>
          </a:p>
        </p:txBody>
      </p:sp>
      <p:pic>
        <p:nvPicPr>
          <p:cNvPr id="33" name="Picture 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1121E-0BC5-4037-9E69-954E86B3A3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7488" y="1052439"/>
            <a:ext cx="9505056" cy="4536801"/>
          </a:xfrm>
          <a:prstGeom prst="rect">
            <a:avLst/>
          </a:prstGeom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1844824"/>
            <a:ext cx="8136905" cy="28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6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 Hard Day’s Night </a:t>
            </a:r>
            <a:r>
              <a:rPr lang="zh-TW" alt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是搖滾樂隊</a:t>
            </a:r>
            <a:r>
              <a:rPr lang="en-US" altLang="zh-TW" sz="26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Beatles</a:t>
            </a:r>
            <a:r>
              <a:rPr lang="zh-TW" alt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在 </a:t>
            </a:r>
            <a:r>
              <a:rPr lang="en-US" altLang="zh-TW" sz="2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1964 </a:t>
            </a:r>
            <a:r>
              <a:rPr lang="zh-TW" alt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年創作的歌曲，與他們主演的一套電影同名。歌曲</a:t>
            </a:r>
            <a:r>
              <a:rPr lang="zh-TW" altLang="en-US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推出後大受歡迎，成為</a:t>
            </a:r>
            <a:r>
              <a:rPr lang="zh-TW" altLang="en-US" sz="26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</a:t>
            </a:r>
            <a:r>
              <a:rPr lang="zh-TW" altLang="en-US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6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</a:t>
            </a:r>
            <a:r>
              <a:rPr lang="zh-TW" altLang="en-US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兩地的流行榜冠軍。</a:t>
            </a:r>
            <a:endParaRPr lang="en-US" altLang="zh-TW" sz="2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n-US" altLang="zh-TW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歌詞講述主角辛勞工作，以便讓愛人買她喜愛的東西；另一方面，他的工作雖然令他很疲倦，但當他回到家裏，看到愛人為他所做的一切，他便會煩惱全消。</a:t>
            </a:r>
            <a:endParaRPr lang="en-US" altLang="zh-TW" sz="26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332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39959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38748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六下第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課</a:t>
            </a:r>
            <a:endParaRPr lang="zh-HK" altLang="zh-HK" sz="2800" b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4974612" y="514365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6453449" y="797937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1568886" y="1062122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3335375" y="947789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8508166" y="4437112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7228720" y="463718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7869484" y="820314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9372935" y="2144782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3590476" y="4558083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4719410" y="5020625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5779826" y="5025710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193270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群組 30"/>
          <p:cNvGrpSpPr/>
          <p:nvPr/>
        </p:nvGrpSpPr>
        <p:grpSpPr>
          <a:xfrm>
            <a:off x="1736707" y="1264029"/>
            <a:ext cx="7501064" cy="3965171"/>
            <a:chOff x="538834" y="1144873"/>
            <a:chExt cx="10121615" cy="4536504"/>
          </a:xfrm>
        </p:grpSpPr>
        <p:pic>
          <p:nvPicPr>
            <p:cNvPr id="39" name="Picture 2" descr="C:\Users\jade\Desktop\Jade\Longman Music\2021 project\6B6\9789880014697\OEBPS\47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9125" b="94000" l="2969" r="6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33" r="32414" b="6734"/>
            <a:stretch/>
          </p:blipFill>
          <p:spPr bwMode="auto">
            <a:xfrm>
              <a:off x="538834" y="1144873"/>
              <a:ext cx="10121615" cy="453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矩形 40"/>
            <p:cNvSpPr/>
            <p:nvPr/>
          </p:nvSpPr>
          <p:spPr bwMode="auto">
            <a:xfrm>
              <a:off x="2207568" y="1916832"/>
              <a:ext cx="7488832" cy="2520280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 rot="459312">
              <a:off x="7412702" y="3987227"/>
              <a:ext cx="2302218" cy="659523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 rot="393404">
              <a:off x="6380324" y="3990333"/>
              <a:ext cx="2302218" cy="659523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 rot="169159">
              <a:off x="4080103" y="4115675"/>
              <a:ext cx="3023427" cy="463763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6" name="矩形 45"/>
            <p:cNvSpPr/>
            <p:nvPr/>
          </p:nvSpPr>
          <p:spPr bwMode="auto">
            <a:xfrm rot="21197804">
              <a:off x="1991687" y="3288332"/>
              <a:ext cx="431764" cy="1021641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2966740" y="2066072"/>
            <a:ext cx="5799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我們將在本課中聆聽幾首著名的</a:t>
            </a:r>
            <a:r>
              <a:rPr lang="zh-TW" altLang="en-US" sz="3000" dirty="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搖滾樂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歌曲，從而認識這個音樂形式的特點。</a:t>
            </a:r>
          </a:p>
          <a:p>
            <a:r>
              <a:rPr lang="en-US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3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6506" y="313997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1736707" y="2123584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9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72372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33310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47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96" y="203439"/>
            <a:ext cx="36750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47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sz="3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4338" name="Picture 2" descr="C:\Users\jade\Desktop\Jade\Longman Music\2021 project\6B6\9789880014697\OEBPS\4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8" y="805489"/>
            <a:ext cx="4276408" cy="53457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430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1972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辨識搖滾樂的特色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1919536" y="1340768"/>
            <a:ext cx="3744416" cy="2453551"/>
            <a:chOff x="1919536" y="1340768"/>
            <a:chExt cx="3744416" cy="2453551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1919536" y="1340768"/>
              <a:ext cx="3744416" cy="2453551"/>
            </a:xfrm>
            <a:prstGeom prst="wedgeEllipseCallout">
              <a:avLst>
                <a:gd name="adj1" fmla="val -50472"/>
                <a:gd name="adj2" fmla="val 46516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576" y="1875045"/>
              <a:ext cx="316835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i="1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Rock and Roll </a:t>
              </a:r>
              <a:r>
                <a:rPr lang="en-US" altLang="zh-TW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搖滾樂</a:t>
              </a:r>
              <a:r>
                <a:rPr lang="en-US" altLang="zh-TW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令你聯想到怎樣的音樂？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096000" y="1355656"/>
            <a:ext cx="3744416" cy="2453551"/>
            <a:chOff x="1703512" y="1513361"/>
            <a:chExt cx="3744416" cy="2453551"/>
          </a:xfrm>
        </p:grpSpPr>
        <p:sp>
          <p:nvSpPr>
            <p:cNvPr id="22" name="橢圓形圖說文字 21"/>
            <p:cNvSpPr/>
            <p:nvPr/>
          </p:nvSpPr>
          <p:spPr bwMode="auto">
            <a:xfrm>
              <a:off x="1703512" y="1513361"/>
              <a:ext cx="3744416" cy="2453551"/>
            </a:xfrm>
            <a:prstGeom prst="wedgeEllipseCallout">
              <a:avLst>
                <a:gd name="adj1" fmla="val 49651"/>
                <a:gd name="adj2" fmla="val 40305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1544" y="2032749"/>
              <a:ext cx="316835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搖滾樂通常會給人一種很強勁和嘈吵的感覺。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876408" y="413051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3647728" y="4095786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4439816" y="3952878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6220609" y="347447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7329526" y="3862495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8472264" y="3949990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5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517200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506940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聆聽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Rock Around the Clock</a:t>
            </a:r>
            <a:endParaRPr lang="zh-TW" altLang="en-US" sz="2800" i="1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127448" y="1132518"/>
            <a:ext cx="8291418" cy="1213245"/>
            <a:chOff x="1127448" y="1132518"/>
            <a:chExt cx="8291418" cy="1213245"/>
          </a:xfrm>
        </p:grpSpPr>
        <p:pic>
          <p:nvPicPr>
            <p:cNvPr id="30" name="Picture 2" descr="C:\Users\jade\Desktop\Jade\Longman Music\2021 project\6B6\9789880014697\OEBPS\4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8" t="15407" r="11688" b="76060"/>
            <a:stretch/>
          </p:blipFill>
          <p:spPr bwMode="auto">
            <a:xfrm>
              <a:off x="1127448" y="1132518"/>
              <a:ext cx="8291418" cy="121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 bwMode="auto">
            <a:xfrm>
              <a:off x="1991544" y="1739140"/>
              <a:ext cx="3672408" cy="393716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135560" y="1773977"/>
            <a:ext cx="33000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Rock Around the Clock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2648077" y="3140969"/>
            <a:ext cx="3037227" cy="1800200"/>
            <a:chOff x="1868286" y="2748543"/>
            <a:chExt cx="3159891" cy="1800200"/>
          </a:xfrm>
        </p:grpSpPr>
        <p:sp>
          <p:nvSpPr>
            <p:cNvPr id="37" name="橢圓形圖說文字 36"/>
            <p:cNvSpPr/>
            <p:nvPr/>
          </p:nvSpPr>
          <p:spPr bwMode="auto">
            <a:xfrm>
              <a:off x="1868286" y="2748543"/>
              <a:ext cx="3159891" cy="1800200"/>
            </a:xfrm>
            <a:prstGeom prst="wedgeEllipseCallout">
              <a:avLst>
                <a:gd name="adj1" fmla="val -62237"/>
                <a:gd name="adj2" fmla="val 14157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118" y="3180590"/>
              <a:ext cx="285839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這首歌曲令你有甚麼感受？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5951984" y="2852936"/>
            <a:ext cx="3502209" cy="2129566"/>
            <a:chOff x="5951984" y="2852936"/>
            <a:chExt cx="3502209" cy="2129566"/>
          </a:xfrm>
        </p:grpSpPr>
        <p:sp>
          <p:nvSpPr>
            <p:cNvPr id="43" name="橢圓形圖說文字 42"/>
            <p:cNvSpPr/>
            <p:nvPr/>
          </p:nvSpPr>
          <p:spPr bwMode="auto">
            <a:xfrm>
              <a:off x="5951984" y="2852936"/>
              <a:ext cx="3502209" cy="2129566"/>
            </a:xfrm>
            <a:prstGeom prst="wedgeEllipseCallout">
              <a:avLst>
                <a:gd name="adj1" fmla="val 60266"/>
                <a:gd name="adj2" fmla="val 1520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008" y="3234404"/>
              <a:ext cx="303722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這種感受跟你剛才對搖滾樂的聯想是否相同？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sp>
        <p:nvSpPr>
          <p:cNvPr id="45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8174" y="1932831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632782" y="354158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10783176" y="2346924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9890640" y="2629167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1174555" y="2263057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1">
            <a:hlinkClick r:id="rId16"/>
            <a:extLst>
              <a:ext uri="{FF2B5EF4-FFF2-40B4-BE49-F238E27FC236}">
                <a16:creationId xmlns:a16="http://schemas.microsoft.com/office/drawing/2014/main" id="{DCB2B922-E913-414D-8D6D-6B6B4F3B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8595" y="1435476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8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127448" y="1132518"/>
            <a:ext cx="8291418" cy="1213245"/>
            <a:chOff x="1127448" y="1132518"/>
            <a:chExt cx="8291418" cy="1213245"/>
          </a:xfrm>
        </p:grpSpPr>
        <p:pic>
          <p:nvPicPr>
            <p:cNvPr id="30" name="Picture 2" descr="C:\Users\jade\Desktop\Jade\Longman Music\2021 project\6B6\9789880014697\OEBPS\4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8" t="15407" r="11688" b="76060"/>
            <a:stretch/>
          </p:blipFill>
          <p:spPr bwMode="auto">
            <a:xfrm>
              <a:off x="1127448" y="1132518"/>
              <a:ext cx="8291418" cy="121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 bwMode="auto">
            <a:xfrm>
              <a:off x="1991544" y="1739140"/>
              <a:ext cx="3672408" cy="393716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135560" y="1773977"/>
            <a:ext cx="33000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Rock Around the Clock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2464715" y="3077961"/>
            <a:ext cx="3261712" cy="1800200"/>
            <a:chOff x="1868286" y="2748543"/>
            <a:chExt cx="3159891" cy="1800200"/>
          </a:xfrm>
        </p:grpSpPr>
        <p:sp>
          <p:nvSpPr>
            <p:cNvPr id="37" name="橢圓形圖說文字 36"/>
            <p:cNvSpPr/>
            <p:nvPr/>
          </p:nvSpPr>
          <p:spPr bwMode="auto">
            <a:xfrm>
              <a:off x="1868286" y="2748543"/>
              <a:ext cx="3159891" cy="1800200"/>
            </a:xfrm>
            <a:prstGeom prst="wedgeEllipseCallout">
              <a:avLst>
                <a:gd name="adj1" fmla="val -57097"/>
                <a:gd name="adj2" fmla="val 9078"/>
              </a:avLst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9575" y="3108582"/>
              <a:ext cx="285839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這首歌曲的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節拍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力度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是怎樣的？</a:t>
              </a:r>
              <a:endPara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6093105" y="3077961"/>
            <a:ext cx="3095136" cy="1718204"/>
            <a:chOff x="6093105" y="3077961"/>
            <a:chExt cx="3095136" cy="1718204"/>
          </a:xfrm>
        </p:grpSpPr>
        <p:sp>
          <p:nvSpPr>
            <p:cNvPr id="43" name="橢圓形圖說文字 42"/>
            <p:cNvSpPr/>
            <p:nvPr/>
          </p:nvSpPr>
          <p:spPr bwMode="auto">
            <a:xfrm>
              <a:off x="6093105" y="3077961"/>
              <a:ext cx="3095136" cy="1718204"/>
            </a:xfrm>
            <a:prstGeom prst="wedgeEllipseCallout">
              <a:avLst>
                <a:gd name="adj1" fmla="val 67159"/>
                <a:gd name="adj2" fmla="val -1141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3410997"/>
              <a:ext cx="212464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F52FB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節拍強勁，力度也較強。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632782" y="354158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10329817" y="1815984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9890640" y="2629167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656662" y="141277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1">
            <a:hlinkClick r:id="rId15"/>
            <a:extLst>
              <a:ext uri="{FF2B5EF4-FFF2-40B4-BE49-F238E27FC236}">
                <a16:creationId xmlns:a16="http://schemas.microsoft.com/office/drawing/2014/main" id="{71196807-53AB-432B-87E8-DC73C788F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272" y="1665324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6AA8578C-92A1-46C4-9E18-3A2B66D0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517200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886E0EBA-D9FA-4AB1-A739-0542BE617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506940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聆聽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Rock Around the Clock</a:t>
            </a:r>
            <a:endParaRPr lang="zh-TW" altLang="en-US" sz="2800" i="1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27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127448" y="1132518"/>
            <a:ext cx="8291418" cy="1213245"/>
            <a:chOff x="1127448" y="1132518"/>
            <a:chExt cx="8291418" cy="1213245"/>
          </a:xfrm>
        </p:grpSpPr>
        <p:pic>
          <p:nvPicPr>
            <p:cNvPr id="30" name="Picture 2" descr="C:\Users\jade\Desktop\Jade\Longman Music\2021 project\6B6\9789880014697\OEBPS\4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8" t="15407" r="11688" b="76060"/>
            <a:stretch/>
          </p:blipFill>
          <p:spPr bwMode="auto">
            <a:xfrm>
              <a:off x="1127448" y="1132518"/>
              <a:ext cx="8291418" cy="121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 bwMode="auto">
            <a:xfrm>
              <a:off x="1991544" y="1739140"/>
              <a:ext cx="3672408" cy="393716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135560" y="1773977"/>
            <a:ext cx="33000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Rock Around the Clock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7752184" y="2852936"/>
            <a:ext cx="1870999" cy="1241796"/>
            <a:chOff x="7752184" y="2852936"/>
            <a:chExt cx="1870999" cy="1241796"/>
          </a:xfrm>
        </p:grpSpPr>
        <p:sp>
          <p:nvSpPr>
            <p:cNvPr id="43" name="橢圓形圖說文字 42"/>
            <p:cNvSpPr/>
            <p:nvPr/>
          </p:nvSpPr>
          <p:spPr bwMode="auto">
            <a:xfrm>
              <a:off x="7752184" y="2852936"/>
              <a:ext cx="1870999" cy="1241796"/>
            </a:xfrm>
            <a:prstGeom prst="wedgeEllipseCallout">
              <a:avLst>
                <a:gd name="adj1" fmla="val 62272"/>
                <a:gd name="adj2" fmla="val 16041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224" y="3181261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F52FB3"/>
                  </a:solidFill>
                  <a:latin typeface="+mj-lt"/>
                  <a:ea typeface="標楷體" panose="03000509000000000000" pitchFamily="65" charset="-120"/>
                </a:rPr>
                <a:t>喊叫。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464716" y="2636912"/>
            <a:ext cx="4927431" cy="2592288"/>
            <a:chOff x="2464716" y="2636912"/>
            <a:chExt cx="4927431" cy="2592288"/>
          </a:xfrm>
        </p:grpSpPr>
        <p:grpSp>
          <p:nvGrpSpPr>
            <p:cNvPr id="6" name="群組 5"/>
            <p:cNvGrpSpPr/>
            <p:nvPr/>
          </p:nvGrpSpPr>
          <p:grpSpPr>
            <a:xfrm>
              <a:off x="2464716" y="2636912"/>
              <a:ext cx="4927431" cy="2592288"/>
              <a:chOff x="1868287" y="2307494"/>
              <a:chExt cx="2792600" cy="2592288"/>
            </a:xfrm>
          </p:grpSpPr>
          <p:sp>
            <p:nvSpPr>
              <p:cNvPr id="37" name="橢圓形圖說文字 36"/>
              <p:cNvSpPr/>
              <p:nvPr/>
            </p:nvSpPr>
            <p:spPr bwMode="auto">
              <a:xfrm>
                <a:off x="1868287" y="2307494"/>
                <a:ext cx="2792600" cy="2592288"/>
              </a:xfrm>
              <a:prstGeom prst="wedgeEllipseCallout">
                <a:avLst>
                  <a:gd name="adj1" fmla="val -55184"/>
                  <a:gd name="adj2" fmla="val 9078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8" name="矩形 1">
                <a:extLst>
                  <a:ext uri="{FF2B5EF4-FFF2-40B4-BE49-F238E27FC236}">
                    <a16:creationId xmlns:a16="http://schemas.microsoft.com/office/drawing/2014/main" id="{63423382-FB5B-40C1-A442-3394D3C88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842" y="2793547"/>
                <a:ext cx="2448613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800" dirty="0">
                    <a:solidFill>
                      <a:srgbClr val="0070C0"/>
                    </a:solidFill>
                    <a:latin typeface="+mj-lt"/>
                    <a:ea typeface="標楷體" panose="03000509000000000000" pitchFamily="65" charset="-120"/>
                  </a:rPr>
                  <a:t>演唱者用了以下哪種方式表達歌曲內容？</a:t>
                </a:r>
                <a:endParaRPr lang="en-US" altLang="zh-TW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21" name="Picture 2" descr="C:\Users\jade\Desktop\Jade\Longman Music\2021 project\6B6\9789880014697\OEBPS\4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1" t="33534" r="44577" b="62098"/>
            <a:stretch/>
          </p:blipFill>
          <p:spPr bwMode="auto">
            <a:xfrm>
              <a:off x="3026626" y="4094732"/>
              <a:ext cx="3978510" cy="70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632782" y="354158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10329817" y="1815984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9890640" y="2629167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656662" y="141277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: Rounded Corners 1">
            <a:hlinkClick r:id="rId15"/>
            <a:extLst>
              <a:ext uri="{FF2B5EF4-FFF2-40B4-BE49-F238E27FC236}">
                <a16:creationId xmlns:a16="http://schemas.microsoft.com/office/drawing/2014/main" id="{76201D71-505D-4183-B6F3-D5EEEC9C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2501" y="167714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5576D65E-A9EF-4516-B4AE-03BFF538F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517200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7845BD15-3097-45EC-9B9F-410340D90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506940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聆聽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Rock Around the Clock</a:t>
            </a:r>
            <a:endParaRPr lang="zh-TW" altLang="en-US" sz="2800" i="1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93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25" b="88672" l="9473" r="67285">
                        <a14:foregroundMark x1="16797" y1="83333" x2="16797" y2="83333"/>
                        <a14:foregroundMark x1="43945" y1="83854" x2="43945" y2="83854"/>
                        <a14:foregroundMark x1="45215" y1="83333" x2="45215" y2="83333"/>
                        <a14:foregroundMark x1="45801" y1="83333" x2="45801" y2="83333"/>
                        <a14:foregroundMark x1="46680" y1="84505" x2="46680" y2="84505"/>
                        <a14:foregroundMark x1="45996" y1="84115" x2="45996" y2="84115"/>
                        <a14:foregroundMark x1="47949" y1="81250" x2="47949" y2="81250"/>
                        <a14:foregroundMark x1="48438" y1="81120" x2="48438" y2="81120"/>
                        <a14:foregroundMark x1="13281" y1="84635" x2="13281" y2="84635"/>
                        <a14:foregroundMark x1="48730" y1="88021" x2="48730" y2="88021"/>
                        <a14:foregroundMark x1="44043" y1="80599" x2="44043" y2="8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3" t="77292" r="32656" b="11354"/>
          <a:stretch/>
        </p:blipFill>
        <p:spPr bwMode="auto">
          <a:xfrm>
            <a:off x="-33929" y="5661249"/>
            <a:ext cx="12220137" cy="123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41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</a:t>
            </a:r>
            <a:r>
              <a:rPr lang="zh-CN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127448" y="1132518"/>
            <a:ext cx="8291418" cy="1213245"/>
            <a:chOff x="1127448" y="1132518"/>
            <a:chExt cx="8291418" cy="1213245"/>
          </a:xfrm>
        </p:grpSpPr>
        <p:pic>
          <p:nvPicPr>
            <p:cNvPr id="30" name="Picture 2" descr="C:\Users\jade\Desktop\Jade\Longman Music\2021 project\6B6\9789880014697\OEBPS\4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8" t="15407" r="11688" b="76060"/>
            <a:stretch/>
          </p:blipFill>
          <p:spPr bwMode="auto">
            <a:xfrm>
              <a:off x="1127448" y="1132518"/>
              <a:ext cx="8291418" cy="121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 bwMode="auto">
            <a:xfrm>
              <a:off x="1991544" y="1739140"/>
              <a:ext cx="3672408" cy="393716"/>
            </a:xfrm>
            <a:prstGeom prst="rect">
              <a:avLst/>
            </a:prstGeom>
            <a:solidFill>
              <a:srgbClr val="FEF6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135560" y="1773977"/>
            <a:ext cx="33000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i="1" dirty="0">
                <a:solidFill>
                  <a:srgbClr val="00B050"/>
                </a:solidFill>
              </a:rPr>
              <a:t>Rock Around the Clock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97" b="80078" l="36426" r="4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54125" r="51773" b="20243"/>
          <a:stretch/>
        </p:blipFill>
        <p:spPr bwMode="auto">
          <a:xfrm>
            <a:off x="866528" y="3636614"/>
            <a:ext cx="1764644" cy="29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49" b="80859" l="60645" r="75879">
                        <a14:foregroundMark x1="63672" y1="73438" x2="63672" y2="73438"/>
                        <a14:foregroundMark x1="61719" y1="74089" x2="61719" y2="74089"/>
                        <a14:foregroundMark x1="67480" y1="76693" x2="67480" y2="76693"/>
                        <a14:foregroundMark x1="66016" y1="77604" x2="66016" y2="77604"/>
                        <a14:foregroundMark x1="65430" y1="77734" x2="65430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50279" r="23872" b="18085"/>
          <a:stretch/>
        </p:blipFill>
        <p:spPr bwMode="auto">
          <a:xfrm>
            <a:off x="9188240" y="3212976"/>
            <a:ext cx="2043482" cy="316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7752184" y="2852936"/>
            <a:ext cx="1870999" cy="1241796"/>
            <a:chOff x="7752184" y="2852936"/>
            <a:chExt cx="1870999" cy="1241796"/>
          </a:xfrm>
        </p:grpSpPr>
        <p:sp>
          <p:nvSpPr>
            <p:cNvPr id="43" name="橢圓形圖說文字 42"/>
            <p:cNvSpPr/>
            <p:nvPr/>
          </p:nvSpPr>
          <p:spPr bwMode="auto">
            <a:xfrm>
              <a:off x="7752184" y="2852936"/>
              <a:ext cx="1870999" cy="1241796"/>
            </a:xfrm>
            <a:prstGeom prst="wedgeEllipseCallout">
              <a:avLst>
                <a:gd name="adj1" fmla="val 62272"/>
                <a:gd name="adj2" fmla="val 16041"/>
              </a:avLst>
            </a:prstGeom>
            <a:solidFill>
              <a:srgbClr val="FFFFFF"/>
            </a:solidFill>
            <a:ln w="28575" cap="flat" cmpd="sng" algn="ctr">
              <a:solidFill>
                <a:srgbClr val="F52F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8208" y="3181261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F52FB3"/>
                  </a:solidFill>
                  <a:latin typeface="+mj-lt"/>
                  <a:ea typeface="標楷體" panose="03000509000000000000" pitchFamily="65" charset="-120"/>
                </a:rPr>
                <a:t>電結他。</a:t>
              </a:r>
              <a:endParaRPr lang="en-US" altLang="zh-TW" sz="2800" dirty="0">
                <a:solidFill>
                  <a:srgbClr val="F52FB3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464716" y="2636911"/>
            <a:ext cx="5287468" cy="3240361"/>
            <a:chOff x="2464716" y="2636911"/>
            <a:chExt cx="5287468" cy="3240361"/>
          </a:xfrm>
        </p:grpSpPr>
        <p:grpSp>
          <p:nvGrpSpPr>
            <p:cNvPr id="6" name="群組 5"/>
            <p:cNvGrpSpPr/>
            <p:nvPr/>
          </p:nvGrpSpPr>
          <p:grpSpPr>
            <a:xfrm>
              <a:off x="2464716" y="2636911"/>
              <a:ext cx="5287468" cy="3240361"/>
              <a:chOff x="1868287" y="2307494"/>
              <a:chExt cx="2792600" cy="2592288"/>
            </a:xfrm>
          </p:grpSpPr>
          <p:sp>
            <p:nvSpPr>
              <p:cNvPr id="37" name="橢圓形圖說文字 36"/>
              <p:cNvSpPr/>
              <p:nvPr/>
            </p:nvSpPr>
            <p:spPr bwMode="auto">
              <a:xfrm>
                <a:off x="1868287" y="2307494"/>
                <a:ext cx="2792600" cy="2592288"/>
              </a:xfrm>
              <a:prstGeom prst="wedgeEllipseCallout">
                <a:avLst>
                  <a:gd name="adj1" fmla="val -54094"/>
                  <a:gd name="adj2" fmla="val -1605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8" name="矩形 1">
                <a:extLst>
                  <a:ext uri="{FF2B5EF4-FFF2-40B4-BE49-F238E27FC236}">
                    <a16:creationId xmlns:a16="http://schemas.microsoft.com/office/drawing/2014/main" id="{63423382-FB5B-40C1-A442-3394D3C88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842" y="2768346"/>
                <a:ext cx="2448613" cy="138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800" dirty="0">
                    <a:solidFill>
                      <a:srgbClr val="0070C0"/>
                    </a:solidFill>
                    <a:latin typeface="+mj-lt"/>
                    <a:ea typeface="標楷體" panose="03000509000000000000" pitchFamily="65" charset="-120"/>
                  </a:rPr>
                  <a:t>歌曲的中段出現了一段樂器獨奏，這是以下哪種樂器的聲音？</a:t>
                </a:r>
                <a:endParaRPr lang="en-US" altLang="zh-TW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23" name="Picture 2" descr="C:\Users\jade\Desktop\Jade\Longman Music\2021 project\6B6\9789880014697\OEBPS\4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5" t="44309" r="40948" b="52245"/>
            <a:stretch/>
          </p:blipFill>
          <p:spPr bwMode="auto">
            <a:xfrm>
              <a:off x="2888152" y="4648913"/>
              <a:ext cx="4509363" cy="580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061737" y="2543992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632782" y="3541581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10329817" y="1815984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9890640" y="2629167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656662" y="141277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224691" y="3260646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: Rounded Corners 1">
            <a:hlinkClick r:id="rId15"/>
            <a:extLst>
              <a:ext uri="{FF2B5EF4-FFF2-40B4-BE49-F238E27FC236}">
                <a16:creationId xmlns:a16="http://schemas.microsoft.com/office/drawing/2014/main" id="{F9A993DB-1868-40DA-AA0F-5CCE03C7D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2501" y="167714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按此聆聽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A9C26320-14F0-4A44-BE75-874C2CDB7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517200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BE154580-2B99-4DC8-B52C-A95554996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506940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聆聽</a:t>
            </a:r>
            <a:r>
              <a:rPr lang="en-GB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Rock Around the Clock</a:t>
            </a:r>
            <a:endParaRPr lang="zh-TW" altLang="en-US" sz="2800" i="1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530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11" ma:contentTypeDescription="建立新的文件。" ma:contentTypeScope="" ma:versionID="f0a89debfbd280e65aaca12f6c266582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475946fe68e04b2145395af649e53b40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DC19F6-1AD8-4372-B589-3D78361B26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2D3250-6764-478D-9EAF-1DA0BFE97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3B058D-2F7E-4FD6-8558-F3184CC6BCD3}">
  <ds:schemaRefs>
    <ds:schemaRef ds:uri="c140335f-f93a-40a8-a8ab-e3e9122daab2"/>
    <ds:schemaRef ds:uri="http://purl.org/dc/elements/1.1/"/>
    <ds:schemaRef ds:uri="http://schemas.microsoft.com/office/2006/metadata/properties"/>
    <ds:schemaRef ds:uri="f456a434-ca4c-495b-af4b-5cc670c0e5d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14390</TotalTime>
  <Words>1564</Words>
  <Application>Microsoft Office PowerPoint</Application>
  <PresentationFormat>Widescreen</PresentationFormat>
  <Paragraphs>147</Paragraphs>
  <Slides>28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《朗文音樂》教學簡報</dc:title>
  <dc:creator>© Pearson Education Asia Limited</dc:creator>
  <cp:lastModifiedBy>Matthew Leung</cp:lastModifiedBy>
  <cp:revision>8</cp:revision>
  <dcterms:created xsi:type="dcterms:W3CDTF">2010-12-02T06:19:15Z</dcterms:created>
  <dcterms:modified xsi:type="dcterms:W3CDTF">2021-04-26T03:12:28Z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