
<file path=[Content_Types].xml><?xml version="1.0" encoding="utf-8"?>
<Types xmlns="http://schemas.openxmlformats.org/package/2006/content-types">
  <Default Extension="doc" ContentType="application/msword"/>
  <Default Extension="emf" ContentType="image/x-em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84" r:id="rId5"/>
    <p:sldId id="319" r:id="rId6"/>
    <p:sldId id="592" r:id="rId7"/>
    <p:sldId id="490" r:id="rId8"/>
    <p:sldId id="620" r:id="rId9"/>
    <p:sldId id="621" r:id="rId10"/>
    <p:sldId id="623" r:id="rId11"/>
    <p:sldId id="622" r:id="rId12"/>
    <p:sldId id="625" r:id="rId13"/>
    <p:sldId id="631" r:id="rId14"/>
    <p:sldId id="626" r:id="rId15"/>
    <p:sldId id="627" r:id="rId16"/>
    <p:sldId id="330" r:id="rId17"/>
    <p:sldId id="290" r:id="rId18"/>
    <p:sldId id="544" r:id="rId19"/>
    <p:sldId id="633" r:id="rId20"/>
    <p:sldId id="634" r:id="rId21"/>
    <p:sldId id="628" r:id="rId22"/>
    <p:sldId id="632" r:id="rId23"/>
    <p:sldId id="630" r:id="rId24"/>
    <p:sldId id="635" r:id="rId25"/>
    <p:sldId id="636" r:id="rId26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6699"/>
    <a:srgbClr val="FF6600"/>
    <a:srgbClr val="FF0000"/>
    <a:srgbClr val="FF00FF"/>
    <a:srgbClr val="FF0066"/>
    <a:srgbClr val="FF9900"/>
    <a:srgbClr val="D6FDCF"/>
    <a:srgbClr val="FFE4C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8366F9-D7EC-4B11-B548-1BA535E1C6E5}" v="1010" dt="2021-04-13T02:11:40.7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4007" autoAdjust="0"/>
  </p:normalViewPr>
  <p:slideViewPr>
    <p:cSldViewPr>
      <p:cViewPr varScale="1">
        <p:scale>
          <a:sx n="107" d="100"/>
          <a:sy n="107" d="100"/>
        </p:scale>
        <p:origin x="654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, Candace" userId="bc13349b-03ef-4b71-8ee4-a941a4a67ec9" providerId="ADAL" clId="{0F8366F9-D7EC-4B11-B548-1BA535E1C6E5}"/>
    <pc:docChg chg="undo custSel modSld">
      <pc:chgData name="Chan, Candace" userId="bc13349b-03ef-4b71-8ee4-a941a4a67ec9" providerId="ADAL" clId="{0F8366F9-D7EC-4B11-B548-1BA535E1C6E5}" dt="2021-04-13T02:11:44.968" v="1265" actId="20577"/>
      <pc:docMkLst>
        <pc:docMk/>
      </pc:docMkLst>
      <pc:sldChg chg="modNotesTx">
        <pc:chgData name="Chan, Candace" userId="bc13349b-03ef-4b71-8ee4-a941a4a67ec9" providerId="ADAL" clId="{0F8366F9-D7EC-4B11-B548-1BA535E1C6E5}" dt="2021-04-13T02:01:08.753" v="974" actId="20577"/>
        <pc:sldMkLst>
          <pc:docMk/>
          <pc:sldMk cId="0" sldId="330"/>
        </pc:sldMkLst>
      </pc:sldChg>
      <pc:sldChg chg="modNotesTx">
        <pc:chgData name="Chan, Candace" userId="bc13349b-03ef-4b71-8ee4-a941a4a67ec9" providerId="ADAL" clId="{0F8366F9-D7EC-4B11-B548-1BA535E1C6E5}" dt="2021-04-13T02:10:29.870" v="1251" actId="20577"/>
        <pc:sldMkLst>
          <pc:docMk/>
          <pc:sldMk cId="3838935515" sldId="620"/>
        </pc:sldMkLst>
      </pc:sldChg>
      <pc:sldChg chg="modSp mod modNotesTx">
        <pc:chgData name="Chan, Candace" userId="bc13349b-03ef-4b71-8ee4-a941a4a67ec9" providerId="ADAL" clId="{0F8366F9-D7EC-4B11-B548-1BA535E1C6E5}" dt="2021-04-13T02:03:24.117" v="1109" actId="20577"/>
        <pc:sldMkLst>
          <pc:docMk/>
          <pc:sldMk cId="1183699993" sldId="622"/>
        </pc:sldMkLst>
        <pc:spChg chg="mod">
          <ac:chgData name="Chan, Candace" userId="bc13349b-03ef-4b71-8ee4-a941a4a67ec9" providerId="ADAL" clId="{0F8366F9-D7EC-4B11-B548-1BA535E1C6E5}" dt="2021-04-13T02:02:54.746" v="975" actId="13926"/>
          <ac:spMkLst>
            <pc:docMk/>
            <pc:sldMk cId="1183699993" sldId="622"/>
            <ac:spMk id="19" creationId="{92AFC8F6-1002-4A33-9D86-459A9912CDEB}"/>
          </ac:spMkLst>
        </pc:spChg>
      </pc:sldChg>
      <pc:sldChg chg="modSp modNotesTx">
        <pc:chgData name="Chan, Candace" userId="bc13349b-03ef-4b71-8ee4-a941a4a67ec9" providerId="ADAL" clId="{0F8366F9-D7EC-4B11-B548-1BA535E1C6E5}" dt="2021-04-13T02:05:46.038" v="1198" actId="108"/>
        <pc:sldMkLst>
          <pc:docMk/>
          <pc:sldMk cId="3517816833" sldId="625"/>
        </pc:sldMkLst>
        <pc:spChg chg="mod">
          <ac:chgData name="Chan, Candace" userId="bc13349b-03ef-4b71-8ee4-a941a4a67ec9" providerId="ADAL" clId="{0F8366F9-D7EC-4B11-B548-1BA535E1C6E5}" dt="2021-04-13T02:05:46.038" v="1198" actId="108"/>
          <ac:spMkLst>
            <pc:docMk/>
            <pc:sldMk cId="3517816833" sldId="625"/>
            <ac:spMk id="18" creationId="{DB685A92-B4DE-4C0E-AFF3-73F4C2D40FD4}"/>
          </ac:spMkLst>
        </pc:spChg>
      </pc:sldChg>
      <pc:sldChg chg="modSp mod modNotesTx">
        <pc:chgData name="Chan, Candace" userId="bc13349b-03ef-4b71-8ee4-a941a4a67ec9" providerId="ADAL" clId="{0F8366F9-D7EC-4B11-B548-1BA535E1C6E5}" dt="2021-04-13T02:11:44.968" v="1265" actId="20577"/>
        <pc:sldMkLst>
          <pc:docMk/>
          <pc:sldMk cId="1782351158" sldId="630"/>
        </pc:sldMkLst>
        <pc:spChg chg="mod">
          <ac:chgData name="Chan, Candace" userId="bc13349b-03ef-4b71-8ee4-a941a4a67ec9" providerId="ADAL" clId="{0F8366F9-D7EC-4B11-B548-1BA535E1C6E5}" dt="2021-04-13T01:42:09.889" v="0" actId="13926"/>
          <ac:spMkLst>
            <pc:docMk/>
            <pc:sldMk cId="1782351158" sldId="630"/>
            <ac:spMk id="29" creationId="{C9974F4C-B662-468D-AD1A-F7DBC217439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E56CB7-454E-4E1F-B87F-C0DC5A8A1C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2823E-E00D-4446-8265-EADF1124E4E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759CD5-00F0-425F-94F0-541EB0862C59}" type="datetimeFigureOut">
              <a:rPr lang="en-US"/>
              <a:pPr>
                <a:defRPr/>
              </a:pPr>
              <a:t>4/21/2021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FA191D6-148F-48B4-AAD6-6A4F5F4D32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019DD4B-E7AB-4465-BDF3-28D879FCF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1C43D-F750-48B8-BA05-D691F3EDAA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B6BC9-5109-466B-AF59-011A3BE316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806B927-98A4-44A6-98AC-3F3324CEF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3473EFE5-5F02-4A7A-8631-08694C9B58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FE74D1FC-E1E9-4885-B9A5-DDAD3610E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9CC062F8-8D7B-4F73-9579-91FB5702C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7758790-B082-4F4F-B76E-1517604BC9C4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42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6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43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96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GB" altLang="zh-HK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41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3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28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23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26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98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16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96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13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57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57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97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31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17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74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679103-68F7-475D-849B-A460F63936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27D6EF-7562-491F-ADD3-BA3CE6B96A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F34343-0A66-4822-AEFC-F9A5E87E4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97A8A-9E8B-44FC-9364-CAE252852A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0587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18505A-4304-4D68-9E7A-48465F8C78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9E94A3-7C26-4294-A640-75334A15FF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FA72A7-E386-4010-B503-BAAD1FDBA0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F12E0-D727-473E-90CA-EC3E9CF8A0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7712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B2D2F5-1B68-4D39-B0ED-C212EA557C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1895D1-58D1-4AB2-B162-09D6EC5690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ED1FBB-9494-4750-BCC1-F1C538B19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11C27-B62F-424D-BBE4-2A52BF90C8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3428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3429272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A84E6E-B60A-4D41-9CBF-400232DA90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8CA74-A7F8-4767-A95E-D5A140070D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32B165-2DAE-4ED3-9A86-0964D391BD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784C3-5831-4373-A5B3-3CCC0726CEA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323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EAC636-1B53-4A36-AD97-8DA2B33472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625B25-B491-4E88-BA4B-50E7C1D86F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731AB5-38F6-4E31-B686-766188B4B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DEE17-1B4A-47F5-8BF3-91E8893880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358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E6EA81-133E-45A8-A2D3-C1D3E260DA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71EC37-D580-475B-BB54-B3E0EB6879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C93E9-1FF4-4672-A5C1-5BD3A394C6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6E1C7-0AA5-468F-B2F2-516151AB9E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3244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C3B3492-19A0-4CF8-AC76-2DEC46E60B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481531F-C9E0-43D8-BDA3-4A80F42AD7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6BAB6F-E8DC-40E1-995D-53D1B95EC4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2F91A-0734-44C1-B570-1A5539AE994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0512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4DFB6A-967D-4AC5-9F4B-30DB97419D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15D3CDC-BA44-4BC4-9DD3-7BCD60E76A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2E805A-4CDD-4A8B-96BB-10B3D6D61D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BA9EB-6BE3-49D7-9380-7FF2191033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4957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2E1461A-E1E8-4570-BCD0-28612C0491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DF577C3-EDD4-4215-8A4B-0ED73D0CCC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6FDFDB-7A0D-49C6-87EC-D3DD73236E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C0901-59CC-4555-BB61-BD66F1CFEC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75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75ECCF-092B-4F9F-8307-4027836536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F9560B-AA12-41C6-8E90-1078C83BC1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F345B4-50F4-4389-ADC5-3ADB213C9A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F1511-4689-4265-BB53-1B2212B985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3631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A5E16-2375-4369-9ED5-1F4B6AD3D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55035-2552-4D0E-919C-5C9FEEFF36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359AF9-3C7E-47A8-9148-6887CA707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6A736-2390-4D2C-B8A2-ECA2A897D4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583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355869B-A62D-4350-99A2-3FCBE24A63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70D959B-462D-4E2C-BB14-F8D9A6010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9FF760B-5C26-4F44-BB14-05F001E7AD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509F21D-5BDA-407D-AF2D-876BC463A2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104E72F-58BC-40EB-A30E-4DB584C65F5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43F8499C-068B-4E2D-81C3-30FE73F59DE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Word_97_-_2003_Document.doc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s.pearson.com.hk/qr?source=music&amp;originId=pri_music_ppt_6b8_02" TargetMode="External"/><Relationship Id="rId5" Type="http://schemas.openxmlformats.org/officeDocument/2006/relationships/hyperlink" Target="../../../../Class%20suspension%20support/B%20books/6B%20resources/6B%20M2/Ch4/Audio/&#25429;&#40165;&#32773;&#20043;&#27468;_original.mp3" TargetMode="External"/><Relationship Id="rId4" Type="http://schemas.openxmlformats.org/officeDocument/2006/relationships/hyperlink" Target="../../../../Class%20suspension%20support/B%20books/6B%20resources/6B%20M2/Ch4/Audio/&#25429;&#40165;&#32773;&#20043;&#27468;_01.mp3" TargetMode="External"/><Relationship Id="rId9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slide" Target="slide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slide" Target="slide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slide" Target="slide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microsoft.com/office/2007/relationships/hdphoto" Target="../media/hdphoto5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6.png"/><Relationship Id="rId1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20.xml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slide" Target="slide9.xml"/><Relationship Id="rId20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5" Type="http://schemas.openxmlformats.org/officeDocument/2006/relationships/image" Target="../media/image5.png"/><Relationship Id="rId10" Type="http://schemas.openxmlformats.org/officeDocument/2006/relationships/audio" Target="../media/media6.mp3"/><Relationship Id="rId19" Type="http://schemas.openxmlformats.org/officeDocument/2006/relationships/image" Target="../media/image33.jp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microsoft.com/office/2007/relationships/hdphoto" Target="../media/hdphoto6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microsoft.com/office/2007/relationships/hdphoto" Target="../media/hdphoto6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28.png"/><Relationship Id="rId4" Type="http://schemas.microsoft.com/office/2007/relationships/hdphoto" Target="../media/hdphoto4.wdp"/><Relationship Id="rId9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slide" Target="slide16.xml"/><Relationship Id="rId5" Type="http://schemas.openxmlformats.org/officeDocument/2006/relationships/hyperlink" Target="https://ds.pearson.com.hk/qr?source=music&amp;originId=pri_music_ppt_6b8_01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11.jp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ds.pearson.com.hk/qr?source=music&amp;originId=pri_music_ppt_6b8_01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11.jp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7C3895C-87F9-4ECB-9E75-4E570080F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-27993"/>
            <a:ext cx="12239625" cy="687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3002AA4D-A4EF-4136-910A-DE7E2915C7E3}"/>
              </a:ext>
            </a:extLst>
          </p:cNvPr>
          <p:cNvSpPr>
            <a:spLocks/>
          </p:cNvSpPr>
          <p:nvPr/>
        </p:nvSpPr>
        <p:spPr bwMode="auto">
          <a:xfrm>
            <a:off x="2255139" y="2155762"/>
            <a:ext cx="7061899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241265E3-892B-4AF0-983E-14C7D7BEA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B8EE7D04-725F-42E2-9F47-4D8821B8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CCEAB967-F468-4E64-9727-0DD32997E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C1DAA6D2-255F-489F-A9AC-1ACF89D16E71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E26DA4BB-C22A-4FE3-8ACD-5E1B1CD9623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7ED0CD18-6A4F-4754-81D9-6F9ABA9E224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93D60A10-00D3-4D7C-9162-52822D8C705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0BAD722A-04D2-4CAB-8F0B-41F65BC7AA9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C603F4BB-88CA-4032-A582-9A3AE192088A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792982A4-99E0-47A8-9E33-F267655B59FD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B5FE2AEF-BC6A-498C-ACC4-1CA13C10FC0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8EB2CFC2-17CB-4F32-83C6-536B9C098E9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12B8CCE8-C341-452E-9156-F183BD78164E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FC0D712C-37DC-4F00-80FA-CFCF706AAEF3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1105A828-99AB-4490-A185-A2D65875197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7D51CA44-4FCD-4825-AABC-C1A07E313EFD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EF03F032-B5AE-4121-A814-E8AA25165C44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DFA571E1-5A2E-4930-9F8F-7F19C3A9484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A8FE77A7-ED35-4EB4-AA2C-480D56232085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7EB97D17-58B9-4FDB-B10E-B4707BF06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9215" y="2755192"/>
            <a:ext cx="3248025" cy="181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藍調音樂</a:t>
            </a:r>
            <a:endParaRPr lang="en-US" altLang="zh-TW" sz="80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43A160F5-859D-44D1-BE5F-D9B3C8E75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六下第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B79BB1-47EA-4CF2-B4D7-64702CC9135D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89AF2DF-F466-4CB4-846F-F759D941250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  <p:pic>
        <p:nvPicPr>
          <p:cNvPr id="2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4BD46646-059B-480C-B756-CEA320517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42D372-634F-4E4D-88FB-AEBEC0153AD9}"/>
              </a:ext>
            </a:extLst>
          </p:cNvPr>
          <p:cNvSpPr/>
          <p:nvPr/>
        </p:nvSpPr>
        <p:spPr bwMode="auto">
          <a:xfrm>
            <a:off x="-47625" y="-71919"/>
            <a:ext cx="12239625" cy="69203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" name="Rectangl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01AB34-F6CD-4C71-AF9E-E3BA5CD29CBB}"/>
              </a:ext>
            </a:extLst>
          </p:cNvPr>
          <p:cNvSpPr/>
          <p:nvPr/>
        </p:nvSpPr>
        <p:spPr bwMode="auto">
          <a:xfrm>
            <a:off x="-1096181" y="5026454"/>
            <a:ext cx="12239625" cy="68644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31797" y="-788"/>
            <a:ext cx="12214163" cy="688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163" y="147951"/>
            <a:ext cx="294981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 dirty="0">
              <a:solidFill>
                <a:schemeClr val="bg1"/>
              </a:solidFill>
            </a:endParaRP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66A073C6-F516-416A-AFAA-896C657AD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2" y="196696"/>
            <a:ext cx="290638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藍調音樂的和聲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8" name="Speech Bubble: Rectangle with Corners Rounded 31">
            <a:extLst>
              <a:ext uri="{FF2B5EF4-FFF2-40B4-BE49-F238E27FC236}">
                <a16:creationId xmlns:a16="http://schemas.microsoft.com/office/drawing/2014/main" id="{DB685A92-B4DE-4C0E-AFF3-73F4C2D40FD4}"/>
              </a:ext>
            </a:extLst>
          </p:cNvPr>
          <p:cNvSpPr/>
          <p:nvPr/>
        </p:nvSpPr>
        <p:spPr bwMode="auto">
          <a:xfrm>
            <a:off x="3208829" y="425036"/>
            <a:ext cx="7423675" cy="1396123"/>
          </a:xfrm>
          <a:prstGeom prst="wedgeRoundRectCallout">
            <a:avLst>
              <a:gd name="adj1" fmla="val -54568"/>
              <a:gd name="adj2" fmla="val 112467"/>
              <a:gd name="adj3" fmla="val 16667"/>
            </a:avLst>
          </a:prstGeom>
          <a:solidFill>
            <a:srgbClr val="FFE4C9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zh-TW" sz="32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St. Louis Blues</a:t>
            </a:r>
            <a:r>
              <a:rPr lang="zh-TW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以</a:t>
            </a:r>
            <a:r>
              <a:rPr lang="en-GB" altLang="zh-TW" sz="3200" dirty="0">
                <a:solidFill>
                  <a:srgbClr val="0070C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G</a:t>
            </a:r>
            <a:r>
              <a:rPr lang="zh-TW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大調寫成。現在聽聽</a:t>
            </a:r>
            <a:r>
              <a:rPr lang="en-GB" altLang="zh-TW" sz="3200" dirty="0">
                <a:solidFill>
                  <a:srgbClr val="0070C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G</a:t>
            </a:r>
            <a:r>
              <a:rPr lang="zh-TW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大調的</a:t>
            </a:r>
            <a:r>
              <a:rPr lang="en-US" altLang="zh-TW" sz="3200" dirty="0">
                <a:solidFill>
                  <a:srgbClr val="0070C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I</a:t>
            </a:r>
            <a:r>
              <a:rPr lang="zh-TW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3200" dirty="0">
                <a:solidFill>
                  <a:srgbClr val="0070C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IV</a:t>
            </a:r>
            <a:r>
              <a:rPr lang="zh-TW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3200" dirty="0">
                <a:solidFill>
                  <a:srgbClr val="0070C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V </a:t>
            </a:r>
            <a:r>
              <a:rPr lang="zh-TW" altLang="en-US" sz="3200" dirty="0">
                <a:solidFill>
                  <a:srgbClr val="0070C0"/>
                </a:solidFill>
                <a:ea typeface="標楷體" pitchFamily="65" charset="-120"/>
              </a:rPr>
              <a:t>和弦。</a:t>
            </a:r>
            <a:endParaRPr lang="en-US" altLang="zh-TW" sz="3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" name="圖片 19" descr="一張含有 文字 的圖片&#10;&#10;自動產生的描述">
            <a:extLst>
              <a:ext uri="{FF2B5EF4-FFF2-40B4-BE49-F238E27FC236}">
                <a16:creationId xmlns:a16="http://schemas.microsoft.com/office/drawing/2014/main" id="{30515CCF-1237-4B50-81C2-7A5208F46E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48386" r="18741" b="39255"/>
          <a:stretch/>
        </p:blipFill>
        <p:spPr>
          <a:xfrm>
            <a:off x="3594400" y="3421061"/>
            <a:ext cx="6730424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6BP4301">
            <a:hlinkClick r:id="" action="ppaction://media"/>
            <a:extLst>
              <a:ext uri="{FF2B5EF4-FFF2-40B4-BE49-F238E27FC236}">
                <a16:creationId xmlns:a16="http://schemas.microsoft.com/office/drawing/2014/main" id="{9ACE36B1-8777-4FE2-93CD-9F9B9EFD8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7043" y="3778431"/>
            <a:ext cx="458468" cy="442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B0D673-2608-4DE3-9B97-A96B33F949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9762" r="23740"/>
          <a:stretch/>
        </p:blipFill>
        <p:spPr>
          <a:xfrm>
            <a:off x="-6678" y="5802072"/>
            <a:ext cx="12240407" cy="106834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EE06468-9406-40EE-95E6-22A73C6128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943" y="2420889"/>
            <a:ext cx="1881980" cy="3381184"/>
          </a:xfrm>
          <a:prstGeom prst="rect">
            <a:avLst/>
          </a:prstGeom>
        </p:spPr>
      </p:pic>
      <p:pic>
        <p:nvPicPr>
          <p:cNvPr id="13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2FC8E05-5238-4E06-B811-AC830C3B7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76" y="5988545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51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2163" y="-15875"/>
            <a:ext cx="12214163" cy="688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163" y="147951"/>
            <a:ext cx="294981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 dirty="0">
              <a:solidFill>
                <a:schemeClr val="bg1"/>
              </a:solidFill>
            </a:endParaRP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66A073C6-F516-416A-AFAA-896C657AD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2" y="196696"/>
            <a:ext cx="290638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藍調音樂的和聲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BF48774-6997-4B85-8CA6-3EAE7369E1DE}"/>
              </a:ext>
            </a:extLst>
          </p:cNvPr>
          <p:cNvSpPr/>
          <p:nvPr/>
        </p:nvSpPr>
        <p:spPr>
          <a:xfrm>
            <a:off x="5470359" y="4908116"/>
            <a:ext cx="432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2755" indent="-452755"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altLang="zh-HK" kern="1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  <a:p>
            <a:pPr marL="452755" indent="-452755"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altLang="zh-TW" kern="1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  <a:p>
            <a:pPr marL="452755" indent="-452755"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altLang="zh-TW" kern="1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zh-TW" altLang="zh-HK" kern="100" dirty="0">
              <a:solidFill>
                <a:srgbClr val="FF99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Speech Bubble: Rectangle with Corners Rounded 31">
            <a:extLst>
              <a:ext uri="{FF2B5EF4-FFF2-40B4-BE49-F238E27FC236}">
                <a16:creationId xmlns:a16="http://schemas.microsoft.com/office/drawing/2014/main" id="{DB685A92-B4DE-4C0E-AFF3-73F4C2D40FD4}"/>
              </a:ext>
            </a:extLst>
          </p:cNvPr>
          <p:cNvSpPr/>
          <p:nvPr/>
        </p:nvSpPr>
        <p:spPr bwMode="auto">
          <a:xfrm>
            <a:off x="3396779" y="1015938"/>
            <a:ext cx="7540236" cy="1692982"/>
          </a:xfrm>
          <a:prstGeom prst="wedgeRoundRectCallout">
            <a:avLst>
              <a:gd name="adj1" fmla="val -54343"/>
              <a:gd name="adj2" fmla="val 85371"/>
              <a:gd name="adj3" fmla="val 16667"/>
            </a:avLst>
          </a:prstGeom>
          <a:solidFill>
            <a:srgbClr val="D6FDC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rgbClr val="0070C0"/>
                </a:solidFill>
                <a:ea typeface="標楷體" pitchFamily="65" charset="-120"/>
              </a:rPr>
              <a:t>現在由老師彈奏</a:t>
            </a:r>
            <a:r>
              <a:rPr lang="en-GB" altLang="zh-TW" sz="32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St. Louis Blues</a:t>
            </a:r>
            <a:r>
              <a:rPr lang="zh-TW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3200" dirty="0">
                <a:solidFill>
                  <a:srgbClr val="0070C0"/>
                </a:solidFill>
                <a:ea typeface="標楷體" pitchFamily="65" charset="-120"/>
              </a:rPr>
              <a:t>你可以用鐘音條或其他有固定音高的樂器奏出樂譜上的  </a:t>
            </a:r>
            <a:r>
              <a:rPr lang="en-US" altLang="zh-TW" sz="3200" dirty="0">
                <a:solidFill>
                  <a:srgbClr val="0070C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I</a:t>
            </a:r>
            <a:r>
              <a:rPr lang="zh-TW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3200" dirty="0">
                <a:solidFill>
                  <a:srgbClr val="0070C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IV</a:t>
            </a:r>
            <a:r>
              <a:rPr lang="zh-TW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3200" dirty="0">
                <a:solidFill>
                  <a:srgbClr val="0070C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V </a:t>
            </a:r>
            <a:r>
              <a:rPr lang="zh-TW" altLang="en-US" sz="3200" dirty="0">
                <a:solidFill>
                  <a:srgbClr val="0070C0"/>
                </a:solidFill>
                <a:ea typeface="標楷體" pitchFamily="65" charset="-120"/>
              </a:rPr>
              <a:t>和弦作伴奏。</a:t>
            </a:r>
            <a:endParaRPr lang="en-US" altLang="zh-TW" sz="3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9287AE0-6024-4723-80F9-5E9296745FE0}"/>
              </a:ext>
            </a:extLst>
          </p:cNvPr>
          <p:cNvSpPr/>
          <p:nvPr/>
        </p:nvSpPr>
        <p:spPr>
          <a:xfrm>
            <a:off x="7166897" y="4920673"/>
            <a:ext cx="5425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2755" indent="-452755"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altLang="zh-HK" kern="1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  <a:p>
            <a:pPr marL="452755" indent="-452755"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altLang="zh-TW" kern="1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pPr marL="452755" indent="-452755"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altLang="zh-TW" kern="1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TW" altLang="zh-HK" kern="100" dirty="0">
              <a:solidFill>
                <a:srgbClr val="FF99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E0DBE41-FE94-44EC-A9AE-9062C803E9F4}"/>
              </a:ext>
            </a:extLst>
          </p:cNvPr>
          <p:cNvSpPr/>
          <p:nvPr/>
        </p:nvSpPr>
        <p:spPr>
          <a:xfrm>
            <a:off x="8832304" y="4908116"/>
            <a:ext cx="5570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2755" indent="-452755"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altLang="zh-HK" kern="1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pPr marL="452755" indent="-452755"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altLang="zh-TW" kern="1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TW" kern="100" baseline="300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</a:p>
          <a:p>
            <a:pPr marL="452755" indent="-452755"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altLang="zh-TW" kern="1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zh-TW" altLang="zh-HK" kern="100" dirty="0">
              <a:solidFill>
                <a:srgbClr val="FF99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圖片 14" descr="一張含有 文字 的圖片&#10;&#10;自動產生的描述">
            <a:extLst>
              <a:ext uri="{FF2B5EF4-FFF2-40B4-BE49-F238E27FC236}">
                <a16:creationId xmlns:a16="http://schemas.microsoft.com/office/drawing/2014/main" id="{EACBC578-D897-4099-9D52-01EA193BEA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48386" r="18741" b="39255"/>
          <a:stretch/>
        </p:blipFill>
        <p:spPr>
          <a:xfrm>
            <a:off x="3594400" y="3421061"/>
            <a:ext cx="6730424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6BP4301">
            <a:hlinkClick r:id="" action="ppaction://media"/>
            <a:extLst>
              <a:ext uri="{FF2B5EF4-FFF2-40B4-BE49-F238E27FC236}">
                <a16:creationId xmlns:a16="http://schemas.microsoft.com/office/drawing/2014/main" id="{10664D52-BB9C-46CC-A012-50D393E30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7688" y="3891611"/>
            <a:ext cx="458468" cy="4426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544AA-5507-40B2-A72B-D4BFA13240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9762" r="23740"/>
          <a:stretch/>
        </p:blipFill>
        <p:spPr>
          <a:xfrm>
            <a:off x="0" y="5821323"/>
            <a:ext cx="12240407" cy="1068342"/>
          </a:xfrm>
          <a:prstGeom prst="rect">
            <a:avLst/>
          </a:prstGeom>
        </p:spPr>
      </p:pic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C894980A-5DA9-4926-905C-AF1647060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76" y="5988545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圖片 6">
            <a:extLst>
              <a:ext uri="{FF2B5EF4-FFF2-40B4-BE49-F238E27FC236}">
                <a16:creationId xmlns:a16="http://schemas.microsoft.com/office/drawing/2014/main" id="{99157180-85E3-4FC4-B9C2-7E128E84CF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943" y="2420889"/>
            <a:ext cx="1881980" cy="338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3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2163" y="-15875"/>
            <a:ext cx="12214163" cy="688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163" y="147951"/>
            <a:ext cx="402993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 dirty="0">
              <a:solidFill>
                <a:schemeClr val="bg1"/>
              </a:solidFill>
            </a:endParaRP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66A073C6-F516-416A-AFAA-896C657AD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2" y="196696"/>
            <a:ext cx="36984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學唱</a:t>
            </a:r>
            <a:r>
              <a:rPr lang="en-US" altLang="zh-TW" sz="2800" i="1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St. Louis Blues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6" name="手繪多邊形 17">
            <a:extLst>
              <a:ext uri="{FF2B5EF4-FFF2-40B4-BE49-F238E27FC236}">
                <a16:creationId xmlns:a16="http://schemas.microsoft.com/office/drawing/2014/main" id="{85BE9667-86A1-45E8-B539-E718C6113EC8}"/>
              </a:ext>
            </a:extLst>
          </p:cNvPr>
          <p:cNvSpPr>
            <a:spLocks/>
          </p:cNvSpPr>
          <p:nvPr/>
        </p:nvSpPr>
        <p:spPr bwMode="auto">
          <a:xfrm>
            <a:off x="1536127" y="1777936"/>
            <a:ext cx="8712968" cy="2366089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Speech Bubble: Rectangle with Corners Rounded 31">
            <a:extLst>
              <a:ext uri="{FF2B5EF4-FFF2-40B4-BE49-F238E27FC236}">
                <a16:creationId xmlns:a16="http://schemas.microsoft.com/office/drawing/2014/main" id="{8ED14B57-F3AD-4CE5-8726-A60050EB9E61}"/>
              </a:ext>
            </a:extLst>
          </p:cNvPr>
          <p:cNvSpPr/>
          <p:nvPr/>
        </p:nvSpPr>
        <p:spPr bwMode="auto">
          <a:xfrm>
            <a:off x="2070323" y="2409448"/>
            <a:ext cx="8029189" cy="1039135"/>
          </a:xfrm>
          <a:prstGeom prst="wedgeRoundRectCallout">
            <a:avLst>
              <a:gd name="adj1" fmla="val 49611"/>
              <a:gd name="adj2" fmla="val -22672"/>
              <a:gd name="adj3" fmla="val 16667"/>
            </a:avLst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因版權問題，請開啟電子課本中的</a:t>
            </a:r>
            <a:r>
              <a:rPr lang="en-GB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St. Louis Blues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錄音。試跟着錄音學唱這首藍調音樂的經典。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7" name="圖片 4" descr="一張含有 文字, 美工圖案 的圖片&#10;&#10;自動產生的描述">
            <a:extLst>
              <a:ext uri="{FF2B5EF4-FFF2-40B4-BE49-F238E27FC236}">
                <a16:creationId xmlns:a16="http://schemas.microsoft.com/office/drawing/2014/main" id="{221EF13A-5367-4582-B413-C82FF7460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5" b="99438" l="7350" r="93541">
                        <a14:foregroundMark x1="51670" y1="13836" x2="53898" y2="5287"/>
                        <a14:foregroundMark x1="61693" y1="6412" x2="55679" y2="787"/>
                        <a14:foregroundMark x1="91314" y1="63330" x2="91314" y2="56693"/>
                        <a14:foregroundMark x1="10022" y1="56468" x2="7572" y2="56468"/>
                        <a14:foregroundMark x1="33630" y1="97300" x2="51002" y2="99438"/>
                        <a14:foregroundMark x1="51002" y1="99438" x2="64811" y2="99438"/>
                        <a14:foregroundMark x1="64811" y1="99438" x2="85301" y2="94263"/>
                        <a14:foregroundMark x1="93541" y1="96400" x2="89310" y2="96175"/>
                        <a14:foregroundMark x1="23831" y1="95726" x2="44543" y2="9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178" y="2294205"/>
            <a:ext cx="1768225" cy="35010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8C8346-DBFA-4F35-A0D5-F8E07628C2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762" r="23740"/>
          <a:stretch/>
        </p:blipFill>
        <p:spPr>
          <a:xfrm>
            <a:off x="-3907" y="5794059"/>
            <a:ext cx="12240407" cy="1068342"/>
          </a:xfrm>
          <a:prstGeom prst="rect">
            <a:avLst/>
          </a:prstGeom>
        </p:spPr>
      </p:pic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FF52DC3-624B-4587-A23E-A9FCD9171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76" y="5988545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631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9A391551-A6D8-4AFB-9AA4-1F8FB394B9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1D89B91C-FFFC-46F0-98DF-69BDB773C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3486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11">
            <a:extLst>
              <a:ext uri="{FF2B5EF4-FFF2-40B4-BE49-F238E27FC236}">
                <a16:creationId xmlns:a16="http://schemas.microsoft.com/office/drawing/2014/main" id="{0A2F70AE-0268-47FE-BDC5-66AAA0BA3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E4DD3A50-4015-4833-AA36-B4DC0B8DE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462" name="Rectangle: Rounded Corners 13">
            <a:hlinkClick r:id="rId4" action="ppaction://hlinkfile"/>
            <a:extLst>
              <a:ext uri="{FF2B5EF4-FFF2-40B4-BE49-F238E27FC236}">
                <a16:creationId xmlns:a16="http://schemas.microsoft.com/office/drawing/2014/main" id="{EB245AE1-04FB-4E2F-9DCE-7FC6FD9E5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888" y="1871745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chemeClr val="bg1"/>
                </a:solidFill>
              </a:rPr>
              <a:t>評估資源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9463" name="手繪多邊形 17">
            <a:extLst>
              <a:ext uri="{FF2B5EF4-FFF2-40B4-BE49-F238E27FC236}">
                <a16:creationId xmlns:a16="http://schemas.microsoft.com/office/drawing/2014/main" id="{46B34BF7-7ADD-4393-9823-ADB780F4F5D3}"/>
              </a:ext>
            </a:extLst>
          </p:cNvPr>
          <p:cNvSpPr>
            <a:spLocks/>
          </p:cNvSpPr>
          <p:nvPr/>
        </p:nvSpPr>
        <p:spPr bwMode="auto">
          <a:xfrm>
            <a:off x="2672472" y="977901"/>
            <a:ext cx="7684149" cy="2188294"/>
          </a:xfrm>
          <a:custGeom>
            <a:avLst/>
            <a:gdLst>
              <a:gd name="T0" fmla="*/ 1591528 w 6010312"/>
              <a:gd name="T1" fmla="*/ 103 h 4278079"/>
              <a:gd name="T2" fmla="*/ 1190726 w 6010312"/>
              <a:gd name="T3" fmla="*/ 954 h 4278079"/>
              <a:gd name="T4" fmla="*/ 12012389 w 6010312"/>
              <a:gd name="T5" fmla="*/ 1003 h 4278079"/>
              <a:gd name="T6" fmla="*/ 12886865 w 6010312"/>
              <a:gd name="T7" fmla="*/ 115 h 4278079"/>
              <a:gd name="T8" fmla="*/ 1591528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手繪多邊形 17">
            <a:extLst>
              <a:ext uri="{FF2B5EF4-FFF2-40B4-BE49-F238E27FC236}">
                <a16:creationId xmlns:a16="http://schemas.microsoft.com/office/drawing/2014/main" id="{0128A1C3-6F2C-4E6E-A0AD-E1BE9B0BFFF9}"/>
              </a:ext>
            </a:extLst>
          </p:cNvPr>
          <p:cNvSpPr>
            <a:spLocks/>
          </p:cNvSpPr>
          <p:nvPr/>
        </p:nvSpPr>
        <p:spPr bwMode="auto">
          <a:xfrm>
            <a:off x="2846729" y="3514010"/>
            <a:ext cx="7684149" cy="2366089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Rectangle: Rounded Corners 17">
            <a:hlinkClick r:id="rId5" action="ppaction://hlinkfile"/>
            <a:extLst>
              <a:ext uri="{FF2B5EF4-FFF2-40B4-BE49-F238E27FC236}">
                <a16:creationId xmlns:a16="http://schemas.microsoft.com/office/drawing/2014/main" id="{13A3C22C-D0FD-48FE-AAD2-C0B371E83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51" y="4465098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chemeClr val="bg1"/>
                </a:solidFill>
              </a:rPr>
              <a:t>自學資源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9467" name="矩形 77">
            <a:extLst>
              <a:ext uri="{FF2B5EF4-FFF2-40B4-BE49-F238E27FC236}">
                <a16:creationId xmlns:a16="http://schemas.microsoft.com/office/drawing/2014/main" id="{3EC166C9-2012-4CBC-9DDC-5E7D2EBC6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186" y="4083085"/>
            <a:ext cx="71424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欣賞</a:t>
            </a: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William Christopher Handy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另一首</a:t>
            </a:r>
            <a:r>
              <a:rPr lang="zh-TW" altLang="en-US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藍調音樂</a:t>
            </a:r>
            <a:r>
              <a:rPr lang="en-US" altLang="zh-TW" sz="2600" i="1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/>
              </a:rPr>
              <a:t>Yellow Dog Blues 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sz="2600" i="1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029DBF0-12EC-4A4B-8D75-173CAF1A9923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E254B15C-7591-4006-80A9-4711EB55F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77">
            <a:extLst>
              <a:ext uri="{FF2B5EF4-FFF2-40B4-BE49-F238E27FC236}">
                <a16:creationId xmlns:a16="http://schemas.microsoft.com/office/drawing/2014/main" id="{47F36ED1-1896-4D15-8A6E-E17F09CD9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4751" y="1657258"/>
            <a:ext cx="638477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完成聆聽工作紙「藍調音樂的特色」，以</a:t>
            </a:r>
            <a:r>
              <a:rPr lang="zh-TW" altLang="en-US" sz="26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加深對藍調音樂的認識。</a:t>
            </a:r>
            <a:endParaRPr lang="zh-TW" altLang="zh-HK" sz="2600" dirty="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2" name="Object 1">
            <a:hlinkClick r:id="" action="ppaction://ole?verb=1"/>
            <a:extLst>
              <a:ext uri="{FF2B5EF4-FFF2-40B4-BE49-F238E27FC236}">
                <a16:creationId xmlns:a16="http://schemas.microsoft.com/office/drawing/2014/main" id="{8BD84CF0-E481-4049-AA35-45D9F7D58F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1744605"/>
              </p:ext>
            </p:extLst>
          </p:nvPr>
        </p:nvGraphicFramePr>
        <p:xfrm>
          <a:off x="9366574" y="1778285"/>
          <a:ext cx="761874" cy="1542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showAsIcon="1" r:id="rId8" imgW="381120" imgH="771525" progId="Word.Document.8">
                  <p:embed/>
                </p:oleObj>
              </mc:Choice>
              <mc:Fallback>
                <p:oleObj name="Document" showAsIcon="1" r:id="rId8" imgW="381120" imgH="77152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366574" y="1778285"/>
                        <a:ext cx="761874" cy="1542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4352" y="6237312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5DEC74D7-EF38-475F-ADE9-FCA474220BA2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78896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7D4DDB6F-AA54-4EEE-8AF5-1875B967C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290859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 dirty="0">
              <a:solidFill>
                <a:schemeClr val="bg1"/>
              </a:solidFill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6D1384D9-69B8-4617-A472-D5CB4FF9C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211465"/>
            <a:ext cx="259600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30000"/>
              </a:spcBef>
              <a:buNone/>
            </a:pPr>
            <a:r>
              <a:rPr lang="en-US" altLang="zh-TW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St. Louis Blues</a:t>
            </a:r>
            <a:endParaRPr lang="zh-TW" altLang="en-US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6D8B6C6-54DA-486A-A297-1727357308A8}"/>
              </a:ext>
            </a:extLst>
          </p:cNvPr>
          <p:cNvSpPr/>
          <p:nvPr/>
        </p:nvSpPr>
        <p:spPr>
          <a:xfrm>
            <a:off x="612428" y="2068526"/>
            <a:ext cx="88901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2400" kern="1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由「藍調皇后」</a:t>
            </a:r>
            <a:r>
              <a:rPr lang="en-US" altLang="zh-TW" sz="24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Bessie</a:t>
            </a:r>
            <a:r>
              <a:rPr lang="zh-TW" altLang="en-US" sz="24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Smith</a:t>
            </a:r>
            <a:r>
              <a:rPr lang="zh-TW" altLang="en-US" sz="2400" kern="1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演唱，被視為藍調的經典。</a:t>
            </a:r>
            <a:endParaRPr lang="zh-TW" altLang="zh-HK" sz="2400" kern="100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E1697354-853A-470D-83AD-BD431A49CB54}"/>
              </a:ext>
            </a:extLst>
          </p:cNvPr>
          <p:cNvSpPr/>
          <p:nvPr/>
        </p:nvSpPr>
        <p:spPr>
          <a:xfrm>
            <a:off x="636259" y="2718260"/>
            <a:ext cx="8893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2400" kern="1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歌曲使用了藍調音樂慣常的十二小節結構，每段歌詞分三行，首兩行的歌詞相同。</a:t>
            </a:r>
            <a:endParaRPr lang="en-US" altLang="zh-TW" sz="2400" kern="100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E0E9BB29-CD3A-4B83-8F64-616A76C4A627}"/>
              </a:ext>
            </a:extLst>
          </p:cNvPr>
          <p:cNvSpPr/>
          <p:nvPr/>
        </p:nvSpPr>
        <p:spPr>
          <a:xfrm>
            <a:off x="606024" y="3709526"/>
            <a:ext cx="8893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2400" kern="1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歌詞描述了一個住在</a:t>
            </a:r>
            <a:r>
              <a:rPr lang="zh-TW" altLang="en-US" sz="2400" u="sng" kern="1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聖路易斯</a:t>
            </a:r>
            <a:r>
              <a:rPr lang="zh-TW" altLang="en-US" sz="2400" kern="1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的女人對戀人的思念之情。</a:t>
            </a:r>
            <a:endParaRPr lang="en-US" altLang="zh-TW" sz="2400" kern="100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C7CE745-4A82-463E-83D0-E0B166BBF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478" y="6238874"/>
            <a:ext cx="12192000" cy="618289"/>
          </a:xfrm>
          <a:prstGeom prst="rect">
            <a:avLst/>
          </a:prstGeom>
        </p:spPr>
      </p:pic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AA3B8F0-FD78-41A9-9F4A-D04074C79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" y="5892195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1D8F0801-B49C-45EF-952E-0AB3D0CB4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022625" y="5433136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21">
            <a:extLst>
              <a:ext uri="{FF2B5EF4-FFF2-40B4-BE49-F238E27FC236}">
                <a16:creationId xmlns:a16="http://schemas.microsoft.com/office/drawing/2014/main" id="{D9CF9B54-E112-47D8-AB9B-7FDDE7115F01}"/>
              </a:ext>
            </a:extLst>
          </p:cNvPr>
          <p:cNvSpPr/>
          <p:nvPr/>
        </p:nvSpPr>
        <p:spPr>
          <a:xfrm>
            <a:off x="636259" y="1077260"/>
            <a:ext cx="111707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由有「藍調之父」之稱的黑人作曲家 </a:t>
            </a:r>
            <a:r>
              <a:rPr lang="en-US" altLang="zh-TW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William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Christopher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Handy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創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作於</a:t>
            </a:r>
            <a:r>
              <a:rPr lang="en-US" altLang="zh-TW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1914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年的作品。</a:t>
            </a:r>
            <a:endParaRPr lang="zh-TW" altLang="zh-HK" sz="2400" kern="100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7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  <p:bldP spid="38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7838" y="1033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C4F0DAD-B692-4EED-A4E0-33DBF50FC856}"/>
              </a:ext>
            </a:extLst>
          </p:cNvPr>
          <p:cNvGrpSpPr/>
          <p:nvPr/>
        </p:nvGrpSpPr>
        <p:grpSpPr>
          <a:xfrm>
            <a:off x="3935760" y="656372"/>
            <a:ext cx="4968552" cy="641350"/>
            <a:chOff x="3359696" y="652651"/>
            <a:chExt cx="4968552" cy="641350"/>
          </a:xfrm>
        </p:grpSpPr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7D4DDB6F-AA54-4EEE-8AF5-1875B967C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696" y="652651"/>
              <a:ext cx="465584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 Box 4">
              <a:extLst>
                <a:ext uri="{FF2B5EF4-FFF2-40B4-BE49-F238E27FC236}">
                  <a16:creationId xmlns:a16="http://schemas.microsoft.com/office/drawing/2014/main" id="{6D1384D9-69B8-4617-A472-D5CB4FF9C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1704" y="654378"/>
              <a:ext cx="4896544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30000"/>
                </a:spcBef>
                <a:buNone/>
              </a:pPr>
              <a:r>
                <a:rPr lang="en-US" altLang="zh-TW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William Christopher Handy</a:t>
              </a:r>
              <a:endPara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AA3B8F0-FD78-41A9-9F4A-D04074C79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" y="5892195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21">
            <a:extLst>
              <a:ext uri="{FF2B5EF4-FFF2-40B4-BE49-F238E27FC236}">
                <a16:creationId xmlns:a16="http://schemas.microsoft.com/office/drawing/2014/main" id="{D9CF9B54-E112-47D8-AB9B-7FDDE7115F01}"/>
              </a:ext>
            </a:extLst>
          </p:cNvPr>
          <p:cNvSpPr/>
          <p:nvPr/>
        </p:nvSpPr>
        <p:spPr>
          <a:xfrm>
            <a:off x="1290268" y="1489116"/>
            <a:ext cx="10081120" cy="4695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William Christopher Handy</a:t>
            </a:r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1873-1958</a:t>
            </a:r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）是</a:t>
            </a:r>
            <a:r>
              <a:rPr lang="zh-TW" altLang="en-US" sz="2400" u="sng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美國</a:t>
            </a:r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其中一位具影響力的作曲家，被稱為「藍調之父」。他出生於</a:t>
            </a:r>
            <a:r>
              <a:rPr lang="zh-TW" altLang="en-US" sz="2400" u="sng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美國</a:t>
            </a:r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en-US" sz="2400" u="sng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亞拉巴馬州</a:t>
            </a:r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，自小就開始學習樂器，讀書的成績也很好。他曾經在大學教過音樂，但因為當時的人認為外國的音樂才是古典、才是音樂的主流，他卻認為</a:t>
            </a:r>
            <a:r>
              <a:rPr lang="zh-TW" altLang="en-US" sz="2400" u="sng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美國</a:t>
            </a:r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的音樂應該有自己獨特的風格。</a:t>
            </a:r>
            <a:endParaRPr lang="en-GB" altLang="zh-TW" sz="2400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  <a:spcAft>
                <a:spcPts val="1200"/>
              </a:spcAft>
            </a:pPr>
            <a:r>
              <a:rPr lang="en-GB" altLang="zh-TW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</a:t>
            </a:r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他在大學任教了兩年，覺得沒有甚麼發展，於是便離開了。離開大學後，他與朋友組織樂隊，在</a:t>
            </a:r>
            <a:r>
              <a:rPr lang="zh-TW" altLang="en-US" sz="2400" u="sng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美國</a:t>
            </a:r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各地巡迴演出。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1912 </a:t>
            </a:r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年和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1914 </a:t>
            </a:r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年，他分別推出了 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Memphis Blues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和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St. Louis Blues </a:t>
            </a:r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兩首歌曲，令他聲名大噪。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1920 </a:t>
            </a:r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年代，他更在</a:t>
            </a:r>
            <a:r>
              <a:rPr lang="zh-TW" altLang="en-US" sz="2400" u="sng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紐約</a:t>
            </a:r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成立了自己的唱片公司，製作了不少有代表性的唱片，也令更多人對藍調音樂有更深的認識。</a:t>
            </a:r>
            <a:endParaRPr lang="en-GB" sz="2400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7DA873-B96E-4747-8CBE-955488965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0334"/>
            <a:ext cx="12192000" cy="6858000"/>
          </a:xfrm>
          <a:prstGeom prst="rect">
            <a:avLst/>
          </a:prstGeom>
        </p:spPr>
      </p:pic>
      <p:pic>
        <p:nvPicPr>
          <p:cNvPr id="18" name="Picture 7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8323E2-5A81-48D4-8501-C49F6703D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7" t="88910" r="1970" b="2365"/>
          <a:stretch>
            <a:fillRect/>
          </a:stretch>
        </p:blipFill>
        <p:spPr bwMode="auto">
          <a:xfrm>
            <a:off x="9937750" y="5914675"/>
            <a:ext cx="16446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94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7838" y="1033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C4F0DAD-B692-4EED-A4E0-33DBF50FC856}"/>
              </a:ext>
            </a:extLst>
          </p:cNvPr>
          <p:cNvGrpSpPr/>
          <p:nvPr/>
        </p:nvGrpSpPr>
        <p:grpSpPr>
          <a:xfrm>
            <a:off x="3935760" y="656372"/>
            <a:ext cx="4968552" cy="641350"/>
            <a:chOff x="3359696" y="652651"/>
            <a:chExt cx="4968552" cy="641350"/>
          </a:xfrm>
        </p:grpSpPr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7D4DDB6F-AA54-4EEE-8AF5-1875B967C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696" y="652651"/>
              <a:ext cx="465584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 Box 4">
              <a:extLst>
                <a:ext uri="{FF2B5EF4-FFF2-40B4-BE49-F238E27FC236}">
                  <a16:creationId xmlns:a16="http://schemas.microsoft.com/office/drawing/2014/main" id="{6D1384D9-69B8-4617-A472-D5CB4FF9C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1704" y="654378"/>
              <a:ext cx="4896544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30000"/>
                </a:spcBef>
                <a:buNone/>
              </a:pPr>
              <a:r>
                <a:rPr lang="en-US" altLang="zh-TW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William Christopher Handy</a:t>
              </a:r>
              <a:endPara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AA3B8F0-FD78-41A9-9F4A-D04074C79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" y="5892195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21">
            <a:extLst>
              <a:ext uri="{FF2B5EF4-FFF2-40B4-BE49-F238E27FC236}">
                <a16:creationId xmlns:a16="http://schemas.microsoft.com/office/drawing/2014/main" id="{D9CF9B54-E112-47D8-AB9B-7FDDE7115F01}"/>
              </a:ext>
            </a:extLst>
          </p:cNvPr>
          <p:cNvSpPr/>
          <p:nvPr/>
        </p:nvSpPr>
        <p:spPr>
          <a:xfrm>
            <a:off x="1412542" y="1760827"/>
            <a:ext cx="9702276" cy="2745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Handy </a:t>
            </a:r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的作品中除了有藍調音樂的元素外，還有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ragtime</a:t>
            </a:r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（繁音拍子）的切分節奏和</a:t>
            </a:r>
            <a:r>
              <a:rPr lang="zh-TW" altLang="en-US" sz="2400" u="sng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拉丁美洲</a:t>
            </a:r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音樂中常用的哈巴奈拉節奏，所以有很多人認為他的作品其實是藍調音樂、繁音拍子和爵士樂的「混合體」。他是第一位將藍調音樂改寫給樂團的人，他的改寫作品達到了交響樂似的規模，配有樂隊和歌唱家，把藍調音樂推向一個高峰。</a:t>
            </a:r>
            <a:endParaRPr lang="en-GB" sz="2400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  <a:spcAft>
                <a:spcPts val="1200"/>
              </a:spcAft>
            </a:pPr>
            <a:r>
              <a:rPr lang="en-GB" altLang="zh-TW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</a:t>
            </a:r>
            <a:endParaRPr lang="en-GB" sz="2400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7DA873-B96E-4747-8CBE-955488965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838" y="26209"/>
            <a:ext cx="12192000" cy="6858000"/>
          </a:xfrm>
          <a:prstGeom prst="rect">
            <a:avLst/>
          </a:prstGeom>
        </p:spPr>
      </p:pic>
      <p:pic>
        <p:nvPicPr>
          <p:cNvPr id="11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49ED4A13-A8BE-451B-A8F5-B9AC225D4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9120336" y="5702918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44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AA3B8F0-FD78-41A9-9F4A-D04074C79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108826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1115527C-3DC4-4830-B13B-F4C8CBAD2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219" y="1002533"/>
            <a:ext cx="10508381" cy="4874739"/>
          </a:xfrm>
          <a:prstGeom prst="rect">
            <a:avLst/>
          </a:prstGeom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2C6D9BD7-5E26-489B-B583-F451DBAFC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350371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 dirty="0">
              <a:solidFill>
                <a:schemeClr val="bg1"/>
              </a:solidFill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18D8967A-96CB-4D32-8C11-79E401375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193620"/>
            <a:ext cx="309634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30000"/>
              </a:spcBef>
              <a:buNone/>
            </a:pPr>
            <a:r>
              <a:rPr lang="zh-HK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藍調音樂 </a:t>
            </a:r>
            <a:r>
              <a:rPr lang="en-GB" altLang="zh-HK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(Blues)</a:t>
            </a:r>
            <a:endParaRPr lang="zh-HK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34FFDBE-3FFA-44F1-A438-4BAF057025C4}"/>
              </a:ext>
            </a:extLst>
          </p:cNvPr>
          <p:cNvSpPr/>
          <p:nvPr/>
        </p:nvSpPr>
        <p:spPr>
          <a:xfrm>
            <a:off x="1276566" y="1388090"/>
            <a:ext cx="98599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2400" kern="1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藍調音樂起源於黑人靈歌、奴隸的勞動歌曲和奴隸在田野工作時的叫喊，是一種功能式的表達，最初是沒有任何伴奏，也沒有任何特別的音樂結構的。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50AE9F6-5AED-49DA-94F1-EB25AE43B92A}"/>
              </a:ext>
            </a:extLst>
          </p:cNvPr>
          <p:cNvSpPr/>
          <p:nvPr/>
        </p:nvSpPr>
        <p:spPr>
          <a:xfrm>
            <a:off x="1276566" y="2804036"/>
            <a:ext cx="99127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2400" kern="1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藍調音樂速度緩慢，着重個人情感的宣洩。表演者在演唱時，往往會加入叫喊和呢喃的聲音，以幫助表達憂鬱的情緒。</a:t>
            </a:r>
          </a:p>
        </p:txBody>
      </p:sp>
      <p:pic>
        <p:nvPicPr>
          <p:cNvPr id="27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D0369205-039C-4CDC-ADCE-FCDEF551E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244385" y="6175547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23">
            <a:extLst>
              <a:ext uri="{FF2B5EF4-FFF2-40B4-BE49-F238E27FC236}">
                <a16:creationId xmlns:a16="http://schemas.microsoft.com/office/drawing/2014/main" id="{8C5C372C-33F7-4D4C-8A15-8B589505556F}"/>
              </a:ext>
            </a:extLst>
          </p:cNvPr>
          <p:cNvSpPr/>
          <p:nvPr/>
        </p:nvSpPr>
        <p:spPr>
          <a:xfrm>
            <a:off x="1273371" y="3886014"/>
            <a:ext cx="9912735" cy="1560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88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藍調音樂最初流行於</a:t>
            </a:r>
            <a:r>
              <a:rPr lang="zh-TW" altLang="en-US" sz="2400" u="sng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美國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南方，</a:t>
            </a:r>
            <a:r>
              <a:rPr lang="zh-TW" altLang="en-US" sz="2400" u="sng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密西西比州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一帶。後來經</a:t>
            </a:r>
            <a:r>
              <a:rPr lang="en-US" altLang="zh-TW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William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Christopher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Handy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將鄉野間流傳的藍調作品作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採譜紀錄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，正式把這種樂曲元素帶入音樂之中，創作出廣受歡迎的作品，藍調音樂從此被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廣泛認識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和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使用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63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AA3B8F0-FD78-41A9-9F4A-D04074C79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108826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2C6D9BD7-5E26-489B-B583-F451DBAFC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6766"/>
            <a:ext cx="254855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 dirty="0">
              <a:solidFill>
                <a:schemeClr val="bg1"/>
              </a:solidFill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18D8967A-96CB-4D32-8C11-79E401375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193620"/>
            <a:ext cx="216024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30000"/>
              </a:spcBef>
              <a:buNone/>
            </a:pP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重温三和弦</a:t>
            </a:r>
            <a:endParaRPr lang="zh-HK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7">
            <a:extLst>
              <a:ext uri="{FF2B5EF4-FFF2-40B4-BE49-F238E27FC236}">
                <a16:creationId xmlns:a16="http://schemas.microsoft.com/office/drawing/2014/main" id="{CDD150DD-86D7-4441-B5B1-FC3AD15F78D2}"/>
              </a:ext>
            </a:extLst>
          </p:cNvPr>
          <p:cNvSpPr/>
          <p:nvPr/>
        </p:nvSpPr>
        <p:spPr bwMode="auto">
          <a:xfrm>
            <a:off x="3246732" y="1501458"/>
            <a:ext cx="7543758" cy="3052801"/>
          </a:xfrm>
          <a:prstGeom prst="wedgeRoundRectCallout">
            <a:avLst>
              <a:gd name="adj1" fmla="val -62309"/>
              <a:gd name="adj2" fmla="val 33562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三和弦</a:t>
            </a:r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（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triad</a:t>
            </a:r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）由音階中的三個音組成，各個音之間的距離都是三度。最下面的那個音稱為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「根音」</a:t>
            </a:r>
            <a:r>
              <a:rPr 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(root)</a:t>
            </a:r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，中間的稱為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「三音」</a:t>
            </a:r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，最上面的則稱為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「五音」</a:t>
            </a:r>
            <a:r>
              <a:rPr lang="zh-TW" altLang="en-US" sz="28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。</a:t>
            </a:r>
            <a:endParaRPr lang="en-US" sz="28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GB" sz="28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14" name="Picture 13" descr="圖片7">
            <a:extLst>
              <a:ext uri="{FF2B5EF4-FFF2-40B4-BE49-F238E27FC236}">
                <a16:creationId xmlns:a16="http://schemas.microsoft.com/office/drawing/2014/main" id="{F78E8E57-F51B-49EF-993C-C93915C6E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17" b="98592" l="46446" r="73418">
                        <a14:foregroundMark x1="61831" y1="3756" x2="61831" y2="3756"/>
                        <a14:foregroundMark x1="54528" y1="5869" x2="54528" y2="5869"/>
                        <a14:foregroundMark x1="46446" y1="48357" x2="46446" y2="48357"/>
                        <a14:foregroundMark x1="73612" y1="53756" x2="73612" y2="53756"/>
                        <a14:foregroundMark x1="59786" y1="6338" x2="59786" y2="6338"/>
                        <a14:foregroundMark x1="59591" y1="2817" x2="59591" y2="2817"/>
                        <a14:foregroundMark x1="58033" y1="92723" x2="58033" y2="92723"/>
                        <a14:foregroundMark x1="64946" y1="98122" x2="64946" y2="98122"/>
                        <a14:foregroundMark x1="58033" y1="98592" x2="58033" y2="98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92" r="25239"/>
          <a:stretch/>
        </p:blipFill>
        <p:spPr bwMode="auto">
          <a:xfrm>
            <a:off x="339716" y="3788945"/>
            <a:ext cx="2303425" cy="309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7D4CFF-92F3-4743-8A16-081363BC4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7" t="88910" r="1970" b="2365"/>
          <a:stretch>
            <a:fillRect/>
          </a:stretch>
        </p:blipFill>
        <p:spPr bwMode="auto">
          <a:xfrm>
            <a:off x="9937750" y="5914675"/>
            <a:ext cx="16446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2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CEDB32A5-B36E-45C8-83D3-5A0ACC7AD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30028" y="0"/>
            <a:ext cx="12239625" cy="688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C25-A702-4F5D-B2CD-7C72BC321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2708920"/>
            <a:ext cx="9287643" cy="1953847"/>
          </a:xfrm>
        </p:spPr>
        <p:txBody>
          <a:bodyPr/>
          <a:lstStyle/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認識藍調音樂的特色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運用恰當的音樂術語來評賞藍調音樂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運用主和弦、下屬和弦和屬和弦來伴奏歌曲</a:t>
            </a:r>
            <a:endParaRPr 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B7EC16CD-2934-46CC-B6FB-E780FB75CA32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FB5C5749-1592-4665-89BF-0EEF8A333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8638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8D7AA08A-827D-4387-BC33-B54FED32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5EDC53A-2B99-45EA-85B4-CB73AF925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6185" y="10583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AA3B8F0-FD78-41A9-9F4A-D04074C79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108826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2C6D9BD7-5E26-489B-B583-F451DBAFC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263961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 dirty="0">
              <a:solidFill>
                <a:schemeClr val="bg1"/>
              </a:solidFill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18D8967A-96CB-4D32-8C11-79E401375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193620"/>
            <a:ext cx="237626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30000"/>
              </a:spcBef>
              <a:buNone/>
            </a:pP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重温三和弦</a:t>
            </a:r>
            <a:endParaRPr lang="zh-HK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7" name="Picture 13">
            <a:hlinkClick r:id="rId16" action="ppaction://hlinksldjump"/>
            <a:extLst>
              <a:ext uri="{FF2B5EF4-FFF2-40B4-BE49-F238E27FC236}">
                <a16:creationId xmlns:a16="http://schemas.microsoft.com/office/drawing/2014/main" id="{D0369205-039C-4CDC-ADCE-FCDEF551E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120131" y="6110563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7">
            <a:extLst>
              <a:ext uri="{FF2B5EF4-FFF2-40B4-BE49-F238E27FC236}">
                <a16:creationId xmlns:a16="http://schemas.microsoft.com/office/drawing/2014/main" id="{C781473B-BDD7-4916-84C3-BA0178AA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10228623" y="1890962"/>
            <a:ext cx="1899689" cy="1951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圖片 2">
            <a:extLst>
              <a:ext uri="{FF2B5EF4-FFF2-40B4-BE49-F238E27FC236}">
                <a16:creationId xmlns:a16="http://schemas.microsoft.com/office/drawing/2014/main" id="{DBAF0A83-4C12-4574-BC99-93EDEA67E14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00" r="11938" b="38450"/>
          <a:stretch/>
        </p:blipFill>
        <p:spPr>
          <a:xfrm>
            <a:off x="1943861" y="1118370"/>
            <a:ext cx="8176270" cy="1584176"/>
          </a:xfrm>
          <a:prstGeom prst="rect">
            <a:avLst/>
          </a:prstGeom>
        </p:spPr>
      </p:pic>
      <p:pic>
        <p:nvPicPr>
          <p:cNvPr id="16" name="5AP4803">
            <a:hlinkClick r:id="" action="ppaction://media"/>
            <a:extLst>
              <a:ext uri="{FF2B5EF4-FFF2-40B4-BE49-F238E27FC236}">
                <a16:creationId xmlns:a16="http://schemas.microsoft.com/office/drawing/2014/main" id="{5C6748E8-0709-4340-AC1E-EA296B47F8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2720" y="2720065"/>
            <a:ext cx="372859" cy="360000"/>
          </a:xfrm>
          <a:prstGeom prst="rect">
            <a:avLst/>
          </a:prstGeom>
        </p:spPr>
      </p:pic>
      <p:pic>
        <p:nvPicPr>
          <p:cNvPr id="17" name="5AP4804">
            <a:hlinkClick r:id="" action="ppaction://media"/>
            <a:extLst>
              <a:ext uri="{FF2B5EF4-FFF2-40B4-BE49-F238E27FC236}">
                <a16:creationId xmlns:a16="http://schemas.microsoft.com/office/drawing/2014/main" id="{2799C821-0F41-42A4-B33C-22AF197EC9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6080" y="2738048"/>
            <a:ext cx="372859" cy="360000"/>
          </a:xfrm>
          <a:prstGeom prst="rect">
            <a:avLst/>
          </a:prstGeom>
        </p:spPr>
      </p:pic>
      <p:pic>
        <p:nvPicPr>
          <p:cNvPr id="18" name="5Ap4805">
            <a:hlinkClick r:id="" action="ppaction://media"/>
            <a:extLst>
              <a:ext uri="{FF2B5EF4-FFF2-40B4-BE49-F238E27FC236}">
                <a16:creationId xmlns:a16="http://schemas.microsoft.com/office/drawing/2014/main" id="{FB97D8CA-7E94-457D-AFAB-3762A46B41B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5175" y="2738048"/>
            <a:ext cx="372859" cy="360000"/>
          </a:xfrm>
          <a:prstGeom prst="rect">
            <a:avLst/>
          </a:prstGeom>
        </p:spPr>
      </p:pic>
      <p:pic>
        <p:nvPicPr>
          <p:cNvPr id="20" name="5AP4806">
            <a:hlinkClick r:id="" action="ppaction://media"/>
            <a:extLst>
              <a:ext uri="{FF2B5EF4-FFF2-40B4-BE49-F238E27FC236}">
                <a16:creationId xmlns:a16="http://schemas.microsoft.com/office/drawing/2014/main" id="{64FBE9E3-7B1E-4957-8762-2B40B54C02E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3972" y="2081370"/>
            <a:ext cx="372859" cy="360000"/>
          </a:xfrm>
          <a:prstGeom prst="rect">
            <a:avLst/>
          </a:prstGeom>
        </p:spPr>
      </p:pic>
      <p:pic>
        <p:nvPicPr>
          <p:cNvPr id="22" name="圖片 12">
            <a:extLst>
              <a:ext uri="{FF2B5EF4-FFF2-40B4-BE49-F238E27FC236}">
                <a16:creationId xmlns:a16="http://schemas.microsoft.com/office/drawing/2014/main" id="{A6C3773E-8E17-445F-AFA0-EC9D1E1BF4E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6" t="61947" r="56563" b="22700"/>
          <a:stretch/>
        </p:blipFill>
        <p:spPr>
          <a:xfrm>
            <a:off x="2505387" y="3097584"/>
            <a:ext cx="3386845" cy="2039299"/>
          </a:xfrm>
          <a:prstGeom prst="rect">
            <a:avLst/>
          </a:prstGeom>
        </p:spPr>
      </p:pic>
      <p:pic>
        <p:nvPicPr>
          <p:cNvPr id="25" name="圖片 18">
            <a:extLst>
              <a:ext uri="{FF2B5EF4-FFF2-40B4-BE49-F238E27FC236}">
                <a16:creationId xmlns:a16="http://schemas.microsoft.com/office/drawing/2014/main" id="{06CC5CBF-CA80-43A6-BE91-AC02B0055A4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8" t="61550" r="14493" b="8293"/>
          <a:stretch/>
        </p:blipFill>
        <p:spPr>
          <a:xfrm>
            <a:off x="5965953" y="3221333"/>
            <a:ext cx="3802455" cy="3407213"/>
          </a:xfrm>
          <a:prstGeom prst="rect">
            <a:avLst/>
          </a:prstGeom>
        </p:spPr>
      </p:pic>
      <p:grpSp>
        <p:nvGrpSpPr>
          <p:cNvPr id="26" name="Group 7">
            <a:extLst>
              <a:ext uri="{FF2B5EF4-FFF2-40B4-BE49-F238E27FC236}">
                <a16:creationId xmlns:a16="http://schemas.microsoft.com/office/drawing/2014/main" id="{E8AA8D02-2694-4C9A-ADDD-7D35E523CC36}"/>
              </a:ext>
            </a:extLst>
          </p:cNvPr>
          <p:cNvGrpSpPr/>
          <p:nvPr/>
        </p:nvGrpSpPr>
        <p:grpSpPr>
          <a:xfrm>
            <a:off x="7992827" y="117200"/>
            <a:ext cx="3993161" cy="1458065"/>
            <a:chOff x="15875377" y="-7318738"/>
            <a:chExt cx="6812441" cy="6346685"/>
          </a:xfrm>
        </p:grpSpPr>
        <p:sp>
          <p:nvSpPr>
            <p:cNvPr id="28" name="Speech Bubble: Rectangle with Corners Rounded 18">
              <a:extLst>
                <a:ext uri="{FF2B5EF4-FFF2-40B4-BE49-F238E27FC236}">
                  <a16:creationId xmlns:a16="http://schemas.microsoft.com/office/drawing/2014/main" id="{E6920316-8E38-452C-8469-352DCB7069A6}"/>
                </a:ext>
              </a:extLst>
            </p:cNvPr>
            <p:cNvSpPr/>
            <p:nvPr/>
          </p:nvSpPr>
          <p:spPr bwMode="auto">
            <a:xfrm>
              <a:off x="15875377" y="-7318738"/>
              <a:ext cx="6812441" cy="6342576"/>
            </a:xfrm>
            <a:prstGeom prst="wedgeRoundRectCallout">
              <a:avLst>
                <a:gd name="adj1" fmla="val 33043"/>
                <a:gd name="adj2" fmla="val 84270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9" name="矩形 1">
              <a:extLst>
                <a:ext uri="{FF2B5EF4-FFF2-40B4-BE49-F238E27FC236}">
                  <a16:creationId xmlns:a16="http://schemas.microsoft.com/office/drawing/2014/main" id="{C9974F4C-B662-468D-AD1A-F7DBC2174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28635" y="-7000678"/>
              <a:ext cx="6501268" cy="60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看看</a:t>
              </a:r>
              <a:r>
                <a:rPr lang="en-GB" altLang="zh-TW" sz="2800" dirty="0">
                  <a:solidFill>
                    <a:srgbClr val="0070C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F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大調這三個三和弦，一起重温三和弦的特點。</a:t>
              </a:r>
              <a:endParaRPr lang="en-US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33" name="5AP4807">
            <a:hlinkClick r:id="" action="ppaction://media"/>
            <a:extLst>
              <a:ext uri="{FF2B5EF4-FFF2-40B4-BE49-F238E27FC236}">
                <a16:creationId xmlns:a16="http://schemas.microsoft.com/office/drawing/2014/main" id="{C8753DC3-5105-42B7-873D-C8D71BC2118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1996" y="5988398"/>
            <a:ext cx="372859" cy="360000"/>
          </a:xfrm>
          <a:prstGeom prst="rect">
            <a:avLst/>
          </a:prstGeom>
        </p:spPr>
      </p:pic>
      <p:sp>
        <p:nvSpPr>
          <p:cNvPr id="34" name="矩形 14">
            <a:extLst>
              <a:ext uri="{FF2B5EF4-FFF2-40B4-BE49-F238E27FC236}">
                <a16:creationId xmlns:a16="http://schemas.microsoft.com/office/drawing/2014/main" id="{C409AD45-75CC-4037-B990-67F63848D352}"/>
              </a:ext>
            </a:extLst>
          </p:cNvPr>
          <p:cNvSpPr/>
          <p:nvPr/>
        </p:nvSpPr>
        <p:spPr bwMode="auto">
          <a:xfrm>
            <a:off x="4465633" y="1170982"/>
            <a:ext cx="190207" cy="1249906"/>
          </a:xfrm>
          <a:prstGeom prst="rect">
            <a:avLst/>
          </a:prstGeom>
          <a:solidFill>
            <a:srgbClr val="00B05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5" name="矩形 15">
            <a:extLst>
              <a:ext uri="{FF2B5EF4-FFF2-40B4-BE49-F238E27FC236}">
                <a16:creationId xmlns:a16="http://schemas.microsoft.com/office/drawing/2014/main" id="{996CCEC4-5423-48B5-A3C7-4C5BBAC3D6C1}"/>
              </a:ext>
            </a:extLst>
          </p:cNvPr>
          <p:cNvSpPr/>
          <p:nvPr/>
        </p:nvSpPr>
        <p:spPr bwMode="auto">
          <a:xfrm>
            <a:off x="6288993" y="1170982"/>
            <a:ext cx="190207" cy="1249906"/>
          </a:xfrm>
          <a:prstGeom prst="rect">
            <a:avLst/>
          </a:prstGeom>
          <a:solidFill>
            <a:schemeClr val="accent6">
              <a:lumMod val="60000"/>
              <a:lumOff val="40000"/>
              <a:alpha val="30196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6" name="矩形 17">
            <a:extLst>
              <a:ext uri="{FF2B5EF4-FFF2-40B4-BE49-F238E27FC236}">
                <a16:creationId xmlns:a16="http://schemas.microsoft.com/office/drawing/2014/main" id="{0DCB5430-2401-4C8C-B47E-AA0E45CB5946}"/>
              </a:ext>
            </a:extLst>
          </p:cNvPr>
          <p:cNvSpPr/>
          <p:nvPr/>
        </p:nvSpPr>
        <p:spPr bwMode="auto">
          <a:xfrm>
            <a:off x="6888088" y="1170982"/>
            <a:ext cx="190207" cy="1249906"/>
          </a:xfrm>
          <a:prstGeom prst="rect">
            <a:avLst/>
          </a:prstGeom>
          <a:solidFill>
            <a:srgbClr val="0070C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7" name="Rectangle: Rounded Corners 15">
            <a:extLst>
              <a:ext uri="{FF2B5EF4-FFF2-40B4-BE49-F238E27FC236}">
                <a16:creationId xmlns:a16="http://schemas.microsoft.com/office/drawing/2014/main" id="{BC1C483C-9EBC-4FFF-A5C7-507397F00F5C}"/>
              </a:ext>
            </a:extLst>
          </p:cNvPr>
          <p:cNvSpPr/>
          <p:nvPr/>
        </p:nvSpPr>
        <p:spPr bwMode="auto">
          <a:xfrm>
            <a:off x="4079776" y="490255"/>
            <a:ext cx="951344" cy="433088"/>
          </a:xfrm>
          <a:prstGeom prst="roundRect">
            <a:avLst/>
          </a:prstGeom>
          <a:solidFill>
            <a:schemeClr val="accent5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主和弦</a:t>
            </a:r>
            <a:endParaRPr kumimoji="1" 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Rectangle: Rounded Corners 15">
            <a:extLst>
              <a:ext uri="{FF2B5EF4-FFF2-40B4-BE49-F238E27FC236}">
                <a16:creationId xmlns:a16="http://schemas.microsoft.com/office/drawing/2014/main" id="{107157BB-0011-4AEC-99A5-F8DF847789C9}"/>
              </a:ext>
            </a:extLst>
          </p:cNvPr>
          <p:cNvSpPr/>
          <p:nvPr/>
        </p:nvSpPr>
        <p:spPr bwMode="auto">
          <a:xfrm>
            <a:off x="5493366" y="521466"/>
            <a:ext cx="1153849" cy="433088"/>
          </a:xfrm>
          <a:prstGeom prst="roundRect">
            <a:avLst/>
          </a:prstGeom>
          <a:solidFill>
            <a:schemeClr val="accent5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下屬和弦</a:t>
            </a:r>
            <a:endParaRPr kumimoji="1" 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Rectangle: Rounded Corners 15">
            <a:extLst>
              <a:ext uri="{FF2B5EF4-FFF2-40B4-BE49-F238E27FC236}">
                <a16:creationId xmlns:a16="http://schemas.microsoft.com/office/drawing/2014/main" id="{4EC9B0AE-8794-4C19-A47B-B8CDD577D933}"/>
              </a:ext>
            </a:extLst>
          </p:cNvPr>
          <p:cNvSpPr/>
          <p:nvPr/>
        </p:nvSpPr>
        <p:spPr bwMode="auto">
          <a:xfrm>
            <a:off x="6859543" y="515213"/>
            <a:ext cx="999039" cy="433088"/>
          </a:xfrm>
          <a:prstGeom prst="roundRect">
            <a:avLst/>
          </a:prstGeom>
          <a:solidFill>
            <a:schemeClr val="accent5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屬和弦</a:t>
            </a:r>
            <a:endParaRPr kumimoji="1" 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0" name="直線單箭頭接點 21">
            <a:extLst>
              <a:ext uri="{FF2B5EF4-FFF2-40B4-BE49-F238E27FC236}">
                <a16:creationId xmlns:a16="http://schemas.microsoft.com/office/drawing/2014/main" id="{ABA9823E-7BCE-4291-B707-193ADD8EC3A9}"/>
              </a:ext>
            </a:extLst>
          </p:cNvPr>
          <p:cNvCxnSpPr>
            <a:stCxn id="37" idx="2"/>
          </p:cNvCxnSpPr>
          <p:nvPr/>
        </p:nvCxnSpPr>
        <p:spPr bwMode="auto">
          <a:xfrm flipH="1">
            <a:off x="4550151" y="923343"/>
            <a:ext cx="5297" cy="1953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直線單箭頭接點 22">
            <a:extLst>
              <a:ext uri="{FF2B5EF4-FFF2-40B4-BE49-F238E27FC236}">
                <a16:creationId xmlns:a16="http://schemas.microsoft.com/office/drawing/2014/main" id="{0E48BE5E-8E69-44DF-8AE5-0648D1C33714}"/>
              </a:ext>
            </a:extLst>
          </p:cNvPr>
          <p:cNvCxnSpPr/>
          <p:nvPr/>
        </p:nvCxnSpPr>
        <p:spPr bwMode="auto">
          <a:xfrm flipH="1">
            <a:off x="6379294" y="931905"/>
            <a:ext cx="5297" cy="1953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直線單箭頭接點 23">
            <a:extLst>
              <a:ext uri="{FF2B5EF4-FFF2-40B4-BE49-F238E27FC236}">
                <a16:creationId xmlns:a16="http://schemas.microsoft.com/office/drawing/2014/main" id="{EB693007-124B-4261-8CDF-B221054116F4}"/>
              </a:ext>
            </a:extLst>
          </p:cNvPr>
          <p:cNvCxnSpPr/>
          <p:nvPr/>
        </p:nvCxnSpPr>
        <p:spPr bwMode="auto">
          <a:xfrm flipH="1">
            <a:off x="6993788" y="950618"/>
            <a:ext cx="5297" cy="1953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8235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8 0.01203 -0.00104 0.0081 6.25E-7 0.00903 C 0.00508 0.01458 -0.00208 0.03148 -0.00247 0.03264 C -0.003 0.02801 -0.00365 0.0243 -0.00365 0.01875 C -0.00365 0.01065 -0.00065 2.22222E-6 6.25E-7 2.22222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AA3B8F0-FD78-41A9-9F4A-D04074C79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108826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2C6D9BD7-5E26-489B-B583-F451DBAFC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321568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 dirty="0">
              <a:solidFill>
                <a:schemeClr val="bg1"/>
              </a:solidFill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18D8967A-96CB-4D32-8C11-79E401375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193620"/>
            <a:ext cx="309634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30000"/>
              </a:spcBef>
              <a:buNone/>
            </a:pPr>
            <a:r>
              <a:rPr lang="zh-HK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藍調音樂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的和聲</a:t>
            </a:r>
            <a:endParaRPr lang="zh-HK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22698E-52C0-4435-9BCA-A4A47F2123B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778" y="977900"/>
            <a:ext cx="11724013" cy="4710028"/>
          </a:xfrm>
          <a:prstGeom prst="rect">
            <a:avLst/>
          </a:prstGeom>
        </p:spPr>
      </p:pic>
      <p:sp>
        <p:nvSpPr>
          <p:cNvPr id="16" name="矩形 22">
            <a:extLst>
              <a:ext uri="{FF2B5EF4-FFF2-40B4-BE49-F238E27FC236}">
                <a16:creationId xmlns:a16="http://schemas.microsoft.com/office/drawing/2014/main" id="{FF77A291-8E51-4C73-A425-1A90139E94C7}"/>
              </a:ext>
            </a:extLst>
          </p:cNvPr>
          <p:cNvSpPr/>
          <p:nvPr/>
        </p:nvSpPr>
        <p:spPr>
          <a:xfrm>
            <a:off x="1631504" y="2198769"/>
            <a:ext cx="8712968" cy="1849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藍調音樂一般為四拍子的大調音樂，長度一般為十二小節（但間中也有八或十六小節的），每四小節一句，常以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B 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或呼應的形式組成。首兩句歌詞內容常會給人一種哭訴、無助的感覺，而最後的樂句則多會轉為安慰、舒解苦困的語調。</a:t>
            </a:r>
            <a:endParaRPr lang="en-GB" sz="2400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Picture 7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ABE8FCC-4B2F-4DC2-B2A2-F271338FD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7" t="88910" r="1970" b="2365"/>
          <a:stretch>
            <a:fillRect/>
          </a:stretch>
        </p:blipFill>
        <p:spPr bwMode="auto">
          <a:xfrm>
            <a:off x="9937750" y="5914675"/>
            <a:ext cx="16446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99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AA3B8F0-FD78-41A9-9F4A-D04074C79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108826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2C6D9BD7-5E26-489B-B583-F451DBAFC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309634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 dirty="0">
              <a:solidFill>
                <a:schemeClr val="bg1"/>
              </a:solidFill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18D8967A-96CB-4D32-8C11-79E401375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193620"/>
            <a:ext cx="309634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30000"/>
              </a:spcBef>
              <a:buNone/>
            </a:pPr>
            <a:r>
              <a:rPr lang="zh-HK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藍調音樂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的和聲</a:t>
            </a:r>
            <a:endParaRPr lang="zh-HK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22698E-52C0-4435-9BCA-A4A47F2123B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75" y="548681"/>
            <a:ext cx="12192000" cy="5886506"/>
          </a:xfrm>
          <a:prstGeom prst="rect">
            <a:avLst/>
          </a:prstGeom>
        </p:spPr>
      </p:pic>
      <p:sp>
        <p:nvSpPr>
          <p:cNvPr id="16" name="矩形 22">
            <a:extLst>
              <a:ext uri="{FF2B5EF4-FFF2-40B4-BE49-F238E27FC236}">
                <a16:creationId xmlns:a16="http://schemas.microsoft.com/office/drawing/2014/main" id="{FF77A291-8E51-4C73-A425-1A90139E94C7}"/>
              </a:ext>
            </a:extLst>
          </p:cNvPr>
          <p:cNvSpPr/>
          <p:nvPr/>
        </p:nvSpPr>
        <p:spPr>
          <a:xfrm>
            <a:off x="1117923" y="1578195"/>
            <a:ext cx="9937104" cy="4990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kumimoji="0" lang="zh-TW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藍調音樂的和聲進行以主和弦（</a:t>
            </a:r>
            <a:r>
              <a:rPr kumimoji="0" lang="en-US" altLang="zh-TW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</a:t>
            </a:r>
            <a:r>
              <a:rPr kumimoji="0" lang="zh-TW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）、下屬和弦（</a:t>
            </a:r>
            <a:r>
              <a:rPr kumimoji="0" lang="en-US" altLang="zh-TW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IV</a:t>
            </a:r>
            <a:r>
              <a:rPr kumimoji="0" lang="zh-TW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）及屬和弦（</a:t>
            </a:r>
            <a:r>
              <a:rPr kumimoji="0" lang="en-US" altLang="zh-TW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</a:t>
            </a:r>
            <a:r>
              <a:rPr kumimoji="0" lang="zh-TW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）為主，在樂曲的十二個小節中，和弦會按以下的組合進行：</a:t>
            </a:r>
            <a:endParaRPr kumimoji="0" lang="en-GB" altLang="zh-TW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endParaRPr kumimoji="0" lang="en-GB" altLang="zh-TW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endParaRPr kumimoji="0" lang="en-GB" altLang="zh-TW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endParaRPr kumimoji="0" lang="en-GB" altLang="zh-TW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endParaRPr kumimoji="0" lang="en-GB" altLang="zh-TW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endParaRPr kumimoji="0" lang="en-GB" altLang="zh-TW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kumimoji="0" lang="zh-TW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歌詞一般在第十小節的最後一拍或者第十一小節的第一拍結束，最後兩小節給樂器演奏家作為過渡，然後引入下一段的歌詞。</a:t>
            </a:r>
          </a:p>
          <a:p>
            <a:pPr>
              <a:lnSpc>
                <a:spcPts val="3500"/>
              </a:lnSpc>
            </a:pPr>
            <a:endParaRPr kumimoji="0" lang="zh-TW" altLang="en-GB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endParaRPr lang="en-GB" sz="2400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9CBAA970-C794-4E6C-91E6-4B04766B2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2612564"/>
            <a:ext cx="3143354" cy="1968564"/>
          </a:xfrm>
          <a:prstGeom prst="rect">
            <a:avLst/>
          </a:prstGeom>
          <a:noFill/>
          <a:ln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D0369205-039C-4CDC-ADCE-FCDEF551E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244385" y="6175547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61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501" y="259443"/>
            <a:ext cx="8794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請打開課本頁</a:t>
            </a:r>
            <a:r>
              <a:rPr lang="en-US" altLang="zh-TW" sz="2800" dirty="0">
                <a:solidFill>
                  <a:srgbClr val="0070C0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42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2800" dirty="0">
                <a:solidFill>
                  <a:srgbClr val="0070C0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43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7" y="192566"/>
            <a:ext cx="283545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56" y="211465"/>
            <a:ext cx="265934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第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8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課頁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42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至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43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C542274-A9C6-4B83-8BDC-C6F6AE74C3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F5FA453-DB5F-4D82-AC70-00FB86698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76" y="5988545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F97172-18AD-44EE-A1B1-A7A5FB3C4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012" y="872653"/>
            <a:ext cx="9215998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30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1949" y="-68249"/>
            <a:ext cx="12214163" cy="688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163" y="147951"/>
            <a:ext cx="222973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 dirty="0">
              <a:solidFill>
                <a:schemeClr val="bg1"/>
              </a:solidFill>
            </a:endParaRP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66A073C6-F516-416A-AFAA-896C657AD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2" y="196696"/>
            <a:ext cx="206056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藍調音樂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B40C2C5-BDEA-442B-932D-AA26F3F44F1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82398" y="2276872"/>
            <a:ext cx="2272225" cy="3878702"/>
          </a:xfrm>
          <a:prstGeom prst="rect">
            <a:avLst/>
          </a:prstGeom>
        </p:spPr>
      </p:pic>
      <p:pic>
        <p:nvPicPr>
          <p:cNvPr id="20" name="圖片 19" descr="一張含有 文字, 電子用品, 電腦, 顯示 的圖片&#10;&#10;自動產生的描述">
            <a:extLst>
              <a:ext uri="{FF2B5EF4-FFF2-40B4-BE49-F238E27FC236}">
                <a16:creationId xmlns:a16="http://schemas.microsoft.com/office/drawing/2014/main" id="{C4631264-C244-4967-936F-0D508C056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476" y="702426"/>
            <a:ext cx="8912924" cy="4993805"/>
          </a:xfrm>
          <a:prstGeom prst="rect">
            <a:avLst/>
          </a:prstGeom>
        </p:spPr>
      </p:pic>
      <p:sp>
        <p:nvSpPr>
          <p:cNvPr id="21" name="矩形 1">
            <a:extLst>
              <a:ext uri="{FF2B5EF4-FFF2-40B4-BE49-F238E27FC236}">
                <a16:creationId xmlns:a16="http://schemas.microsoft.com/office/drawing/2014/main" id="{12B32453-D266-433F-958E-BE1865A86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665" y="3704809"/>
            <a:ext cx="788378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藍調音樂十分</a:t>
            </a:r>
            <a:r>
              <a:rPr lang="zh-TW" altLang="en-US" sz="280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看重自我情感的宣洩和原創性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，並不要求演唱者完全依照樂譜上的每個音符來演唱。因此一首歌曲是可以有不同的旋律和版本的。</a:t>
            </a:r>
            <a:endParaRPr lang="zh-TW" altLang="zh-HK" sz="28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40555F-BDE2-43E0-8E25-6E7A29E3E2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762" r="23740"/>
          <a:stretch/>
        </p:blipFill>
        <p:spPr>
          <a:xfrm>
            <a:off x="-6678" y="5802072"/>
            <a:ext cx="12240407" cy="1068342"/>
          </a:xfrm>
          <a:prstGeom prst="rect">
            <a:avLst/>
          </a:prstGeom>
        </p:spPr>
      </p:pic>
      <p:sp>
        <p:nvSpPr>
          <p:cNvPr id="14" name="矩形 1">
            <a:extLst>
              <a:ext uri="{FF2B5EF4-FFF2-40B4-BE49-F238E27FC236}">
                <a16:creationId xmlns:a16="http://schemas.microsoft.com/office/drawing/2014/main" id="{99AB555A-A670-418D-B96E-7F414A996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0993" y="225535"/>
            <a:ext cx="6192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甚麼是藍調音樂？</a:t>
            </a:r>
            <a:endParaRPr lang="zh-TW" altLang="zh-HK" sz="2800" dirty="0"/>
          </a:p>
        </p:txBody>
      </p:sp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E279F5D-14D3-4DEE-A57F-E437CF25C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76" y="5988545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">
            <a:extLst>
              <a:ext uri="{FF2B5EF4-FFF2-40B4-BE49-F238E27FC236}">
                <a16:creationId xmlns:a16="http://schemas.microsoft.com/office/drawing/2014/main" id="{06743ED4-A753-4C66-B845-421A02C9A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048" y="1218194"/>
            <a:ext cx="788378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藍調音樂在二十世紀初開始發展起來。當時</a:t>
            </a:r>
            <a:r>
              <a:rPr lang="zh-TW" altLang="en-US" sz="2800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美國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黑人區的黑人生活艱苦，往往藉音樂發洩苦悶情緒，訴説離鄉別井的感受。</a:t>
            </a:r>
            <a:endParaRPr lang="zh-TW" altLang="zh-HK" sz="2800" dirty="0">
              <a:solidFill>
                <a:schemeClr val="bg1"/>
              </a:solidFill>
            </a:endParaRPr>
          </a:p>
        </p:txBody>
      </p:sp>
      <p:sp>
        <p:nvSpPr>
          <p:cNvPr id="17" name="矩形 1">
            <a:extLst>
              <a:ext uri="{FF2B5EF4-FFF2-40B4-BE49-F238E27FC236}">
                <a16:creationId xmlns:a16="http://schemas.microsoft.com/office/drawing/2014/main" id="{F2583A5A-E6EE-466B-98A4-0B5BC9960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048" y="2677150"/>
            <a:ext cx="78837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他們的音樂逐漸發展成藍調音樂，對其後的爵士樂和搖滾樂影響深遠。</a:t>
            </a:r>
            <a:endParaRPr lang="zh-TW" altLang="zh-HK" sz="2800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1">
            <a:hlinkClick r:id="rId8" action="ppaction://hlinksldjump"/>
            <a:extLst>
              <a:ext uri="{FF2B5EF4-FFF2-40B4-BE49-F238E27FC236}">
                <a16:creationId xmlns:a16="http://schemas.microsoft.com/office/drawing/2014/main" id="{CD7EEDB0-AEDD-4BF3-85E5-A8238B2C0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0212" y="5806412"/>
            <a:ext cx="1800230" cy="43467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更多參考資料</a:t>
            </a:r>
          </a:p>
        </p:txBody>
      </p:sp>
    </p:spTree>
    <p:extLst>
      <p:ext uri="{BB962C8B-B14F-4D97-AF65-F5344CB8AC3E}">
        <p14:creationId xmlns:p14="http://schemas.microsoft.com/office/powerpoint/2010/main" val="418695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3736" y="-28289"/>
            <a:ext cx="12214163" cy="688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163" y="147951"/>
            <a:ext cx="366989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 dirty="0">
              <a:solidFill>
                <a:schemeClr val="bg1"/>
              </a:solidFill>
            </a:endParaRP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66A073C6-F516-416A-AFAA-896C657AD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1" y="196696"/>
            <a:ext cx="352587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聆聽</a:t>
            </a:r>
            <a:r>
              <a:rPr lang="en-US" altLang="zh-TW" sz="2800" i="1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St. Louis Blues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E0AC180B-43C4-49BE-9459-3536FDEB7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8" t="17293" r="12501" b="73136"/>
          <a:stretch/>
        </p:blipFill>
        <p:spPr>
          <a:xfrm>
            <a:off x="1703512" y="1057618"/>
            <a:ext cx="8964649" cy="1481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: Rounded Corners 1">
            <a:hlinkClick r:id="rId5"/>
            <a:extLst>
              <a:ext uri="{FF2B5EF4-FFF2-40B4-BE49-F238E27FC236}">
                <a16:creationId xmlns:a16="http://schemas.microsoft.com/office/drawing/2014/main" id="{7244E9CA-9982-428D-A2B9-3036F4342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6" y="2590490"/>
            <a:ext cx="1453952" cy="434677"/>
          </a:xfrm>
          <a:prstGeom prst="roundRect">
            <a:avLst>
              <a:gd name="adj" fmla="val 16667"/>
            </a:avLst>
          </a:prstGeom>
          <a:solidFill>
            <a:srgbClr val="FF97BA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按此聆聽</a:t>
            </a:r>
            <a:endParaRPr lang="en-US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5CF818C-D34B-4426-BF7F-E06342B7801E}"/>
              </a:ext>
            </a:extLst>
          </p:cNvPr>
          <p:cNvSpPr/>
          <p:nvPr/>
        </p:nvSpPr>
        <p:spPr>
          <a:xfrm>
            <a:off x="4439816" y="4083729"/>
            <a:ext cx="2327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b="0" kern="1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緩慢、感覺憂鬱。</a:t>
            </a:r>
            <a:endParaRPr lang="zh-HK" altLang="en-US" b="0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">
            <a:extLst>
              <a:ext uri="{FF2B5EF4-FFF2-40B4-BE49-F238E27FC236}">
                <a16:creationId xmlns:a16="http://schemas.microsoft.com/office/drawing/2014/main" id="{955B6382-BCF1-4F04-84D0-3F21DC9B6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070" y="207016"/>
            <a:ext cx="76339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打開課本，一邊看歌詞，一邊聆聽，説説歌曲給你的感覺。</a:t>
            </a:r>
            <a:endParaRPr lang="zh-TW" altLang="zh-HK" sz="2800" dirty="0"/>
          </a:p>
        </p:txBody>
      </p:sp>
      <p:pic>
        <p:nvPicPr>
          <p:cNvPr id="5" name="圖片 4" descr="一張含有 文字, 美工圖案 的圖片&#10;&#10;自動產生的描述">
            <a:extLst>
              <a:ext uri="{FF2B5EF4-FFF2-40B4-BE49-F238E27FC236}">
                <a16:creationId xmlns:a16="http://schemas.microsoft.com/office/drawing/2014/main" id="{656A065F-391D-4899-8CCA-87DF7BA6E4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5" b="99438" l="7350" r="93541">
                        <a14:foregroundMark x1="51670" y1="13836" x2="53898" y2="5287"/>
                        <a14:foregroundMark x1="61693" y1="6412" x2="55679" y2="787"/>
                        <a14:foregroundMark x1="91314" y1="63330" x2="91314" y2="56693"/>
                        <a14:foregroundMark x1="10022" y1="56468" x2="7572" y2="56468"/>
                        <a14:foregroundMark x1="33630" y1="97300" x2="51002" y2="99438"/>
                        <a14:foregroundMark x1="51002" y1="99438" x2="64811" y2="99438"/>
                        <a14:foregroundMark x1="64811" y1="99438" x2="85301" y2="94263"/>
                        <a14:foregroundMark x1="93541" y1="96400" x2="89310" y2="96175"/>
                        <a14:foregroundMark x1="23831" y1="95726" x2="44543" y2="9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396" y="2336754"/>
            <a:ext cx="1764661" cy="3493951"/>
          </a:xfrm>
          <a:prstGeom prst="rect">
            <a:avLst/>
          </a:prstGeom>
        </p:spPr>
      </p:pic>
      <p:sp>
        <p:nvSpPr>
          <p:cNvPr id="20" name="Speech Bubble: Rectangle with Corners Rounded 31">
            <a:extLst>
              <a:ext uri="{FF2B5EF4-FFF2-40B4-BE49-F238E27FC236}">
                <a16:creationId xmlns:a16="http://schemas.microsoft.com/office/drawing/2014/main" id="{B32921A1-B91D-41A3-8C9E-D011C1DE39E6}"/>
              </a:ext>
            </a:extLst>
          </p:cNvPr>
          <p:cNvSpPr/>
          <p:nvPr/>
        </p:nvSpPr>
        <p:spPr bwMode="auto">
          <a:xfrm>
            <a:off x="3360204" y="3228288"/>
            <a:ext cx="4847280" cy="763133"/>
          </a:xfrm>
          <a:prstGeom prst="wedgeRoundRectCallout">
            <a:avLst>
              <a:gd name="adj1" fmla="val 80657"/>
              <a:gd name="adj2" fmla="val -17201"/>
              <a:gd name="adj3" fmla="val 16667"/>
            </a:avLst>
          </a:prstGeom>
          <a:solidFill>
            <a:srgbClr val="D6FDC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這首歌曲給你甚麼感覺？</a:t>
            </a:r>
            <a:endParaRPr lang="en-US" altLang="zh-TW" sz="3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Rectangle: Rounded Corners 1">
            <a:hlinkClick r:id="rId8" action="ppaction://hlinksldjump"/>
            <a:extLst>
              <a:ext uri="{FF2B5EF4-FFF2-40B4-BE49-F238E27FC236}">
                <a16:creationId xmlns:a16="http://schemas.microsoft.com/office/drawing/2014/main" id="{5BF6E441-17A3-4425-A4AD-4402E99CD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1566" y="2573453"/>
            <a:ext cx="2144495" cy="43467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歌曲的背景資料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A74990-549A-4EED-BCBD-407A2352754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9762" r="23740"/>
          <a:stretch/>
        </p:blipFill>
        <p:spPr>
          <a:xfrm>
            <a:off x="-6678" y="5802072"/>
            <a:ext cx="12240407" cy="1068342"/>
          </a:xfrm>
          <a:prstGeom prst="rect">
            <a:avLst/>
          </a:prstGeom>
        </p:spPr>
      </p:pic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CB211CB-FCC8-4F22-A1B0-D4DDA9A27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76" y="5988545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id="{0CFB5637-A40A-4D97-9164-FE1E5785F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844" y="2575322"/>
            <a:ext cx="1580979" cy="434677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作曲家資料</a:t>
            </a:r>
          </a:p>
        </p:txBody>
      </p:sp>
    </p:spTree>
    <p:extLst>
      <p:ext uri="{BB962C8B-B14F-4D97-AF65-F5344CB8AC3E}">
        <p14:creationId xmlns:p14="http://schemas.microsoft.com/office/powerpoint/2010/main" val="383893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9072" y="-28289"/>
            <a:ext cx="12214163" cy="688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162" y="147951"/>
            <a:ext cx="306029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 dirty="0">
              <a:solidFill>
                <a:schemeClr val="bg1"/>
              </a:solidFill>
            </a:endParaRP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66A073C6-F516-416A-AFAA-896C657AD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6" y="225749"/>
            <a:ext cx="30168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藍調音樂的特色</a:t>
            </a:r>
            <a:endParaRPr lang="en-US" altLang="zh-TW" sz="2800" i="1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E0AC180B-43C4-49BE-9459-3536FDEB7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8" t="17293" r="12501" b="73136"/>
          <a:stretch/>
        </p:blipFill>
        <p:spPr>
          <a:xfrm>
            <a:off x="786842" y="967204"/>
            <a:ext cx="8964649" cy="1481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: Rounded Corners 1">
            <a:hlinkClick r:id="rId5"/>
            <a:extLst>
              <a:ext uri="{FF2B5EF4-FFF2-40B4-BE49-F238E27FC236}">
                <a16:creationId xmlns:a16="http://schemas.microsoft.com/office/drawing/2014/main" id="{7244E9CA-9982-428D-A2B9-3036F4342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0775" y="1892169"/>
            <a:ext cx="1453952" cy="434677"/>
          </a:xfrm>
          <a:prstGeom prst="roundRect">
            <a:avLst>
              <a:gd name="adj" fmla="val 16667"/>
            </a:avLst>
          </a:prstGeom>
          <a:solidFill>
            <a:srgbClr val="FF97BA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按此聆聽</a:t>
            </a:r>
            <a:endParaRPr lang="en-US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">
            <a:extLst>
              <a:ext uri="{FF2B5EF4-FFF2-40B4-BE49-F238E27FC236}">
                <a16:creationId xmlns:a16="http://schemas.microsoft.com/office/drawing/2014/main" id="{955B6382-BCF1-4F04-84D0-3F21DC9B6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4315" y="232178"/>
            <a:ext cx="7633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再聆聽歌曲一次，分析藍調音樂的特色。</a:t>
            </a:r>
            <a:endParaRPr lang="zh-TW" altLang="zh-HK" sz="2800" dirty="0"/>
          </a:p>
        </p:txBody>
      </p:sp>
      <p:pic>
        <p:nvPicPr>
          <p:cNvPr id="8" name="圖片 7" descr="一張含有 美工圖案 的圖片&#10;&#10;自動產生的描述">
            <a:extLst>
              <a:ext uri="{FF2B5EF4-FFF2-40B4-BE49-F238E27FC236}">
                <a16:creationId xmlns:a16="http://schemas.microsoft.com/office/drawing/2014/main" id="{475E62AD-8009-4733-913B-BB414C15D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" b="95482" l="9956" r="97124">
                        <a14:foregroundMark x1="75000" y1="11446" x2="72345" y2="6476"/>
                        <a14:foregroundMark x1="77655" y1="9187" x2="79646" y2="4819"/>
                        <a14:foregroundMark x1="79425" y1="2108" x2="79204" y2="904"/>
                        <a14:foregroundMark x1="89381" y1="43223" x2="89823" y2="41566"/>
                        <a14:foregroundMark x1="97124" y1="11446" x2="85398" y2="13102"/>
                        <a14:foregroundMark x1="44248" y1="93976" x2="57080" y2="95482"/>
                        <a14:foregroundMark x1="57080" y1="95482" x2="78982" y2="94277"/>
                        <a14:foregroundMark x1="81195" y1="94277" x2="58407" y2="92620"/>
                        <a14:foregroundMark x1="58407" y1="92620" x2="44469" y2="94578"/>
                        <a14:foregroundMark x1="40929" y1="93976" x2="55310" y2="91114"/>
                        <a14:foregroundMark x1="55310" y1="91114" x2="81195" y2="93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7771" y="3002896"/>
            <a:ext cx="2080642" cy="3056518"/>
          </a:xfrm>
          <a:prstGeom prst="rect">
            <a:avLst/>
          </a:prstGeom>
        </p:spPr>
      </p:pic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B58E085E-156B-4F79-9B35-018B483C513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63" y="2660141"/>
            <a:ext cx="9819805" cy="312859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5CF818C-D34B-4426-BF7F-E06342B7801E}"/>
              </a:ext>
            </a:extLst>
          </p:cNvPr>
          <p:cNvSpPr/>
          <p:nvPr/>
        </p:nvSpPr>
        <p:spPr>
          <a:xfrm>
            <a:off x="1257672" y="3422712"/>
            <a:ext cx="85107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rgbClr val="008000"/>
                </a:solidFill>
                <a:latin typeface="+mn-lt"/>
                <a:ea typeface="標楷體" panose="03000509000000000000" pitchFamily="65" charset="-120"/>
              </a:rPr>
              <a:t>1. </a:t>
            </a:r>
            <a:r>
              <a:rPr lang="zh-TW" altLang="en-US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情緒</a:t>
            </a:r>
            <a:r>
              <a:rPr lang="en-US" altLang="zh-TW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︰     </a:t>
            </a:r>
            <a:r>
              <a:rPr lang="zh-TW" altLang="en-US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憂鬱</a:t>
            </a:r>
            <a:r>
              <a:rPr lang="en-US" altLang="zh-TW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	  </a:t>
            </a:r>
            <a:r>
              <a:rPr lang="zh-TW" altLang="en-US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愉快</a:t>
            </a:r>
            <a:r>
              <a:rPr lang="en-US" altLang="zh-TW" sz="2800" dirty="0">
                <a:solidFill>
                  <a:schemeClr val="accent5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</a:p>
          <a:p>
            <a:endParaRPr lang="en-US" altLang="zh-TW" sz="2800" dirty="0">
              <a:solidFill>
                <a:schemeClr val="accent5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2. 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速度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︰	   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緩慢的四拍子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  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明快的四拍子</a:t>
            </a:r>
            <a:endParaRPr lang="zh-HK" alt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E179BC-F8AC-4861-AFC3-B806B7269050}"/>
              </a:ext>
            </a:extLst>
          </p:cNvPr>
          <p:cNvGrpSpPr/>
          <p:nvPr/>
        </p:nvGrpSpPr>
        <p:grpSpPr>
          <a:xfrm>
            <a:off x="2883273" y="3356992"/>
            <a:ext cx="4032380" cy="1516433"/>
            <a:chOff x="2279576" y="4496131"/>
            <a:chExt cx="4032380" cy="1516433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10D7D39-2650-47CD-8C06-2787C012535A}"/>
                </a:ext>
              </a:extLst>
            </p:cNvPr>
            <p:cNvSpPr/>
            <p:nvPr/>
          </p:nvSpPr>
          <p:spPr bwMode="auto">
            <a:xfrm>
              <a:off x="2279576" y="4509952"/>
              <a:ext cx="612000" cy="612000"/>
            </a:xfrm>
            <a:custGeom>
              <a:avLst/>
              <a:gdLst>
                <a:gd name="connsiteX0" fmla="*/ 0 w 612000"/>
                <a:gd name="connsiteY0" fmla="*/ 0 h 612000"/>
                <a:gd name="connsiteX1" fmla="*/ 612000 w 612000"/>
                <a:gd name="connsiteY1" fmla="*/ 0 h 612000"/>
                <a:gd name="connsiteX2" fmla="*/ 612000 w 612000"/>
                <a:gd name="connsiteY2" fmla="*/ 612000 h 612000"/>
                <a:gd name="connsiteX3" fmla="*/ 0 w 612000"/>
                <a:gd name="connsiteY3" fmla="*/ 612000 h 612000"/>
                <a:gd name="connsiteX4" fmla="*/ 0 w 612000"/>
                <a:gd name="connsiteY4" fmla="*/ 0 h 6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000" h="612000" fill="none" extrusionOk="0">
                  <a:moveTo>
                    <a:pt x="0" y="0"/>
                  </a:moveTo>
                  <a:cubicBezTo>
                    <a:pt x="265375" y="-12885"/>
                    <a:pt x="478126" y="-3667"/>
                    <a:pt x="612000" y="0"/>
                  </a:cubicBezTo>
                  <a:cubicBezTo>
                    <a:pt x="596700" y="174463"/>
                    <a:pt x="638048" y="339502"/>
                    <a:pt x="612000" y="612000"/>
                  </a:cubicBezTo>
                  <a:cubicBezTo>
                    <a:pt x="360503" y="588603"/>
                    <a:pt x="160174" y="602074"/>
                    <a:pt x="0" y="612000"/>
                  </a:cubicBezTo>
                  <a:cubicBezTo>
                    <a:pt x="-22385" y="429806"/>
                    <a:pt x="-4656" y="249274"/>
                    <a:pt x="0" y="0"/>
                  </a:cubicBezTo>
                  <a:close/>
                </a:path>
                <a:path w="612000" h="612000" stroke="0" extrusionOk="0">
                  <a:moveTo>
                    <a:pt x="0" y="0"/>
                  </a:moveTo>
                  <a:cubicBezTo>
                    <a:pt x="195120" y="16623"/>
                    <a:pt x="409815" y="-28296"/>
                    <a:pt x="612000" y="0"/>
                  </a:cubicBezTo>
                  <a:cubicBezTo>
                    <a:pt x="642247" y="241421"/>
                    <a:pt x="610470" y="353139"/>
                    <a:pt x="612000" y="612000"/>
                  </a:cubicBezTo>
                  <a:cubicBezTo>
                    <a:pt x="465747" y="627652"/>
                    <a:pt x="187846" y="618133"/>
                    <a:pt x="0" y="612000"/>
                  </a:cubicBezTo>
                  <a:cubicBezTo>
                    <a:pt x="-3451" y="371089"/>
                    <a:pt x="-26987" y="29829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312502811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HK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B49FD78-0299-4920-9D49-8D9741C77A82}"/>
                </a:ext>
              </a:extLst>
            </p:cNvPr>
            <p:cNvSpPr/>
            <p:nvPr/>
          </p:nvSpPr>
          <p:spPr bwMode="auto">
            <a:xfrm>
              <a:off x="2279576" y="5354187"/>
              <a:ext cx="612000" cy="612000"/>
            </a:xfrm>
            <a:custGeom>
              <a:avLst/>
              <a:gdLst>
                <a:gd name="connsiteX0" fmla="*/ 0 w 612000"/>
                <a:gd name="connsiteY0" fmla="*/ 0 h 612000"/>
                <a:gd name="connsiteX1" fmla="*/ 612000 w 612000"/>
                <a:gd name="connsiteY1" fmla="*/ 0 h 612000"/>
                <a:gd name="connsiteX2" fmla="*/ 612000 w 612000"/>
                <a:gd name="connsiteY2" fmla="*/ 612000 h 612000"/>
                <a:gd name="connsiteX3" fmla="*/ 0 w 612000"/>
                <a:gd name="connsiteY3" fmla="*/ 612000 h 612000"/>
                <a:gd name="connsiteX4" fmla="*/ 0 w 612000"/>
                <a:gd name="connsiteY4" fmla="*/ 0 h 6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000" h="612000" fill="none" extrusionOk="0">
                  <a:moveTo>
                    <a:pt x="0" y="0"/>
                  </a:moveTo>
                  <a:cubicBezTo>
                    <a:pt x="265375" y="-12885"/>
                    <a:pt x="478126" y="-3667"/>
                    <a:pt x="612000" y="0"/>
                  </a:cubicBezTo>
                  <a:cubicBezTo>
                    <a:pt x="596700" y="174463"/>
                    <a:pt x="638048" y="339502"/>
                    <a:pt x="612000" y="612000"/>
                  </a:cubicBezTo>
                  <a:cubicBezTo>
                    <a:pt x="360503" y="588603"/>
                    <a:pt x="160174" y="602074"/>
                    <a:pt x="0" y="612000"/>
                  </a:cubicBezTo>
                  <a:cubicBezTo>
                    <a:pt x="-22385" y="429806"/>
                    <a:pt x="-4656" y="249274"/>
                    <a:pt x="0" y="0"/>
                  </a:cubicBezTo>
                  <a:close/>
                </a:path>
                <a:path w="612000" h="612000" stroke="0" extrusionOk="0">
                  <a:moveTo>
                    <a:pt x="0" y="0"/>
                  </a:moveTo>
                  <a:cubicBezTo>
                    <a:pt x="195120" y="16623"/>
                    <a:pt x="409815" y="-28296"/>
                    <a:pt x="612000" y="0"/>
                  </a:cubicBezTo>
                  <a:cubicBezTo>
                    <a:pt x="642247" y="241421"/>
                    <a:pt x="610470" y="353139"/>
                    <a:pt x="612000" y="612000"/>
                  </a:cubicBezTo>
                  <a:cubicBezTo>
                    <a:pt x="465747" y="627652"/>
                    <a:pt x="187846" y="618133"/>
                    <a:pt x="0" y="612000"/>
                  </a:cubicBezTo>
                  <a:cubicBezTo>
                    <a:pt x="-3451" y="371089"/>
                    <a:pt x="-26987" y="29829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312502811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HK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777C282A-88D6-4422-94D4-641C760385BA}"/>
                </a:ext>
              </a:extLst>
            </p:cNvPr>
            <p:cNvSpPr/>
            <p:nvPr/>
          </p:nvSpPr>
          <p:spPr bwMode="auto">
            <a:xfrm>
              <a:off x="5699956" y="4496131"/>
              <a:ext cx="612000" cy="612000"/>
            </a:xfrm>
            <a:custGeom>
              <a:avLst/>
              <a:gdLst>
                <a:gd name="connsiteX0" fmla="*/ 0 w 612000"/>
                <a:gd name="connsiteY0" fmla="*/ 0 h 612000"/>
                <a:gd name="connsiteX1" fmla="*/ 612000 w 612000"/>
                <a:gd name="connsiteY1" fmla="*/ 0 h 612000"/>
                <a:gd name="connsiteX2" fmla="*/ 612000 w 612000"/>
                <a:gd name="connsiteY2" fmla="*/ 612000 h 612000"/>
                <a:gd name="connsiteX3" fmla="*/ 0 w 612000"/>
                <a:gd name="connsiteY3" fmla="*/ 612000 h 612000"/>
                <a:gd name="connsiteX4" fmla="*/ 0 w 612000"/>
                <a:gd name="connsiteY4" fmla="*/ 0 h 6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000" h="612000" fill="none" extrusionOk="0">
                  <a:moveTo>
                    <a:pt x="0" y="0"/>
                  </a:moveTo>
                  <a:cubicBezTo>
                    <a:pt x="265375" y="-12885"/>
                    <a:pt x="478126" y="-3667"/>
                    <a:pt x="612000" y="0"/>
                  </a:cubicBezTo>
                  <a:cubicBezTo>
                    <a:pt x="596700" y="174463"/>
                    <a:pt x="638048" y="339502"/>
                    <a:pt x="612000" y="612000"/>
                  </a:cubicBezTo>
                  <a:cubicBezTo>
                    <a:pt x="360503" y="588603"/>
                    <a:pt x="160174" y="602074"/>
                    <a:pt x="0" y="612000"/>
                  </a:cubicBezTo>
                  <a:cubicBezTo>
                    <a:pt x="-22385" y="429806"/>
                    <a:pt x="-4656" y="249274"/>
                    <a:pt x="0" y="0"/>
                  </a:cubicBezTo>
                  <a:close/>
                </a:path>
                <a:path w="612000" h="612000" stroke="0" extrusionOk="0">
                  <a:moveTo>
                    <a:pt x="0" y="0"/>
                  </a:moveTo>
                  <a:cubicBezTo>
                    <a:pt x="195120" y="16623"/>
                    <a:pt x="409815" y="-28296"/>
                    <a:pt x="612000" y="0"/>
                  </a:cubicBezTo>
                  <a:cubicBezTo>
                    <a:pt x="642247" y="241421"/>
                    <a:pt x="610470" y="353139"/>
                    <a:pt x="612000" y="612000"/>
                  </a:cubicBezTo>
                  <a:cubicBezTo>
                    <a:pt x="465747" y="627652"/>
                    <a:pt x="187846" y="618133"/>
                    <a:pt x="0" y="612000"/>
                  </a:cubicBezTo>
                  <a:cubicBezTo>
                    <a:pt x="-3451" y="371089"/>
                    <a:pt x="-26987" y="29829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312502811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HK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FC4F5FDD-C9B3-43E9-8252-EDC806587A00}"/>
                </a:ext>
              </a:extLst>
            </p:cNvPr>
            <p:cNvSpPr/>
            <p:nvPr/>
          </p:nvSpPr>
          <p:spPr bwMode="auto">
            <a:xfrm>
              <a:off x="5699956" y="5400564"/>
              <a:ext cx="612000" cy="612000"/>
            </a:xfrm>
            <a:custGeom>
              <a:avLst/>
              <a:gdLst>
                <a:gd name="connsiteX0" fmla="*/ 0 w 612000"/>
                <a:gd name="connsiteY0" fmla="*/ 0 h 612000"/>
                <a:gd name="connsiteX1" fmla="*/ 612000 w 612000"/>
                <a:gd name="connsiteY1" fmla="*/ 0 h 612000"/>
                <a:gd name="connsiteX2" fmla="*/ 612000 w 612000"/>
                <a:gd name="connsiteY2" fmla="*/ 612000 h 612000"/>
                <a:gd name="connsiteX3" fmla="*/ 0 w 612000"/>
                <a:gd name="connsiteY3" fmla="*/ 612000 h 612000"/>
                <a:gd name="connsiteX4" fmla="*/ 0 w 612000"/>
                <a:gd name="connsiteY4" fmla="*/ 0 h 6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000" h="612000" fill="none" extrusionOk="0">
                  <a:moveTo>
                    <a:pt x="0" y="0"/>
                  </a:moveTo>
                  <a:cubicBezTo>
                    <a:pt x="265375" y="-12885"/>
                    <a:pt x="478126" y="-3667"/>
                    <a:pt x="612000" y="0"/>
                  </a:cubicBezTo>
                  <a:cubicBezTo>
                    <a:pt x="596700" y="174463"/>
                    <a:pt x="638048" y="339502"/>
                    <a:pt x="612000" y="612000"/>
                  </a:cubicBezTo>
                  <a:cubicBezTo>
                    <a:pt x="360503" y="588603"/>
                    <a:pt x="160174" y="602074"/>
                    <a:pt x="0" y="612000"/>
                  </a:cubicBezTo>
                  <a:cubicBezTo>
                    <a:pt x="-22385" y="429806"/>
                    <a:pt x="-4656" y="249274"/>
                    <a:pt x="0" y="0"/>
                  </a:cubicBezTo>
                  <a:close/>
                </a:path>
                <a:path w="612000" h="612000" stroke="0" extrusionOk="0">
                  <a:moveTo>
                    <a:pt x="0" y="0"/>
                  </a:moveTo>
                  <a:cubicBezTo>
                    <a:pt x="195120" y="16623"/>
                    <a:pt x="409815" y="-28296"/>
                    <a:pt x="612000" y="0"/>
                  </a:cubicBezTo>
                  <a:cubicBezTo>
                    <a:pt x="642247" y="241421"/>
                    <a:pt x="610470" y="353139"/>
                    <a:pt x="612000" y="612000"/>
                  </a:cubicBezTo>
                  <a:cubicBezTo>
                    <a:pt x="465747" y="627652"/>
                    <a:pt x="187846" y="618133"/>
                    <a:pt x="0" y="612000"/>
                  </a:cubicBezTo>
                  <a:cubicBezTo>
                    <a:pt x="-3451" y="371089"/>
                    <a:pt x="-26987" y="29829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312502811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HK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F8B2087E-5A1D-4750-8BDB-A1D0B7873B3B}"/>
              </a:ext>
            </a:extLst>
          </p:cNvPr>
          <p:cNvSpPr/>
          <p:nvPr/>
        </p:nvSpPr>
        <p:spPr>
          <a:xfrm>
            <a:off x="2763145" y="3967620"/>
            <a:ext cx="9108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20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</a:t>
            </a:r>
            <a:endParaRPr lang="zh-HK" altLang="en-US" sz="7200" dirty="0">
              <a:solidFill>
                <a:srgbClr val="FF0066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AB7DF62-1D15-4DC7-B47A-3DF1A3530F23}"/>
              </a:ext>
            </a:extLst>
          </p:cNvPr>
          <p:cNvSpPr/>
          <p:nvPr/>
        </p:nvSpPr>
        <p:spPr>
          <a:xfrm>
            <a:off x="2763145" y="3127533"/>
            <a:ext cx="9108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20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</a:t>
            </a:r>
            <a:endParaRPr lang="zh-HK" altLang="en-US" sz="7200" dirty="0">
              <a:solidFill>
                <a:srgbClr val="FF0066"/>
              </a:solidFill>
            </a:endParaRPr>
          </a:p>
        </p:txBody>
      </p:sp>
      <p:sp>
        <p:nvSpPr>
          <p:cNvPr id="27" name="Rectangle: Rounded Corners 1">
            <a:extLst>
              <a:ext uri="{FF2B5EF4-FFF2-40B4-BE49-F238E27FC236}">
                <a16:creationId xmlns:a16="http://schemas.microsoft.com/office/drawing/2014/main" id="{9C99E9E4-24E3-45F8-A6FD-656C2D830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9062" y="284522"/>
            <a:ext cx="1453952" cy="434677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顯示答案</a:t>
            </a:r>
            <a:endParaRPr lang="en-US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B261112-F0DA-4990-A694-19BAD0059C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9762" r="23740"/>
          <a:stretch/>
        </p:blipFill>
        <p:spPr>
          <a:xfrm>
            <a:off x="-48407" y="5793957"/>
            <a:ext cx="12240407" cy="1068342"/>
          </a:xfrm>
          <a:prstGeom prst="rect">
            <a:avLst/>
          </a:prstGeom>
        </p:spPr>
      </p:pic>
      <p:pic>
        <p:nvPicPr>
          <p:cNvPr id="2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90C21CCF-24D8-46F2-9AA0-F2E48905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2" y="5837929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43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2163" y="-15875"/>
            <a:ext cx="12214163" cy="688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5AF34DF7-DB2B-4139-8A25-D569F08AF8C3}"/>
              </a:ext>
            </a:extLst>
          </p:cNvPr>
          <p:cNvGrpSpPr/>
          <p:nvPr/>
        </p:nvGrpSpPr>
        <p:grpSpPr>
          <a:xfrm>
            <a:off x="2572110" y="2844157"/>
            <a:ext cx="7256760" cy="2883491"/>
            <a:chOff x="629781" y="3687081"/>
            <a:chExt cx="7256760" cy="2883491"/>
          </a:xfrm>
        </p:grpSpPr>
        <p:pic>
          <p:nvPicPr>
            <p:cNvPr id="5" name="圖片 4" descr="一張含有 文字 的圖片&#10;&#10;自動產生的描述">
              <a:extLst>
                <a:ext uri="{FF2B5EF4-FFF2-40B4-BE49-F238E27FC236}">
                  <a16:creationId xmlns:a16="http://schemas.microsoft.com/office/drawing/2014/main" id="{9E44759C-1FC1-4BAF-82B2-F33B9D878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781" y="3687081"/>
              <a:ext cx="7256760" cy="2883491"/>
            </a:xfrm>
            <a:prstGeom prst="rect">
              <a:avLst/>
            </a:prstGeom>
          </p:spPr>
        </p:pic>
        <p:sp>
          <p:nvSpPr>
            <p:cNvPr id="27" name="矩形 1">
              <a:extLst>
                <a:ext uri="{FF2B5EF4-FFF2-40B4-BE49-F238E27FC236}">
                  <a16:creationId xmlns:a16="http://schemas.microsoft.com/office/drawing/2014/main" id="{996597DF-CE98-4F16-8F8F-658D611D6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3030" y="4272836"/>
              <a:ext cx="5957211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藍調音樂都用大調寫成，但會把其中一些音降低，一般為 </a:t>
              </a:r>
              <a:r>
                <a:rPr lang="en-US" altLang="zh-TW" sz="2800" dirty="0">
                  <a:solidFill>
                    <a:srgbClr val="FF9900"/>
                  </a:solidFill>
                  <a:latin typeface="+mn-lt"/>
                  <a:ea typeface="標楷體" panose="03000509000000000000" pitchFamily="65" charset="-120"/>
                </a:rPr>
                <a:t>m 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或 </a:t>
              </a:r>
              <a:r>
                <a:rPr lang="en-US" altLang="zh-TW" sz="2800" dirty="0">
                  <a:solidFill>
                    <a:srgbClr val="FF9900"/>
                  </a:solidFill>
                  <a:latin typeface="+mn-lt"/>
                  <a:ea typeface="標楷體" panose="03000509000000000000" pitchFamily="65" charset="-120"/>
                </a:rPr>
                <a:t>t 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音，這些音稱為「</a:t>
              </a:r>
              <a:r>
                <a:rPr lang="zh-TW" altLang="en-US" sz="28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憂鬱音符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」。</a:t>
              </a:r>
              <a:endParaRPr lang="zh-TW" altLang="zh-HK" sz="2800" dirty="0"/>
            </a:p>
          </p:txBody>
        </p:sp>
      </p:grpSp>
      <p:pic>
        <p:nvPicPr>
          <p:cNvPr id="32" name="圖片 31">
            <a:extLst>
              <a:ext uri="{FF2B5EF4-FFF2-40B4-BE49-F238E27FC236}">
                <a16:creationId xmlns:a16="http://schemas.microsoft.com/office/drawing/2014/main" id="{4809D779-8688-4951-9085-CA2C05CEC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726" y1="79899" x2="43726" y2="79899"/>
                        <a14:foregroundMark x1="42586" y1="77889" x2="42586" y2="77889"/>
                        <a14:foregroundMark x1="47529" y1="78392" x2="46768" y2="78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02" y="1094133"/>
            <a:ext cx="1675608" cy="1267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44227D-3E5C-4A28-8F6E-843D495C96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762" r="23740"/>
          <a:stretch/>
        </p:blipFill>
        <p:spPr>
          <a:xfrm>
            <a:off x="-6678" y="5802072"/>
            <a:ext cx="12240407" cy="1068342"/>
          </a:xfrm>
          <a:prstGeom prst="rect">
            <a:avLst/>
          </a:prstGeom>
        </p:spPr>
      </p:pic>
      <p:pic>
        <p:nvPicPr>
          <p:cNvPr id="23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CD1CBFB-8745-4A79-B5CF-D7C2EA109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79" y="5961728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11">
            <a:extLst>
              <a:ext uri="{FF2B5EF4-FFF2-40B4-BE49-F238E27FC236}">
                <a16:creationId xmlns:a16="http://schemas.microsoft.com/office/drawing/2014/main" id="{CD8E8D96-1D5F-43EE-9CCB-F59FF546B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162" y="147951"/>
            <a:ext cx="306029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 dirty="0">
              <a:solidFill>
                <a:schemeClr val="bg1"/>
              </a:solidFill>
            </a:endParaRP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536FDF48-A819-4E57-8DAD-C85C140FF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164" y="226510"/>
            <a:ext cx="30168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藍調音樂的特色</a:t>
            </a:r>
            <a:endParaRPr lang="en-US" altLang="zh-TW" sz="2800" i="1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1AD001-BCAC-494E-BFAB-6D6C29FFC514}"/>
              </a:ext>
            </a:extLst>
          </p:cNvPr>
          <p:cNvGrpSpPr/>
          <p:nvPr/>
        </p:nvGrpSpPr>
        <p:grpSpPr>
          <a:xfrm>
            <a:off x="4824749" y="2303563"/>
            <a:ext cx="2577551" cy="980255"/>
            <a:chOff x="3547832" y="2674643"/>
            <a:chExt cx="2577551" cy="9802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8CE6EB1-BE96-42A6-9A64-82E09B35C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47832" y="2674643"/>
              <a:ext cx="2577551" cy="98025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299DA5F-FE70-49DC-9560-5D835ED56778}"/>
                </a:ext>
              </a:extLst>
            </p:cNvPr>
            <p:cNvSpPr/>
            <p:nvPr/>
          </p:nvSpPr>
          <p:spPr bwMode="auto">
            <a:xfrm>
              <a:off x="3965143" y="2888611"/>
              <a:ext cx="2006282" cy="74647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32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憂鬱音符</a:t>
              </a:r>
              <a:endParaRPr kumimoji="1" lang="en-GB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3" name="矩形 1">
            <a:extLst>
              <a:ext uri="{FF2B5EF4-FFF2-40B4-BE49-F238E27FC236}">
                <a16:creationId xmlns:a16="http://schemas.microsoft.com/office/drawing/2014/main" id="{7739C39D-B821-4A83-A37D-41CA4826C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5680" y="226510"/>
            <a:ext cx="82089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itchFamily="65" charset="-120"/>
              </a:rPr>
              <a:t>藍調音樂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除了氣氛憂鬱及用緩慢的四拍子外，它還有甚麼特色？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7" name="Speech Bubble: Rectangle with Corners Rounded 31">
            <a:extLst>
              <a:ext uri="{FF2B5EF4-FFF2-40B4-BE49-F238E27FC236}">
                <a16:creationId xmlns:a16="http://schemas.microsoft.com/office/drawing/2014/main" id="{424AB82E-C1C5-4FEE-B78B-E4336A465E1B}"/>
              </a:ext>
            </a:extLst>
          </p:cNvPr>
          <p:cNvSpPr/>
          <p:nvPr/>
        </p:nvSpPr>
        <p:spPr bwMode="auto">
          <a:xfrm>
            <a:off x="3181711" y="1306577"/>
            <a:ext cx="7256760" cy="763133"/>
          </a:xfrm>
          <a:prstGeom prst="wedgeRoundRectCallout">
            <a:avLst>
              <a:gd name="adj1" fmla="val -59644"/>
              <a:gd name="adj2" fmla="val 359"/>
              <a:gd name="adj3" fmla="val 16667"/>
            </a:avLst>
          </a:prstGeom>
          <a:solidFill>
            <a:srgbClr val="FFE4C9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rgbClr val="0070C0"/>
                </a:solidFill>
                <a:ea typeface="標楷體" pitchFamily="65" charset="-120"/>
              </a:rPr>
              <a:t>藍調音樂</a:t>
            </a:r>
            <a:r>
              <a:rPr lang="zh-TW" altLang="en-US" sz="32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的旋律使用了「憂鬱音符」。</a:t>
            </a:r>
            <a:endParaRPr lang="en-US" altLang="zh-TW" sz="3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207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2163" y="-15875"/>
            <a:ext cx="12214163" cy="688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163" y="147951"/>
            <a:ext cx="222973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 dirty="0">
              <a:solidFill>
                <a:schemeClr val="bg1"/>
              </a:solidFill>
            </a:endParaRP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66A073C6-F516-416A-AFAA-896C657AD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2" y="196696"/>
            <a:ext cx="206056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憂鬱音符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3" name="Speech Bubble: Rectangle with Corners Rounded 31">
            <a:extLst>
              <a:ext uri="{FF2B5EF4-FFF2-40B4-BE49-F238E27FC236}">
                <a16:creationId xmlns:a16="http://schemas.microsoft.com/office/drawing/2014/main" id="{7635F2E1-5A5B-43BE-A588-517B69D85FBB}"/>
              </a:ext>
            </a:extLst>
          </p:cNvPr>
          <p:cNvSpPr/>
          <p:nvPr/>
        </p:nvSpPr>
        <p:spPr bwMode="auto">
          <a:xfrm>
            <a:off x="2236192" y="1221435"/>
            <a:ext cx="6524104" cy="1100678"/>
          </a:xfrm>
          <a:prstGeom prst="wedgeRoundRectCallout">
            <a:avLst>
              <a:gd name="adj1" fmla="val -49388"/>
              <a:gd name="adj2" fmla="val 102308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1" hangingPunct="1"/>
            <a:r>
              <a:rPr lang="zh-TW" altLang="en-US" sz="28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打開課本，從樂譜中找</a:t>
            </a:r>
            <a:r>
              <a:rPr lang="zh-TW" altLang="en-GB" sz="28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出</a:t>
            </a:r>
            <a:r>
              <a:rPr lang="en-GB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St. Louis Blues</a:t>
            </a:r>
            <a:r>
              <a:rPr lang="zh-TW" altLang="en-US" sz="28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中的憂鬱音符。</a:t>
            </a:r>
            <a:endParaRPr lang="en-US" altLang="zh-TW" sz="28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C38261-E898-4C34-8136-0254B6D3A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80" y="2903198"/>
            <a:ext cx="1383912" cy="29324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C95030-D262-4B71-B1B2-E67076EFC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431" y="2535469"/>
            <a:ext cx="1615580" cy="32494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712FA8-F893-4D73-A797-01C843605F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762" r="23740"/>
          <a:stretch/>
        </p:blipFill>
        <p:spPr>
          <a:xfrm>
            <a:off x="-6678" y="5802072"/>
            <a:ext cx="12240407" cy="106834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4B0E588-2962-4D2D-BE26-D45FF80EA680}"/>
              </a:ext>
            </a:extLst>
          </p:cNvPr>
          <p:cNvGrpSpPr/>
          <p:nvPr/>
        </p:nvGrpSpPr>
        <p:grpSpPr>
          <a:xfrm>
            <a:off x="2574247" y="3059516"/>
            <a:ext cx="6524104" cy="1665628"/>
            <a:chOff x="2574247" y="3059516"/>
            <a:chExt cx="6524104" cy="1665628"/>
          </a:xfrm>
        </p:grpSpPr>
        <p:sp>
          <p:nvSpPr>
            <p:cNvPr id="19" name="Speech Bubble: Rectangle with Corners Rounded 31">
              <a:extLst>
                <a:ext uri="{FF2B5EF4-FFF2-40B4-BE49-F238E27FC236}">
                  <a16:creationId xmlns:a16="http://schemas.microsoft.com/office/drawing/2014/main" id="{92AFC8F6-1002-4A33-9D86-459A9912CDEB}"/>
                </a:ext>
              </a:extLst>
            </p:cNvPr>
            <p:cNvSpPr/>
            <p:nvPr/>
          </p:nvSpPr>
          <p:spPr bwMode="auto">
            <a:xfrm>
              <a:off x="2574247" y="3059516"/>
              <a:ext cx="6524104" cy="1665628"/>
            </a:xfrm>
            <a:prstGeom prst="wedgeRoundRectCallout">
              <a:avLst>
                <a:gd name="adj1" fmla="val 59577"/>
                <a:gd name="adj2" fmla="val -10089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CCE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eaLnBrk="1" hangingPunct="1">
                <a:spcBef>
                  <a:spcPts val="0"/>
                </a:spcBef>
              </a:pPr>
              <a:endParaRPr lang="en-GB" altLang="zh-TW" sz="11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lvl="0" eaLnBrk="1" hangingPunct="1">
                <a:spcBef>
                  <a:spcPts val="600"/>
                </a:spcBef>
              </a:pPr>
              <a:r>
                <a:rPr lang="zh-TW" altLang="en-US" sz="2800" dirty="0">
                  <a:solidFill>
                    <a:srgbClr val="0070C0"/>
                  </a:solidFill>
                  <a:latin typeface="標楷體" pitchFamily="65" charset="-120"/>
                  <a:ea typeface="標楷體" pitchFamily="65" charset="-120"/>
                </a:rPr>
                <a:t>憂鬱音符</a:t>
              </a:r>
              <a:r>
                <a:rPr lang="en-GB" altLang="zh-TW" sz="2800" dirty="0">
                  <a:solidFill>
                    <a:srgbClr val="0070C0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ma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itchFamily="65" charset="-120"/>
                  <a:ea typeface="標楷體" pitchFamily="65" charset="-120"/>
                </a:rPr>
                <a:t>    在樂譜中的第一、二、</a:t>
              </a:r>
              <a:endParaRPr lang="en-GB" altLang="zh-TW" sz="28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lvl="0" eaLnBrk="1" hangingPunct="1">
                <a:spcBef>
                  <a:spcPts val="1800"/>
                </a:spcBef>
              </a:pPr>
              <a:r>
                <a:rPr lang="zh-TW" altLang="en-US" sz="2800" dirty="0">
                  <a:solidFill>
                    <a:srgbClr val="0070C0"/>
                  </a:solidFill>
                  <a:latin typeface="標楷體" pitchFamily="65" charset="-120"/>
                  <a:ea typeface="標楷體" pitchFamily="65" charset="-120"/>
                </a:rPr>
                <a:t>三行中均有出現。</a:t>
              </a:r>
              <a:endParaRPr lang="en-US" altLang="zh-TW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3D4E76-EE8A-401A-82D0-A26AB7DEE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27848" y="3212976"/>
              <a:ext cx="469863" cy="897011"/>
            </a:xfrm>
            <a:prstGeom prst="rect">
              <a:avLst/>
            </a:prstGeom>
          </p:spPr>
        </p:pic>
      </p:grpSp>
      <p:pic>
        <p:nvPicPr>
          <p:cNvPr id="23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96BF3641-64C0-45AB-AFCB-72CC8F193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76" y="5988545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69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2163" y="-15875"/>
            <a:ext cx="12214163" cy="688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163" y="147951"/>
            <a:ext cx="294981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 dirty="0">
              <a:solidFill>
                <a:schemeClr val="bg1"/>
              </a:solidFill>
            </a:endParaRP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66A073C6-F516-416A-AFAA-896C657AD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2" y="196696"/>
            <a:ext cx="290638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藍調音樂的和聲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8" name="Speech Bubble: Rectangle with Corners Rounded 31">
            <a:extLst>
              <a:ext uri="{FF2B5EF4-FFF2-40B4-BE49-F238E27FC236}">
                <a16:creationId xmlns:a16="http://schemas.microsoft.com/office/drawing/2014/main" id="{DB685A92-B4DE-4C0E-AFF3-73F4C2D40FD4}"/>
              </a:ext>
            </a:extLst>
          </p:cNvPr>
          <p:cNvSpPr/>
          <p:nvPr/>
        </p:nvSpPr>
        <p:spPr bwMode="auto">
          <a:xfrm>
            <a:off x="1559496" y="1657085"/>
            <a:ext cx="8353573" cy="1452627"/>
          </a:xfrm>
          <a:prstGeom prst="wedgeRoundRectCallout">
            <a:avLst>
              <a:gd name="adj1" fmla="val 57470"/>
              <a:gd name="adj2" fmla="val 43965"/>
              <a:gd name="adj3" fmla="val 16667"/>
            </a:avLst>
          </a:prstGeom>
          <a:solidFill>
            <a:srgbClr val="FFE4C9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rgbClr val="0070C0"/>
                </a:solidFill>
                <a:ea typeface="標楷體" pitchFamily="65" charset="-120"/>
              </a:rPr>
              <a:t>藍調音樂的</a:t>
            </a:r>
            <a:r>
              <a:rPr lang="zh-TW" altLang="en-US" sz="3200" dirty="0">
                <a:solidFill>
                  <a:srgbClr val="FF66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和聲</a:t>
            </a:r>
            <a:r>
              <a:rPr lang="zh-TW" altLang="en-US" sz="3200" dirty="0">
                <a:solidFill>
                  <a:srgbClr val="0070C0"/>
                </a:solidFill>
                <a:ea typeface="標楷體" pitchFamily="65" charset="-120"/>
              </a:rPr>
              <a:t>進行以</a:t>
            </a:r>
            <a:r>
              <a:rPr lang="zh-HK" altLang="en-US" sz="3200" dirty="0">
                <a:solidFill>
                  <a:srgbClr val="FF66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solidFill>
                  <a:srgbClr val="FF66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I</a:t>
            </a:r>
            <a:r>
              <a:rPr lang="zh-TW" altLang="en-US" sz="3200" dirty="0">
                <a:solidFill>
                  <a:srgbClr val="FF66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3200" dirty="0">
                <a:solidFill>
                  <a:srgbClr val="FF66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IV</a:t>
            </a:r>
            <a:r>
              <a:rPr lang="zh-TW" altLang="en-US" sz="3200" dirty="0">
                <a:solidFill>
                  <a:srgbClr val="FF66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3200" dirty="0">
                <a:solidFill>
                  <a:srgbClr val="FF66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V </a:t>
            </a:r>
            <a:r>
              <a:rPr lang="zh-TW" altLang="en-US" sz="3200" dirty="0">
                <a:solidFill>
                  <a:srgbClr val="FF6600"/>
                </a:solidFill>
                <a:ea typeface="標楷體" pitchFamily="65" charset="-120"/>
              </a:rPr>
              <a:t>和弦</a:t>
            </a:r>
            <a:r>
              <a:rPr lang="zh-TW" altLang="en-US" sz="3200" dirty="0">
                <a:solidFill>
                  <a:srgbClr val="0070C0"/>
                </a:solidFill>
                <a:ea typeface="標楷體" pitchFamily="65" charset="-120"/>
              </a:rPr>
              <a:t>為主。</a:t>
            </a:r>
            <a:endParaRPr lang="en-GB" altLang="zh-TW" sz="3200" dirty="0">
              <a:solidFill>
                <a:srgbClr val="0070C0"/>
              </a:solidFill>
              <a:ea typeface="標楷體" pitchFamily="65" charset="-120"/>
            </a:endParaRPr>
          </a:p>
          <a:p>
            <a:pPr eaLnBrk="1" hangingPunct="1"/>
            <a:r>
              <a:rPr lang="zh-TW" altLang="en-US" sz="3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你還記得甚麼是三和弦嗎？</a:t>
            </a:r>
            <a:endParaRPr lang="en-US" altLang="zh-TW" sz="3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B0D673-2608-4DE3-9B97-A96B33F949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762" r="23740"/>
          <a:stretch/>
        </p:blipFill>
        <p:spPr>
          <a:xfrm>
            <a:off x="-6678" y="5802072"/>
            <a:ext cx="12240407" cy="1068342"/>
          </a:xfrm>
          <a:prstGeom prst="rect">
            <a:avLst/>
          </a:prstGeom>
        </p:spPr>
      </p:pic>
      <p:pic>
        <p:nvPicPr>
          <p:cNvPr id="13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2FC8E05-5238-4E06-B811-AC830C3B7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76" y="5988545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F4E601E7-21E2-49BA-A658-DCA159144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3349159"/>
            <a:ext cx="1656184" cy="43467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重温三和弦</a:t>
            </a:r>
          </a:p>
        </p:txBody>
      </p:sp>
      <p:pic>
        <p:nvPicPr>
          <p:cNvPr id="17" name="Picture 97">
            <a:extLst>
              <a:ext uri="{FF2B5EF4-FFF2-40B4-BE49-F238E27FC236}">
                <a16:creationId xmlns:a16="http://schemas.microsoft.com/office/drawing/2014/main" id="{08821D94-780B-4A1D-98DA-5DD4F6627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789041" y="2841321"/>
            <a:ext cx="1899689" cy="1951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: Rounded Corners 1">
            <a:hlinkClick r:id="rId8" action="ppaction://hlinksldjump"/>
            <a:extLst>
              <a:ext uri="{FF2B5EF4-FFF2-40B4-BE49-F238E27FC236}">
                <a16:creationId xmlns:a16="http://schemas.microsoft.com/office/drawing/2014/main" id="{B2864EA7-C01B-4B5B-A4FA-DA029B76A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203" y="3349158"/>
            <a:ext cx="1899688" cy="511890"/>
          </a:xfrm>
          <a:prstGeom prst="roundRect">
            <a:avLst>
              <a:gd name="adj" fmla="val 16667"/>
            </a:avLst>
          </a:prstGeom>
          <a:solidFill>
            <a:srgbClr val="FF6699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更多參考資料</a:t>
            </a:r>
          </a:p>
        </p:txBody>
      </p:sp>
    </p:spTree>
    <p:extLst>
      <p:ext uri="{BB962C8B-B14F-4D97-AF65-F5344CB8AC3E}">
        <p14:creationId xmlns:p14="http://schemas.microsoft.com/office/powerpoint/2010/main" val="351781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8 0.01203 -0.00104 0.0081 6.25E-7 0.00903 C 0.00508 0.01458 -0.00208 0.03148 -0.00247 0.03264 C -0.003 0.02801 -0.00365 0.0243 -0.00365 0.01875 C -0.00365 0.01065 -0.00065 2.22222E-6 6.25E-7 2.22222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DBB0F672ADDC474BB8B52D7656B537C3" ma:contentTypeVersion="11" ma:contentTypeDescription="建立新的文件。" ma:contentTypeScope="" ma:versionID="f0a89debfbd280e65aaca12f6c266582">
  <xsd:schema xmlns:xsd="http://www.w3.org/2001/XMLSchema" xmlns:xs="http://www.w3.org/2001/XMLSchema" xmlns:p="http://schemas.microsoft.com/office/2006/metadata/properties" xmlns:ns2="f456a434-ca4c-495b-af4b-5cc670c0e5dd" xmlns:ns3="c140335f-f93a-40a8-a8ab-e3e9122daab2" targetNamespace="http://schemas.microsoft.com/office/2006/metadata/properties" ma:root="true" ma:fieldsID="475946fe68e04b2145395af649e53b40" ns2:_="" ns3:_="">
    <xsd:import namespace="f456a434-ca4c-495b-af4b-5cc670c0e5dd"/>
    <xsd:import namespace="c140335f-f93a-40a8-a8ab-e3e9122daa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6a434-ca4c-495b-af4b-5cc670c0e5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0335f-f93a-40a8-a8ab-e3e9122da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1FB6C88-1A52-4051-B9CD-345FD79735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9A4612-9FE8-4AB1-A480-4034B563DC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56a434-ca4c-495b-af4b-5cc670c0e5dd"/>
    <ds:schemaRef ds:uri="c140335f-f93a-40a8-a8ab-e3e9122daa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9D45BBB-0935-4778-8542-60DCBAB586F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22419</TotalTime>
  <Words>1896</Words>
  <Application>Microsoft Office PowerPoint</Application>
  <PresentationFormat>Widescreen</PresentationFormat>
  <Paragraphs>122</Paragraphs>
  <Slides>22</Slides>
  <Notes>22</Notes>
  <HiddenSlides>0</HiddenSlides>
  <MMClips>7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微軟正黑體</vt:lpstr>
      <vt:lpstr>微軟正黑體 Light</vt:lpstr>
      <vt:lpstr>標楷體</vt:lpstr>
      <vt:lpstr>Arial</vt:lpstr>
      <vt:lpstr>Calibri</vt:lpstr>
      <vt:lpstr>Times New Roman</vt:lpstr>
      <vt:lpstr>Verdana</vt:lpstr>
      <vt:lpstr>預設簡報設計</vt:lpstr>
      <vt:lpstr>Microsoft Word 97 - 2003 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Matthew Leung</cp:lastModifiedBy>
  <cp:revision>933</cp:revision>
  <dcterms:created xsi:type="dcterms:W3CDTF">2010-12-02T06:19:15Z</dcterms:created>
  <dcterms:modified xsi:type="dcterms:W3CDTF">2021-04-21T01:34:51Z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0x010100DBB0F672ADDC474BB8B52D7656B537C3</vt:lpwstr>
  </property>
</Properties>
</file>