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42"/>
  </p:notesMasterIdLst>
  <p:sldIdLst>
    <p:sldId id="284" r:id="rId6"/>
    <p:sldId id="319" r:id="rId7"/>
    <p:sldId id="664" r:id="rId8"/>
    <p:sldId id="592" r:id="rId9"/>
    <p:sldId id="602" r:id="rId10"/>
    <p:sldId id="603" r:id="rId11"/>
    <p:sldId id="666" r:id="rId12"/>
    <p:sldId id="667" r:id="rId13"/>
    <p:sldId id="665" r:id="rId14"/>
    <p:sldId id="668" r:id="rId15"/>
    <p:sldId id="669" r:id="rId16"/>
    <p:sldId id="670" r:id="rId17"/>
    <p:sldId id="674" r:id="rId18"/>
    <p:sldId id="677" r:id="rId19"/>
    <p:sldId id="686" r:id="rId20"/>
    <p:sldId id="687" r:id="rId21"/>
    <p:sldId id="689" r:id="rId22"/>
    <p:sldId id="690" r:id="rId23"/>
    <p:sldId id="688" r:id="rId24"/>
    <p:sldId id="697" r:id="rId25"/>
    <p:sldId id="696" r:id="rId26"/>
    <p:sldId id="698" r:id="rId27"/>
    <p:sldId id="699" r:id="rId28"/>
    <p:sldId id="330" r:id="rId29"/>
    <p:sldId id="701" r:id="rId30"/>
    <p:sldId id="290" r:id="rId31"/>
    <p:sldId id="678" r:id="rId32"/>
    <p:sldId id="680" r:id="rId33"/>
    <p:sldId id="681" r:id="rId34"/>
    <p:sldId id="682" r:id="rId35"/>
    <p:sldId id="684" r:id="rId36"/>
    <p:sldId id="683" r:id="rId37"/>
    <p:sldId id="685" r:id="rId38"/>
    <p:sldId id="693" r:id="rId39"/>
    <p:sldId id="694" r:id="rId40"/>
    <p:sldId id="695" r:id="rId41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6699"/>
    <a:srgbClr val="FF66FF"/>
    <a:srgbClr val="F4FAFA"/>
    <a:srgbClr val="800000"/>
    <a:srgbClr val="008000"/>
    <a:srgbClr val="996633"/>
    <a:srgbClr val="FF9900"/>
    <a:srgbClr val="FF6600"/>
    <a:srgbClr val="D5F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68E8C5-1685-4DD4-BC70-B513808E49A7}" v="561" dt="2021-03-17T00:01:30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8529" autoAdjust="0"/>
  </p:normalViewPr>
  <p:slideViewPr>
    <p:cSldViewPr>
      <p:cViewPr varScale="1">
        <p:scale>
          <a:sx n="59" d="100"/>
          <a:sy n="59" d="100"/>
        </p:scale>
        <p:origin x="836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6068E8C5-1685-4DD4-BC70-B513808E49A7}"/>
    <pc:docChg chg="undo custSel modSld">
      <pc:chgData name="Chan, Candace" userId="bc13349b-03ef-4b71-8ee4-a941a4a67ec9" providerId="ADAL" clId="{6068E8C5-1685-4DD4-BC70-B513808E49A7}" dt="2021-03-17T00:01:39.935" v="729" actId="20577"/>
      <pc:docMkLst>
        <pc:docMk/>
      </pc:docMkLst>
      <pc:sldChg chg="modNotesTx">
        <pc:chgData name="Chan, Candace" userId="bc13349b-03ef-4b71-8ee4-a941a4a67ec9" providerId="ADAL" clId="{6068E8C5-1685-4DD4-BC70-B513808E49A7}" dt="2021-03-16T14:56:19.673" v="685" actId="20577"/>
        <pc:sldMkLst>
          <pc:docMk/>
          <pc:sldMk cId="0" sldId="319"/>
        </pc:sldMkLst>
      </pc:sldChg>
      <pc:sldChg chg="modSp mod modNotesTx">
        <pc:chgData name="Chan, Candace" userId="bc13349b-03ef-4b71-8ee4-a941a4a67ec9" providerId="ADAL" clId="{6068E8C5-1685-4DD4-BC70-B513808E49A7}" dt="2021-03-16T14:40:25.250" v="381" actId="20577"/>
        <pc:sldMkLst>
          <pc:docMk/>
          <pc:sldMk cId="0" sldId="330"/>
        </pc:sldMkLst>
        <pc:spChg chg="mod">
          <ac:chgData name="Chan, Candace" userId="bc13349b-03ef-4b71-8ee4-a941a4a67ec9" providerId="ADAL" clId="{6068E8C5-1685-4DD4-BC70-B513808E49A7}" dt="2021-03-16T14:40:08.939" v="339" actId="13926"/>
          <ac:spMkLst>
            <pc:docMk/>
            <pc:sldMk cId="0" sldId="330"/>
            <ac:spMk id="19467" creationId="{3EC166C9-2012-4CBC-9DDC-5E7D2EBC69B7}"/>
          </ac:spMkLst>
        </pc:spChg>
      </pc:sldChg>
      <pc:sldChg chg="modSp mod">
        <pc:chgData name="Chan, Candace" userId="bc13349b-03ef-4b71-8ee4-a941a4a67ec9" providerId="ADAL" clId="{6068E8C5-1685-4DD4-BC70-B513808E49A7}" dt="2021-03-16T14:49:54.447" v="467" actId="20577"/>
        <pc:sldMkLst>
          <pc:docMk/>
          <pc:sldMk cId="2657650046" sldId="688"/>
        </pc:sldMkLst>
        <pc:spChg chg="mod">
          <ac:chgData name="Chan, Candace" userId="bc13349b-03ef-4b71-8ee4-a941a4a67ec9" providerId="ADAL" clId="{6068E8C5-1685-4DD4-BC70-B513808E49A7}" dt="2021-03-16T14:49:54.447" v="467" actId="20577"/>
          <ac:spMkLst>
            <pc:docMk/>
            <pc:sldMk cId="2657650046" sldId="688"/>
            <ac:spMk id="25" creationId="{DDA91CBF-A10D-43C0-A0A9-6530C2F8CB4C}"/>
          </ac:spMkLst>
        </pc:spChg>
      </pc:sldChg>
      <pc:sldChg chg="modSp mod">
        <pc:chgData name="Chan, Candace" userId="bc13349b-03ef-4b71-8ee4-a941a4a67ec9" providerId="ADAL" clId="{6068E8C5-1685-4DD4-BC70-B513808E49A7}" dt="2021-03-16T14:52:31.412" v="497" actId="20577"/>
        <pc:sldMkLst>
          <pc:docMk/>
          <pc:sldMk cId="1394928509" sldId="689"/>
        </pc:sldMkLst>
        <pc:spChg chg="mod">
          <ac:chgData name="Chan, Candace" userId="bc13349b-03ef-4b71-8ee4-a941a4a67ec9" providerId="ADAL" clId="{6068E8C5-1685-4DD4-BC70-B513808E49A7}" dt="2021-03-16T14:52:31.412" v="497" actId="20577"/>
          <ac:spMkLst>
            <pc:docMk/>
            <pc:sldMk cId="1394928509" sldId="689"/>
            <ac:spMk id="25" creationId="{C1A6C76E-8982-402D-BFF7-BE4F848FC020}"/>
          </ac:spMkLst>
        </pc:spChg>
      </pc:sldChg>
      <pc:sldChg chg="modSp mod modNotesTx">
        <pc:chgData name="Chan, Candace" userId="bc13349b-03ef-4b71-8ee4-a941a4a67ec9" providerId="ADAL" clId="{6068E8C5-1685-4DD4-BC70-B513808E49A7}" dt="2021-03-17T00:01:39.935" v="729" actId="20577"/>
        <pc:sldMkLst>
          <pc:docMk/>
          <pc:sldMk cId="4182251200" sldId="690"/>
        </pc:sldMkLst>
        <pc:spChg chg="mod">
          <ac:chgData name="Chan, Candace" userId="bc13349b-03ef-4b71-8ee4-a941a4a67ec9" providerId="ADAL" clId="{6068E8C5-1685-4DD4-BC70-B513808E49A7}" dt="2021-03-16T14:51:32.470" v="470" actId="14100"/>
          <ac:spMkLst>
            <pc:docMk/>
            <pc:sldMk cId="4182251200" sldId="690"/>
            <ac:spMk id="38" creationId="{B11AB477-EFA2-4E78-82E7-89DCFFD3D53B}"/>
          </ac:spMkLst>
        </pc:spChg>
        <pc:grpChg chg="mod">
          <ac:chgData name="Chan, Candace" userId="bc13349b-03ef-4b71-8ee4-a941a4a67ec9" providerId="ADAL" clId="{6068E8C5-1685-4DD4-BC70-B513808E49A7}" dt="2021-03-16T14:51:41.156" v="473" actId="14100"/>
          <ac:grpSpMkLst>
            <pc:docMk/>
            <pc:sldMk cId="4182251200" sldId="690"/>
            <ac:grpSpMk id="36" creationId="{6FCB20A4-E518-4179-ADFB-A56D51DFF22F}"/>
          </ac:grpSpMkLst>
        </pc:grpChg>
        <pc:picChg chg="mod">
          <ac:chgData name="Chan, Candace" userId="bc13349b-03ef-4b71-8ee4-a941a4a67ec9" providerId="ADAL" clId="{6068E8C5-1685-4DD4-BC70-B513808E49A7}" dt="2021-03-16T14:51:38.043" v="472" actId="1076"/>
          <ac:picMkLst>
            <pc:docMk/>
            <pc:sldMk cId="4182251200" sldId="690"/>
            <ac:picMk id="27" creationId="{31B94F70-FC72-4BDC-9CA2-B03D93D7EA1E}"/>
          </ac:picMkLst>
        </pc:picChg>
      </pc:sldChg>
      <pc:sldChg chg="modSp mod modNotesTx">
        <pc:chgData name="Chan, Candace" userId="bc13349b-03ef-4b71-8ee4-a941a4a67ec9" providerId="ADAL" clId="{6068E8C5-1685-4DD4-BC70-B513808E49A7}" dt="2021-03-16T14:48:21.777" v="462" actId="20577"/>
        <pc:sldMkLst>
          <pc:docMk/>
          <pc:sldMk cId="1568555340" sldId="693"/>
        </pc:sldMkLst>
        <pc:spChg chg="mod">
          <ac:chgData name="Chan, Candace" userId="bc13349b-03ef-4b71-8ee4-a941a4a67ec9" providerId="ADAL" clId="{6068E8C5-1685-4DD4-BC70-B513808E49A7}" dt="2021-03-16T14:48:16.142" v="449" actId="115"/>
          <ac:spMkLst>
            <pc:docMk/>
            <pc:sldMk cId="1568555340" sldId="693"/>
            <ac:spMk id="14" creationId="{AE2FF45F-C100-4CD4-90C4-0B86F7810AC8}"/>
          </ac:spMkLst>
        </pc:spChg>
      </pc:sldChg>
      <pc:sldChg chg="modSp mod">
        <pc:chgData name="Chan, Candace" userId="bc13349b-03ef-4b71-8ee4-a941a4a67ec9" providerId="ADAL" clId="{6068E8C5-1685-4DD4-BC70-B513808E49A7}" dt="2021-03-16T14:42:35.846" v="383" actId="115"/>
        <pc:sldMkLst>
          <pc:docMk/>
          <pc:sldMk cId="2349564983" sldId="694"/>
        </pc:sldMkLst>
        <pc:spChg chg="mod">
          <ac:chgData name="Chan, Candace" userId="bc13349b-03ef-4b71-8ee4-a941a4a67ec9" providerId="ADAL" clId="{6068E8C5-1685-4DD4-BC70-B513808E49A7}" dt="2021-03-16T14:42:35.846" v="383" actId="115"/>
          <ac:spMkLst>
            <pc:docMk/>
            <pc:sldMk cId="2349564983" sldId="694"/>
            <ac:spMk id="14" creationId="{AE2FF45F-C100-4CD4-90C4-0B86F7810AC8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3/21/2021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92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95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287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96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00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5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91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0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07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3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98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43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63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72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034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96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6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6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7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43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83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1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42927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82378-73E7-4FE4-BBF2-95755559E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2CFCF-A2D1-40D8-9EA2-5E66661F7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FE6BE-7A6E-42ED-95D0-8377E871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94D0-4D60-46C7-889F-47F9979E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E63F5-707C-4CB5-8F1E-4A95E4EE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16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503D-BA26-45AA-88CD-E4D958BB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678E4-249F-405A-9042-6707A4D39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05C0-2567-45C3-991F-8BB07D84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E2D73-70B4-47F8-8AB0-58DDF312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DEA8D-F5F6-4600-8C2F-4E0EEDCB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46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CB31-3493-4327-B4C0-F186827F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7DCE9-8B4C-4FC0-99DE-941886692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1EDC-1877-4D55-B11B-CEF0E443B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36529-9D6A-4DD7-AB16-D8E3E32C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B4AF8-834B-474B-99B4-739D2D2D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65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5A9D-AE0C-4D49-AB53-2B0DB1435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2749-81F3-4148-A51C-0E9084753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6286D-4903-4DB3-924B-0EFDD8AF6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5C772-D8FD-43C7-A50A-6041CAA8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6BA06-20A2-4616-B8CA-4E49F00F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775C5-A05D-4971-8087-48ED43B5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96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5C07A-948D-4C12-8BC7-4988F857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0A46F-A0A5-430D-8F45-B7202623D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16DF9-D417-4E31-8504-9255DB3A7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F697C-14B9-414F-9EE6-819DB0386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C2DFF-46DB-4967-8F57-3B02E833B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555DF6-5CE9-4699-A41F-6748383C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EDA84-7CCD-442D-A79E-68E175713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929D3-F0E5-4D4A-A7B3-D17F90E8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00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63351-D116-42FD-A4B1-D2C6DF52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730A51-23E5-47C0-AB14-43ED8A1B4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C05FA-2F56-4653-9DCA-93EAB32E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A3FE-2C4F-485A-A5B1-589DBB85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78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086DBB-E9DA-4489-B9EA-3E550D0D2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93F12-9EAE-4906-ACBA-CF4D59BDC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223C0-846C-496D-B973-D2C02F766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2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C2BD-7CEF-4638-9605-82E07ED0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3C52B-1A4E-4CBC-9865-823A415E1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124155-B916-4CD9-B695-2D11169EF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E9176-7B46-46F7-B062-4E34F2E4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C626E-B3F5-444D-AD6E-A95E7982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CAF4A-06F2-4670-B251-11ACAA7A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208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B576-7390-4FB3-B940-0C3B303A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62175D-E7FD-477B-8132-1FADA1DBF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840F2-94C9-4B9F-BB80-0BD51BA13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9C777-1416-459B-98E0-C974A572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C1200-4D88-4203-921D-457FC7B9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583C0-8BC7-473C-AF4D-ED50AB08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47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7D6E-1510-4AFD-B5BF-6565FC8E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DBDB5-E8B9-4D15-9A07-B18A21FDD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DB3D6-8F84-47EA-9363-AFE8D6C0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B588B-ED15-45FF-BF12-6144231E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53D98-70EE-4C2F-BCFA-BEC0A402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82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8FD9E-51C5-4EC1-9CF7-708710C9E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04DD5-7670-499A-88B4-4C0B56BB0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AABFA-5929-44EB-B34E-FFB22385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4CF19-85EE-47A5-A7E2-5306BA80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69E34-3AF8-42EC-AF09-01DA5082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50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63936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35F89-6613-488D-A973-4C115028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20E25-F63F-452F-B59F-A8933AF03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833C2-15CD-4149-AE06-75DCC2C00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95713-95D9-4F0D-A8F6-BD4D98DA2BA8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47DEB-C212-474E-8943-1C796DEA7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0C625-DFEB-4A15-9AF8-83BF61304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2E6D3-7216-4846-8ACA-F1688B388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5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6b7_04" TargetMode="External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6b7_03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6b7_02" TargetMode="Externa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6b7_04" TargetMode="External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6b7_03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6b7_02" TargetMode="Externa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slide" Target="slide34.xml"/><Relationship Id="rId4" Type="http://schemas.openxmlformats.org/officeDocument/2006/relationships/image" Target="../media/image7.png"/><Relationship Id="rId9" Type="http://schemas.openxmlformats.org/officeDocument/2006/relationships/hyperlink" Target="https://ds.pearson.com.hk/qr?source=music&amp;originId=pri_music_ppt_6b7_05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ds.pearson.com.hk/qr?source=music&amp;originId=pri_music_ppt_6b7_05" TargetMode="External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2.jp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ds.pearson.com.hk/qr?source=music&amp;originId=pri_music_ppt_6b7_05" TargetMode="External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6b7_07" TargetMode="External"/><Relationship Id="rId3" Type="http://schemas.openxmlformats.org/officeDocument/2006/relationships/notesSlide" Target="../notesSlides/notesSlide24.xml"/><Relationship Id="rId7" Type="http://schemas.openxmlformats.org/officeDocument/2006/relationships/hyperlink" Target="https://ds.pearson.com.hk/qr?source=music&amp;originId=pri_music_ppt_6b7_06" TargetMode="External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Audio/&#25429;&#40165;&#32773;&#20043;&#27468;_original.mp3" TargetMode="External"/><Relationship Id="rId11" Type="http://schemas.openxmlformats.org/officeDocument/2006/relationships/oleObject" Target="../embeddings/oleObject1.bin"/><Relationship Id="rId5" Type="http://schemas.openxmlformats.org/officeDocument/2006/relationships/hyperlink" Target="Audio/&#25429;&#40165;&#32773;&#20043;&#27468;_01.mp3" TargetMode="External"/><Relationship Id="rId10" Type="http://schemas.openxmlformats.org/officeDocument/2006/relationships/hyperlink" Target="https://ds.pearson.com.hk/qr?source=music&amp;originId=pri_music_ppt_6b7_08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35.xml"/><Relationship Id="rId4" Type="http://schemas.openxmlformats.org/officeDocument/2006/relationships/image" Target="../media/image1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slide" Target="slide2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6b7_01" TargetMode="External"/><Relationship Id="rId11" Type="http://schemas.openxmlformats.org/officeDocument/2006/relationships/image" Target="../media/image18.jp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6b7_01" TargetMode="External"/><Relationship Id="rId5" Type="http://schemas.microsoft.com/office/2007/relationships/hdphoto" Target="../media/hdphoto1.wdp"/><Relationship Id="rId10" Type="http://schemas.openxmlformats.org/officeDocument/2006/relationships/image" Target="../media/image18.jp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6b7_01" TargetMode="External"/><Relationship Id="rId5" Type="http://schemas.microsoft.com/office/2007/relationships/hdphoto" Target="../media/hdphoto1.wdp"/><Relationship Id="rId10" Type="http://schemas.openxmlformats.org/officeDocument/2006/relationships/image" Target="../media/image18.jp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6b7_04" TargetMode="External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6b7_03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.pearson.com.hk/qr?source=music&amp;originId=pri_music_ppt_6b7_02" TargetMode="Externa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30.xml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3"/>
            <a:ext cx="12239625" cy="687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255139" y="2155762"/>
            <a:ext cx="7061899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201" y="2774774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通俗的音樂劇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六下第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9AF2DF-F466-4CB4-846F-F759D94125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BD46646-059B-480C-B756-CEA32051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42D372-634F-4E4D-88FB-AEBEC0153AD9}"/>
              </a:ext>
            </a:extLst>
          </p:cNvPr>
          <p:cNvSpPr/>
          <p:nvPr/>
        </p:nvSpPr>
        <p:spPr bwMode="auto">
          <a:xfrm>
            <a:off x="-47625" y="-71919"/>
            <a:ext cx="12239625" cy="69203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01AB34-F6CD-4C71-AF9E-E3BA5CD29CBB}"/>
              </a:ext>
            </a:extLst>
          </p:cNvPr>
          <p:cNvSpPr/>
          <p:nvPr/>
        </p:nvSpPr>
        <p:spPr bwMode="auto">
          <a:xfrm>
            <a:off x="-1096181" y="5026454"/>
            <a:ext cx="12239625" cy="68644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145343"/>
            <a:ext cx="334121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辨識音樂劇的元素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07646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觀看音樂劇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貓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選段（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Jellicle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Songs Part 1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Jellicle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Songs Part 2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及 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Memory</a:t>
            </a:r>
            <a:r>
              <a:rPr lang="zh-TW" alt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DBBB820-CA77-48E6-BD69-C3B53B709ADD}"/>
              </a:ext>
            </a:extLst>
          </p:cNvPr>
          <p:cNvSpPr/>
          <p:nvPr/>
        </p:nvSpPr>
        <p:spPr bwMode="auto">
          <a:xfrm>
            <a:off x="4939712" y="2074032"/>
            <a:ext cx="5247975" cy="750677"/>
          </a:xfrm>
          <a:prstGeom prst="wedgeRoundRectCallout">
            <a:avLst>
              <a:gd name="adj1" fmla="val -37889"/>
              <a:gd name="adj2" fmla="val 194204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24D0B3-9ABE-44A5-992C-F9790F8588B4}"/>
              </a:ext>
            </a:extLst>
          </p:cNvPr>
          <p:cNvSpPr/>
          <p:nvPr/>
        </p:nvSpPr>
        <p:spPr bwMode="auto">
          <a:xfrm>
            <a:off x="5091425" y="2163114"/>
            <a:ext cx="5138759" cy="4622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演員運用了哪些表演形式表演？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4FDFA6-269D-4AA3-B314-24EE1E3E1AF5}"/>
              </a:ext>
            </a:extLst>
          </p:cNvPr>
          <p:cNvGrpSpPr/>
          <p:nvPr/>
        </p:nvGrpSpPr>
        <p:grpSpPr>
          <a:xfrm>
            <a:off x="7247114" y="4207408"/>
            <a:ext cx="2064863" cy="749910"/>
            <a:chOff x="7247114" y="4207408"/>
            <a:chExt cx="2064863" cy="749910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3EF05536-F3C9-4883-AB53-CE1D2AF35193}"/>
                </a:ext>
              </a:extLst>
            </p:cNvPr>
            <p:cNvSpPr/>
            <p:nvPr/>
          </p:nvSpPr>
          <p:spPr bwMode="auto">
            <a:xfrm>
              <a:off x="7247114" y="4207408"/>
              <a:ext cx="2064863" cy="749910"/>
            </a:xfrm>
            <a:prstGeom prst="wedgeRoundRectCallout">
              <a:avLst>
                <a:gd name="adj1" fmla="val 73522"/>
                <a:gd name="adj2" fmla="val 39309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8FF5223-019D-4309-BAF3-1FDDABB3F784}"/>
                </a:ext>
              </a:extLst>
            </p:cNvPr>
            <p:cNvSpPr/>
            <p:nvPr/>
          </p:nvSpPr>
          <p:spPr bwMode="auto">
            <a:xfrm>
              <a:off x="7394814" y="4308032"/>
              <a:ext cx="1917163" cy="6233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kern="100" dirty="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載歌載舞。</a:t>
              </a:r>
              <a:endParaRPr lang="en-US" altLang="zh-TW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" name="Picture 3" descr="Diagram, calendar&#10;&#10;Description automatically generated">
            <a:extLst>
              <a:ext uri="{FF2B5EF4-FFF2-40B4-BE49-F238E27FC236}">
                <a16:creationId xmlns:a16="http://schemas.microsoft.com/office/drawing/2014/main" id="{B950BFDB-335F-4759-9F41-6F87D35BA7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38" b="81000" l="26250" r="36797">
                        <a14:foregroundMark x1="32813" y1="80813" x2="32813" y2="80813"/>
                        <a14:foregroundMark x1="31172" y1="80688" x2="31250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73710" r="61826" b="18500"/>
          <a:stretch/>
        </p:blipFill>
        <p:spPr>
          <a:xfrm>
            <a:off x="3605452" y="4011245"/>
            <a:ext cx="2982089" cy="2214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38C49-4700-4A64-ACA2-58314D669E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85" b="98938" l="8966" r="96322">
                        <a14:foregroundMark x1="80230" y1="9342" x2="83908" y2="3185"/>
                        <a14:foregroundMark x1="88276" y1="19533" x2="96322" y2="5308"/>
                        <a14:foregroundMark x1="54253" y1="3397" x2="63448" y2="3185"/>
                        <a14:foregroundMark x1="50115" y1="59236" x2="50115" y2="64331"/>
                        <a14:foregroundMark x1="57931" y1="60297" x2="56552" y2="67091"/>
                        <a14:foregroundMark x1="55172" y1="92144" x2="52644" y2="97028"/>
                        <a14:foregroundMark x1="62529" y1="98089" x2="77701" y2="98514"/>
                        <a14:foregroundMark x1="17931" y1="98514" x2="30345" y2="98514"/>
                        <a14:foregroundMark x1="30345" y1="98514" x2="42299" y2="98089"/>
                        <a14:foregroundMark x1="42299" y1="98089" x2="62069" y2="9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905" y="2636255"/>
            <a:ext cx="3114304" cy="3372040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7A4E7918-D234-4FB6-BC21-EF69EAA3F94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5" t="30258" r="5398" b="37499"/>
          <a:stretch/>
        </p:blipFill>
        <p:spPr>
          <a:xfrm>
            <a:off x="1171233" y="2244741"/>
            <a:ext cx="2731340" cy="3372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9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145343"/>
            <a:ext cx="334121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辨識音樂劇的元素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11966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觀看音樂劇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貓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選段（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Jellicle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Songs Part 1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Jellicle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Songs Part 2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及 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Memory</a:t>
            </a:r>
            <a:r>
              <a:rPr lang="zh-TW" alt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DBBB820-CA77-48E6-BD69-C3B53B709ADD}"/>
              </a:ext>
            </a:extLst>
          </p:cNvPr>
          <p:cNvSpPr/>
          <p:nvPr/>
        </p:nvSpPr>
        <p:spPr bwMode="auto">
          <a:xfrm>
            <a:off x="4939713" y="2074032"/>
            <a:ext cx="5116728" cy="750677"/>
          </a:xfrm>
          <a:prstGeom prst="wedgeRoundRectCallout">
            <a:avLst>
              <a:gd name="adj1" fmla="val -38102"/>
              <a:gd name="adj2" fmla="val 208705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24D0B3-9ABE-44A5-992C-F9790F8588B4}"/>
              </a:ext>
            </a:extLst>
          </p:cNvPr>
          <p:cNvSpPr/>
          <p:nvPr/>
        </p:nvSpPr>
        <p:spPr bwMode="auto">
          <a:xfrm>
            <a:off x="5091425" y="2163114"/>
            <a:ext cx="4965015" cy="4622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片段中的燈光效果是怎樣的？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11B8315-07EF-4E6B-982C-F321D2C562F0}"/>
              </a:ext>
            </a:extLst>
          </p:cNvPr>
          <p:cNvGrpSpPr/>
          <p:nvPr/>
        </p:nvGrpSpPr>
        <p:grpSpPr>
          <a:xfrm>
            <a:off x="6281575" y="3660785"/>
            <a:ext cx="3403596" cy="694239"/>
            <a:chOff x="6281575" y="3660785"/>
            <a:chExt cx="3403596" cy="69423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3EF05536-F3C9-4883-AB53-CE1D2AF35193}"/>
                </a:ext>
              </a:extLst>
            </p:cNvPr>
            <p:cNvSpPr/>
            <p:nvPr/>
          </p:nvSpPr>
          <p:spPr bwMode="auto">
            <a:xfrm>
              <a:off x="6281575" y="3660785"/>
              <a:ext cx="3342817" cy="694239"/>
            </a:xfrm>
            <a:prstGeom prst="wedgeRoundRectCallout">
              <a:avLst>
                <a:gd name="adj1" fmla="val 56914"/>
                <a:gd name="adj2" fmla="val 106733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8FF5223-019D-4309-BAF3-1FDDABB3F784}"/>
                </a:ext>
              </a:extLst>
            </p:cNvPr>
            <p:cNvSpPr/>
            <p:nvPr/>
          </p:nvSpPr>
          <p:spPr bwMode="auto">
            <a:xfrm>
              <a:off x="6281575" y="3731627"/>
              <a:ext cx="3403596" cy="6233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kern="100" dirty="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多變化，富現代感。</a:t>
              </a:r>
              <a:endParaRPr lang="en-US" altLang="zh-TW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" name="Picture 3" descr="Diagram, calendar&#10;&#10;Description automatically generated">
            <a:extLst>
              <a:ext uri="{FF2B5EF4-FFF2-40B4-BE49-F238E27FC236}">
                <a16:creationId xmlns:a16="http://schemas.microsoft.com/office/drawing/2014/main" id="{B950BFDB-335F-4759-9F41-6F87D35BA7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38" b="81000" l="26250" r="36797">
                        <a14:foregroundMark x1="32813" y1="80813" x2="32813" y2="80813"/>
                        <a14:foregroundMark x1="31172" y1="80688" x2="31250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73710" r="61826" b="18500"/>
          <a:stretch/>
        </p:blipFill>
        <p:spPr>
          <a:xfrm>
            <a:off x="3605452" y="4011245"/>
            <a:ext cx="2982089" cy="2214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38C49-4700-4A64-ACA2-58314D669E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85" b="98938" l="8966" r="96322">
                        <a14:foregroundMark x1="80230" y1="9342" x2="83908" y2="3185"/>
                        <a14:foregroundMark x1="88276" y1="19533" x2="96322" y2="5308"/>
                        <a14:foregroundMark x1="54253" y1="3397" x2="63448" y2="3185"/>
                        <a14:foregroundMark x1="50115" y1="59236" x2="50115" y2="64331"/>
                        <a14:foregroundMark x1="57931" y1="60297" x2="56552" y2="67091"/>
                        <a14:foregroundMark x1="55172" y1="92144" x2="52644" y2="97028"/>
                        <a14:foregroundMark x1="62529" y1="98089" x2="77701" y2="98514"/>
                        <a14:foregroundMark x1="17931" y1="98514" x2="30345" y2="98514"/>
                        <a14:foregroundMark x1="30345" y1="98514" x2="42299" y2="98089"/>
                        <a14:foregroundMark x1="42299" y1="98089" x2="62069" y2="9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905" y="2636255"/>
            <a:ext cx="3114304" cy="3372040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7A4E7918-D234-4FB6-BC21-EF69EAA3F94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5" t="30258" r="5398" b="37499"/>
          <a:stretch/>
        </p:blipFill>
        <p:spPr>
          <a:xfrm>
            <a:off x="1171233" y="2244741"/>
            <a:ext cx="2731340" cy="3372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9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898812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389881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音樂劇與歌劇的異同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DBBB820-CA77-48E6-BD69-C3B53B709ADD}"/>
              </a:ext>
            </a:extLst>
          </p:cNvPr>
          <p:cNvSpPr/>
          <p:nvPr/>
        </p:nvSpPr>
        <p:spPr bwMode="auto">
          <a:xfrm>
            <a:off x="3446918" y="928499"/>
            <a:ext cx="7248643" cy="1553895"/>
          </a:xfrm>
          <a:prstGeom prst="wedgeRoundRectCallout">
            <a:avLst>
              <a:gd name="adj1" fmla="val -48014"/>
              <a:gd name="adj2" fmla="val 91714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24D0B3-9ABE-44A5-992C-F9790F8588B4}"/>
              </a:ext>
            </a:extLst>
          </p:cNvPr>
          <p:cNvSpPr/>
          <p:nvPr/>
        </p:nvSpPr>
        <p:spPr bwMode="auto">
          <a:xfrm>
            <a:off x="3562555" y="1011432"/>
            <a:ext cx="7248643" cy="10111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我們已經簡單看了兩齣音樂劇選段的特色。上一課我們則認識了歌劇的元素。試從以下四方面分析音樂劇和歌劇的異同。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D6A28-CFD4-4014-8AB7-5CC8A52B3E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376" y="1874223"/>
            <a:ext cx="3739959" cy="44986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F0BD942-23EF-4937-904E-A331CBE79469}"/>
              </a:ext>
            </a:extLst>
          </p:cNvPr>
          <p:cNvGrpSpPr/>
          <p:nvPr/>
        </p:nvGrpSpPr>
        <p:grpSpPr>
          <a:xfrm>
            <a:off x="4698711" y="3141050"/>
            <a:ext cx="1908511" cy="1062341"/>
            <a:chOff x="7192160" y="791759"/>
            <a:chExt cx="1908511" cy="1062341"/>
          </a:xfrm>
        </p:grpSpPr>
        <p:sp>
          <p:nvSpPr>
            <p:cNvPr id="25" name="手繪多邊形 17">
              <a:extLst>
                <a:ext uri="{FF2B5EF4-FFF2-40B4-BE49-F238E27FC236}">
                  <a16:creationId xmlns:a16="http://schemas.microsoft.com/office/drawing/2014/main" id="{8ACDFA43-9AA3-4C2D-9232-9D95A6B6A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2160" y="805518"/>
              <a:ext cx="1893648" cy="1048582"/>
            </a:xfrm>
            <a:custGeom>
              <a:avLst/>
              <a:gdLst>
                <a:gd name="T0" fmla="*/ 339197 w 6010312"/>
                <a:gd name="T1" fmla="*/ 11 h 4278079"/>
                <a:gd name="T2" fmla="*/ 253776 w 6010312"/>
                <a:gd name="T3" fmla="*/ 104 h 4278079"/>
                <a:gd name="T4" fmla="*/ 2560159 w 6010312"/>
                <a:gd name="T5" fmla="*/ 109 h 4278079"/>
                <a:gd name="T6" fmla="*/ 2746533 w 6010312"/>
                <a:gd name="T7" fmla="*/ 12 h 4278079"/>
                <a:gd name="T8" fmla="*/ 339197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C43DCA16-D3B5-4118-880E-7BEAC146E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7023" y="791759"/>
              <a:ext cx="1893648" cy="1032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r>
                <a:rPr lang="zh-TW" altLang="en-US" sz="2800" b="1" kern="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表現形式</a:t>
              </a:r>
              <a:endParaRPr lang="en-US" altLang="en-US" sz="2800" b="1" kern="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25CDB0F-356F-49A3-91F5-D14D20E4C3F6}"/>
              </a:ext>
            </a:extLst>
          </p:cNvPr>
          <p:cNvGrpSpPr/>
          <p:nvPr/>
        </p:nvGrpSpPr>
        <p:grpSpPr>
          <a:xfrm>
            <a:off x="5899504" y="4557902"/>
            <a:ext cx="1395218" cy="913720"/>
            <a:chOff x="7192160" y="787952"/>
            <a:chExt cx="1395218" cy="913720"/>
          </a:xfrm>
        </p:grpSpPr>
        <p:sp>
          <p:nvSpPr>
            <p:cNvPr id="28" name="手繪多邊形 17">
              <a:extLst>
                <a:ext uri="{FF2B5EF4-FFF2-40B4-BE49-F238E27FC236}">
                  <a16:creationId xmlns:a16="http://schemas.microsoft.com/office/drawing/2014/main" id="{D0BC7795-82F3-4F1B-A044-4FBF7D4FD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2160" y="805518"/>
              <a:ext cx="1395218" cy="896154"/>
            </a:xfrm>
            <a:custGeom>
              <a:avLst/>
              <a:gdLst>
                <a:gd name="T0" fmla="*/ 339197 w 6010312"/>
                <a:gd name="T1" fmla="*/ 11 h 4278079"/>
                <a:gd name="T2" fmla="*/ 253776 w 6010312"/>
                <a:gd name="T3" fmla="*/ 104 h 4278079"/>
                <a:gd name="T4" fmla="*/ 2560159 w 6010312"/>
                <a:gd name="T5" fmla="*/ 109 h 4278079"/>
                <a:gd name="T6" fmla="*/ 2746533 w 6010312"/>
                <a:gd name="T7" fmla="*/ 12 h 4278079"/>
                <a:gd name="T8" fmla="*/ 339197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58BC632C-A4CB-4564-BADC-638DD6B56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7023" y="787952"/>
              <a:ext cx="1380355" cy="856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r>
                <a:rPr lang="zh-TW" altLang="en-US" sz="2800" b="1" kern="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語言</a:t>
              </a:r>
              <a:endParaRPr lang="en-US" altLang="en-US" sz="2800" b="1" kern="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B60A765-50FC-4686-8F27-899E2680304A}"/>
              </a:ext>
            </a:extLst>
          </p:cNvPr>
          <p:cNvGrpSpPr/>
          <p:nvPr/>
        </p:nvGrpSpPr>
        <p:grpSpPr>
          <a:xfrm>
            <a:off x="7186876" y="3180369"/>
            <a:ext cx="3035056" cy="1048582"/>
            <a:chOff x="6013272" y="4570659"/>
            <a:chExt cx="3035056" cy="1048582"/>
          </a:xfrm>
        </p:grpSpPr>
        <p:sp>
          <p:nvSpPr>
            <p:cNvPr id="34" name="手繪多邊形 17">
              <a:extLst>
                <a:ext uri="{FF2B5EF4-FFF2-40B4-BE49-F238E27FC236}">
                  <a16:creationId xmlns:a16="http://schemas.microsoft.com/office/drawing/2014/main" id="{755AD22E-7F25-405D-A4A3-CDCE957E9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272" y="4570659"/>
              <a:ext cx="3035056" cy="1048582"/>
            </a:xfrm>
            <a:custGeom>
              <a:avLst/>
              <a:gdLst>
                <a:gd name="T0" fmla="*/ 339197 w 6010312"/>
                <a:gd name="T1" fmla="*/ 11 h 4278079"/>
                <a:gd name="T2" fmla="*/ 253776 w 6010312"/>
                <a:gd name="T3" fmla="*/ 104 h 4278079"/>
                <a:gd name="T4" fmla="*/ 2560159 w 6010312"/>
                <a:gd name="T5" fmla="*/ 109 h 4278079"/>
                <a:gd name="T6" fmla="*/ 2746533 w 6010312"/>
                <a:gd name="T7" fmla="*/ 12 h 4278079"/>
                <a:gd name="T8" fmla="*/ 339197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A59128F2-FCE3-4F04-B762-A2BFDCDCD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755" y="4744462"/>
              <a:ext cx="2925270" cy="700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r>
                <a:rPr lang="zh-TW" altLang="en-US" sz="2800" b="1" kern="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演員的發聲方法</a:t>
              </a:r>
              <a:endParaRPr lang="en-US" altLang="en-US" sz="2800" b="1" kern="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461649-D920-4E90-BBAF-29F3953FDCA1}"/>
              </a:ext>
            </a:extLst>
          </p:cNvPr>
          <p:cNvGrpSpPr/>
          <p:nvPr/>
        </p:nvGrpSpPr>
        <p:grpSpPr>
          <a:xfrm>
            <a:off x="7911608" y="4596843"/>
            <a:ext cx="3035056" cy="1048582"/>
            <a:chOff x="6013272" y="4570659"/>
            <a:chExt cx="3035056" cy="1048582"/>
          </a:xfrm>
        </p:grpSpPr>
        <p:sp>
          <p:nvSpPr>
            <p:cNvPr id="39" name="手繪多邊形 17">
              <a:extLst>
                <a:ext uri="{FF2B5EF4-FFF2-40B4-BE49-F238E27FC236}">
                  <a16:creationId xmlns:a16="http://schemas.microsoft.com/office/drawing/2014/main" id="{6895AC72-65AB-41EB-B466-EB250B5B5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272" y="4570659"/>
              <a:ext cx="3035056" cy="1048582"/>
            </a:xfrm>
            <a:custGeom>
              <a:avLst/>
              <a:gdLst>
                <a:gd name="T0" fmla="*/ 339197 w 6010312"/>
                <a:gd name="T1" fmla="*/ 11 h 4278079"/>
                <a:gd name="T2" fmla="*/ 253776 w 6010312"/>
                <a:gd name="T3" fmla="*/ 104 h 4278079"/>
                <a:gd name="T4" fmla="*/ 2560159 w 6010312"/>
                <a:gd name="T5" fmla="*/ 109 h 4278079"/>
                <a:gd name="T6" fmla="*/ 2746533 w 6010312"/>
                <a:gd name="T7" fmla="*/ 12 h 4278079"/>
                <a:gd name="T8" fmla="*/ 339197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22F2A342-FE74-4DEA-966B-84ED9BC76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755" y="4744462"/>
              <a:ext cx="2925270" cy="700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r>
                <a:rPr lang="zh-TW" altLang="en-US" sz="2800" kern="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舞台及燈光設計</a:t>
              </a:r>
              <a:endParaRPr lang="en-US" altLang="en-US" sz="2800" b="1" kern="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8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898812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389881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音樂劇與歌劇的異同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A934B9-7AE5-40BA-BCF8-50B412DC1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92" y="1535287"/>
            <a:ext cx="1688100" cy="53588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297DEE-1D21-4F3B-A52A-48BD94B0BB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2402" y="416160"/>
            <a:ext cx="10111698" cy="6421421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675F384-410A-4A09-A3B1-357732407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45221"/>
              </p:ext>
            </p:extLst>
          </p:nvPr>
        </p:nvGraphicFramePr>
        <p:xfrm>
          <a:off x="2499518" y="1492980"/>
          <a:ext cx="7771791" cy="42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733527777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008801666"/>
                    </a:ext>
                  </a:extLst>
                </a:gridCol>
                <a:gridCol w="3091271">
                  <a:extLst>
                    <a:ext uri="{9D8B030D-6E8A-4147-A177-3AD203B41FA5}">
                      <a16:colId xmlns:a16="http://schemas.microsoft.com/office/drawing/2014/main" val="3240528413"/>
                    </a:ext>
                  </a:extLst>
                </a:gridCol>
              </a:tblGrid>
              <a:tr h="866013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rgbClr val="008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歌劇</a:t>
                      </a:r>
                      <a:endParaRPr lang="en-US" sz="3200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音樂劇</a:t>
                      </a:r>
                      <a:endParaRPr lang="en-US" sz="3200" dirty="0">
                        <a:solidFill>
                          <a:srgbClr val="008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048996"/>
                  </a:ext>
                </a:extLst>
              </a:tr>
              <a:tr h="17978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表演形式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578107"/>
                  </a:ext>
                </a:extLst>
              </a:tr>
              <a:tr h="160891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34428061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63E8AC2A-3620-4DD5-A64D-B7E409F87D7E}"/>
              </a:ext>
            </a:extLst>
          </p:cNvPr>
          <p:cNvSpPr/>
          <p:nvPr/>
        </p:nvSpPr>
        <p:spPr bwMode="auto">
          <a:xfrm>
            <a:off x="4612726" y="2445575"/>
            <a:ext cx="5738601" cy="15076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音樂劇與歌劇同樣是結合了戲劇、音樂及舞台設計的綜合表演藝術。</a:t>
            </a:r>
            <a:endParaRPr lang="en-US" altLang="zh-TW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413F83B-50FA-4B18-A671-79D0DF90E4F7}"/>
              </a:ext>
            </a:extLst>
          </p:cNvPr>
          <p:cNvSpPr/>
          <p:nvPr/>
        </p:nvSpPr>
        <p:spPr bwMode="auto">
          <a:xfrm>
            <a:off x="4536774" y="4151984"/>
            <a:ext cx="2861485" cy="150762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一般為德語、意大利語及</a:t>
            </a:r>
            <a:endParaRPr lang="en-US" altLang="zh-TW" sz="32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32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法語等。</a:t>
            </a:r>
            <a:endParaRPr lang="en-US" altLang="zh-TW" sz="32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B841E3-53BC-4E94-8A53-12BEDB06423E}"/>
              </a:ext>
            </a:extLst>
          </p:cNvPr>
          <p:cNvSpPr/>
          <p:nvPr/>
        </p:nvSpPr>
        <p:spPr bwMode="auto">
          <a:xfrm>
            <a:off x="7539472" y="4640096"/>
            <a:ext cx="2549990" cy="7016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以英語為主。</a:t>
            </a:r>
            <a:endParaRPr lang="en-US" altLang="zh-TW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5CBDCFE-511E-4760-835E-BD9118B551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80858" y="3573233"/>
            <a:ext cx="2433255" cy="340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898812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389881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音樂劇與歌劇的異同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A934B9-7AE5-40BA-BCF8-50B412DC1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92" y="1535287"/>
            <a:ext cx="1688100" cy="53588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297DEE-1D21-4F3B-A52A-48BD94B0BB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2402" y="416160"/>
            <a:ext cx="10111698" cy="6421421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675F384-410A-4A09-A3B1-357732407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813243"/>
              </p:ext>
            </p:extLst>
          </p:nvPr>
        </p:nvGraphicFramePr>
        <p:xfrm>
          <a:off x="2710323" y="1490488"/>
          <a:ext cx="7783156" cy="4314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733527777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008801666"/>
                    </a:ext>
                  </a:extLst>
                </a:gridCol>
                <a:gridCol w="3102636">
                  <a:extLst>
                    <a:ext uri="{9D8B030D-6E8A-4147-A177-3AD203B41FA5}">
                      <a16:colId xmlns:a16="http://schemas.microsoft.com/office/drawing/2014/main" val="3240528413"/>
                    </a:ext>
                  </a:extLst>
                </a:gridCol>
              </a:tblGrid>
              <a:tr h="866013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008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歌劇</a:t>
                      </a:r>
                      <a:endParaRPr lang="en-US" sz="3200" dirty="0">
                        <a:solidFill>
                          <a:srgbClr val="008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音樂劇</a:t>
                      </a:r>
                      <a:endParaRPr lang="en-US" sz="3200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048996"/>
                  </a:ext>
                </a:extLst>
              </a:tr>
              <a:tr h="13605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發聲方法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578107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舞台及</a:t>
                      </a:r>
                      <a:endParaRPr lang="en-US" altLang="zh-TW" sz="2600" b="1" dirty="0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燈光設計</a:t>
                      </a:r>
                      <a:endParaRPr lang="en-US" sz="2600" b="1" dirty="0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34428061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B413F83B-50FA-4B18-A671-79D0DF90E4F7}"/>
              </a:ext>
            </a:extLst>
          </p:cNvPr>
          <p:cNvSpPr/>
          <p:nvPr/>
        </p:nvSpPr>
        <p:spPr bwMode="auto">
          <a:xfrm>
            <a:off x="4539963" y="4017185"/>
            <a:ext cx="2861485" cy="150762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人物有不同的造型和道具；舞台上有佈景。</a:t>
            </a:r>
            <a:endParaRPr lang="en-US" altLang="zh-TW" sz="28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B841E3-53BC-4E94-8A53-12BEDB06423E}"/>
              </a:ext>
            </a:extLst>
          </p:cNvPr>
          <p:cNvSpPr/>
          <p:nvPr/>
        </p:nvSpPr>
        <p:spPr bwMode="auto">
          <a:xfrm>
            <a:off x="7478064" y="3794447"/>
            <a:ext cx="2938799" cy="19531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音樂劇的舞台及燈光效果較歌劇的複雜、多變化，且富現代感。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5CBDCFE-511E-4760-835E-BD9118B551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2684" y="3590201"/>
            <a:ext cx="2433255" cy="34079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C432F9D-1861-470C-BC54-E1AF26CD5D4D}"/>
              </a:ext>
            </a:extLst>
          </p:cNvPr>
          <p:cNvSpPr/>
          <p:nvPr/>
        </p:nvSpPr>
        <p:spPr bwMode="auto">
          <a:xfrm>
            <a:off x="7672467" y="2618068"/>
            <a:ext cx="2744395" cy="7016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與流行曲的較為接近。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31E468-2747-4F47-BBC3-103887B90AA3}"/>
              </a:ext>
            </a:extLst>
          </p:cNvPr>
          <p:cNvSpPr/>
          <p:nvPr/>
        </p:nvSpPr>
        <p:spPr bwMode="auto">
          <a:xfrm>
            <a:off x="4730421" y="2754928"/>
            <a:ext cx="2861485" cy="7941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採用美聲唱法。</a:t>
            </a:r>
            <a:endParaRPr lang="en-US" altLang="zh-TW" sz="28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873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566" y="182307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36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37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542274-A9C6-4B83-8BDC-C6F6AE74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F5FA453-DB5F-4D82-AC70-00FB8669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2" y="5911634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8A9B360E-1F98-4A4D-92A2-D3C99D6B7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79993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8401B05D-0289-475A-BBA9-026E49539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89" y="182307"/>
            <a:ext cx="262013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36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37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9024123-3FCA-4BEF-8240-E22E87D19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" y="935917"/>
            <a:ext cx="9089924" cy="5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06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214766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17035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創意舞台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751FD95-C6BA-4EF8-8E0D-64B68DEE5172}"/>
              </a:ext>
            </a:extLst>
          </p:cNvPr>
          <p:cNvGrpSpPr/>
          <p:nvPr/>
        </p:nvGrpSpPr>
        <p:grpSpPr>
          <a:xfrm>
            <a:off x="1927192" y="1046273"/>
            <a:ext cx="9497400" cy="1289670"/>
            <a:chOff x="2846571" y="4151207"/>
            <a:chExt cx="9497400" cy="1498689"/>
          </a:xfrm>
        </p:grpSpPr>
        <p:pic>
          <p:nvPicPr>
            <p:cNvPr id="2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30F0D7B5-B602-488A-AAE8-55372967E1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rgbClr val="BBE0E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846571" y="4151207"/>
              <a:ext cx="9497400" cy="1436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697C07BA-7357-47D5-8D1A-E3C5B3D67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819" y="4566191"/>
              <a:ext cx="3341872" cy="108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600" i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Getting to Know You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4" name="矩形 1">
              <a:extLst>
                <a:ext uri="{FF2B5EF4-FFF2-40B4-BE49-F238E27FC236}">
                  <a16:creationId xmlns:a16="http://schemas.microsoft.com/office/drawing/2014/main" id="{FA9B98FC-E736-48AE-8AE6-F9EA711C6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8187" y="4366851"/>
              <a:ext cx="4046787" cy="112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Richard Rodgers </a:t>
              </a: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曲</a:t>
              </a:r>
              <a:endParaRPr kumimoji="1" lang="en-US" altLang="zh-TW" sz="2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Oscar Hammerstein II</a:t>
              </a: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詞</a:t>
              </a:r>
            </a:p>
          </p:txBody>
        </p:sp>
      </p:grpSp>
      <p:sp>
        <p:nvSpPr>
          <p:cNvPr id="26" name="Rectangle: Rounded Corners 1">
            <a:hlinkClick r:id="rId9"/>
            <a:extLst>
              <a:ext uri="{FF2B5EF4-FFF2-40B4-BE49-F238E27FC236}">
                <a16:creationId xmlns:a16="http://schemas.microsoft.com/office/drawing/2014/main" id="{E4546A69-8410-4FCA-9AB8-BE4D61F83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913" y="1132812"/>
            <a:ext cx="1307031" cy="48596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F49DADA0-AE30-465F-81D0-149004D2B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913" y="1707657"/>
            <a:ext cx="1307031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BF130EB-CF64-4862-B201-B9A3C9C4B9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159" y="3568519"/>
            <a:ext cx="1484769" cy="288136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00E1F9B-AEE0-46CD-A596-F415427E9881}"/>
              </a:ext>
            </a:extLst>
          </p:cNvPr>
          <p:cNvGrpSpPr/>
          <p:nvPr/>
        </p:nvGrpSpPr>
        <p:grpSpPr>
          <a:xfrm>
            <a:off x="2950975" y="3027262"/>
            <a:ext cx="4124952" cy="1032597"/>
            <a:chOff x="7977038" y="3250071"/>
            <a:chExt cx="4144083" cy="510209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88F90179-7F49-4A9E-A5AB-ED28B308D5D8}"/>
                </a:ext>
              </a:extLst>
            </p:cNvPr>
            <p:cNvSpPr/>
            <p:nvPr/>
          </p:nvSpPr>
          <p:spPr bwMode="auto">
            <a:xfrm>
              <a:off x="7977038" y="3250071"/>
              <a:ext cx="4144083" cy="507809"/>
            </a:xfrm>
            <a:prstGeom prst="wedgeRoundRectCallout">
              <a:avLst>
                <a:gd name="adj1" fmla="val -62248"/>
                <a:gd name="adj2" fmla="val 53544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EAB8F4-A08E-43DB-A62A-9DF27210EF4A}"/>
                </a:ext>
              </a:extLst>
            </p:cNvPr>
            <p:cNvSpPr/>
            <p:nvPr/>
          </p:nvSpPr>
          <p:spPr bwMode="auto">
            <a:xfrm>
              <a:off x="8094474" y="3298010"/>
              <a:ext cx="4026647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細心聆聽歌曲，並留意經常出現的節奏組合。</a:t>
              </a:r>
              <a:endPara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9894B478-210D-4EEB-97EE-DE5610BE09A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0" r="52799"/>
          <a:stretch/>
        </p:blipFill>
        <p:spPr>
          <a:xfrm rot="21385882">
            <a:off x="7712094" y="2609601"/>
            <a:ext cx="3057862" cy="324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236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214766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17035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創意舞台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7A977A-D7C1-4C1D-BBD8-61A4B5BAFFCF}"/>
              </a:ext>
            </a:extLst>
          </p:cNvPr>
          <p:cNvGrpSpPr/>
          <p:nvPr/>
        </p:nvGrpSpPr>
        <p:grpSpPr>
          <a:xfrm>
            <a:off x="1559496" y="1390987"/>
            <a:ext cx="9891913" cy="1289670"/>
            <a:chOff x="1532679" y="1046273"/>
            <a:chExt cx="9891913" cy="128967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51FD95-C6BA-4EF8-8E0D-64B68DEE5172}"/>
                </a:ext>
              </a:extLst>
            </p:cNvPr>
            <p:cNvGrpSpPr/>
            <p:nvPr/>
          </p:nvGrpSpPr>
          <p:grpSpPr>
            <a:xfrm>
              <a:off x="1927192" y="1046273"/>
              <a:ext cx="9497400" cy="1289670"/>
              <a:chOff x="2846571" y="4151207"/>
              <a:chExt cx="9497400" cy="1498689"/>
            </a:xfrm>
          </p:grpSpPr>
          <p:pic>
            <p:nvPicPr>
              <p:cNvPr id="22" name="Picture 4" descr="FREE Pink Watercolour Washi Taperoyalty free clipart transparent files">
                <a:extLst>
                  <a:ext uri="{FF2B5EF4-FFF2-40B4-BE49-F238E27FC236}">
                    <a16:creationId xmlns:a16="http://schemas.microsoft.com/office/drawing/2014/main" id="{30F0D7B5-B602-488A-AAE8-55372967E1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duotone>
                  <a:prstClr val="black"/>
                  <a:srgbClr val="BBE0E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1" t="35302" r="7787" b="36349"/>
              <a:stretch/>
            </p:blipFill>
            <p:spPr bwMode="auto">
              <a:xfrm>
                <a:off x="2846571" y="4151207"/>
                <a:ext cx="9497400" cy="1436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矩形 1">
                <a:extLst>
                  <a:ext uri="{FF2B5EF4-FFF2-40B4-BE49-F238E27FC236}">
                    <a16:creationId xmlns:a16="http://schemas.microsoft.com/office/drawing/2014/main" id="{697C07BA-7357-47D5-8D1A-E3C5B3D67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7819" y="4566191"/>
                <a:ext cx="3341872" cy="1083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600" i="1" kern="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Getting to Know You</a:t>
                </a:r>
                <a:endParaRPr kumimoji="1" lang="en-US" altLang="zh-TW" sz="2600" b="1" i="1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矩形 1">
                <a:extLst>
                  <a:ext uri="{FF2B5EF4-FFF2-40B4-BE49-F238E27FC236}">
                    <a16:creationId xmlns:a16="http://schemas.microsoft.com/office/drawing/2014/main" id="{FA9B98FC-E736-48AE-8AE6-F9EA711C6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8187" y="4366851"/>
                <a:ext cx="4046787" cy="1126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Richard Rodgers </a:t>
                </a:r>
                <a:r>
                  <a:rPr kumimoji="1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曲</a:t>
                </a:r>
                <a:endPara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Oscar Hammerstein II</a:t>
                </a:r>
                <a:r>
                  <a:rPr kumimoji="1" lang="zh-TW" alt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詞</a:t>
                </a:r>
              </a:p>
            </p:txBody>
          </p:sp>
        </p:grpSp>
        <p:sp>
          <p:nvSpPr>
            <p:cNvPr id="26" name="Rectangle: Rounded Corners 1">
              <a:hlinkClick r:id="rId13"/>
              <a:extLst>
                <a:ext uri="{FF2B5EF4-FFF2-40B4-BE49-F238E27FC236}">
                  <a16:creationId xmlns:a16="http://schemas.microsoft.com/office/drawing/2014/main" id="{E4546A69-8410-4FCA-9AB8-BE4D61F8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2679" y="1402598"/>
              <a:ext cx="1307031" cy="485966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None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endParaRPr lang="en-US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1">
            <a:extLst>
              <a:ext uri="{FF2B5EF4-FFF2-40B4-BE49-F238E27FC236}">
                <a16:creationId xmlns:a16="http://schemas.microsoft.com/office/drawing/2014/main" id="{C1A6C76E-8982-402D-BFF7-BE4F848FC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95" y="717083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以下是在曲中經常出現的節奏組合。嘗試拍出來。</a:t>
            </a:r>
            <a:endParaRPr lang="zh-TW" altLang="zh-HK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76D35-2CDC-4940-A440-64A696A2D5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9926" y="3121429"/>
            <a:ext cx="4648849" cy="590632"/>
          </a:xfrm>
          <a:prstGeom prst="rect">
            <a:avLst/>
          </a:prstGeom>
          <a:ln>
            <a:solidFill>
              <a:srgbClr val="FF6699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10AE8-B2F4-47FF-9A5E-A5BCA486E0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0298" y="4231663"/>
            <a:ext cx="6992326" cy="628738"/>
          </a:xfrm>
          <a:prstGeom prst="rect">
            <a:avLst/>
          </a:prstGeom>
          <a:ln>
            <a:solidFill>
              <a:srgbClr val="FF6699"/>
            </a:solidFill>
          </a:ln>
        </p:spPr>
      </p:pic>
      <p:pic>
        <p:nvPicPr>
          <p:cNvPr id="6" name="Audio file for slide 17a">
            <a:hlinkClick r:id="" action="ppaction://media"/>
            <a:extLst>
              <a:ext uri="{FF2B5EF4-FFF2-40B4-BE49-F238E27FC236}">
                <a16:creationId xmlns:a16="http://schemas.microsoft.com/office/drawing/2014/main" id="{4155A288-DC1A-4C47-A9FC-A66006335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228" y="3179858"/>
            <a:ext cx="453959" cy="438304"/>
          </a:xfrm>
          <a:prstGeom prst="rect">
            <a:avLst/>
          </a:prstGeom>
        </p:spPr>
      </p:pic>
      <p:pic>
        <p:nvPicPr>
          <p:cNvPr id="7" name="Audio file for slide 17b">
            <a:hlinkClick r:id="" action="ppaction://media"/>
            <a:extLst>
              <a:ext uri="{FF2B5EF4-FFF2-40B4-BE49-F238E27FC236}">
                <a16:creationId xmlns:a16="http://schemas.microsoft.com/office/drawing/2014/main" id="{40A740CD-917C-4467-930F-5531ED102C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228" y="4351663"/>
            <a:ext cx="453959" cy="438304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C3862184-4D2E-489A-9891-F067999F838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0" r="52799"/>
          <a:stretch/>
        </p:blipFill>
        <p:spPr>
          <a:xfrm rot="21385882">
            <a:off x="1265110" y="3110719"/>
            <a:ext cx="2302894" cy="2446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49285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214766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17035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創意舞台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7A977A-D7C1-4C1D-BBD8-61A4B5BAFFCF}"/>
              </a:ext>
            </a:extLst>
          </p:cNvPr>
          <p:cNvGrpSpPr/>
          <p:nvPr/>
        </p:nvGrpSpPr>
        <p:grpSpPr>
          <a:xfrm>
            <a:off x="7198806" y="488303"/>
            <a:ext cx="4853202" cy="1137426"/>
            <a:chOff x="1955603" y="1094136"/>
            <a:chExt cx="4853202" cy="113742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51FD95-C6BA-4EF8-8E0D-64B68DEE5172}"/>
                </a:ext>
              </a:extLst>
            </p:cNvPr>
            <p:cNvGrpSpPr/>
            <p:nvPr/>
          </p:nvGrpSpPr>
          <p:grpSpPr>
            <a:xfrm>
              <a:off x="1955603" y="1094136"/>
              <a:ext cx="3937754" cy="1137426"/>
              <a:chOff x="2874982" y="4206825"/>
              <a:chExt cx="3937754" cy="1321770"/>
            </a:xfrm>
          </p:grpSpPr>
          <p:pic>
            <p:nvPicPr>
              <p:cNvPr id="22" name="Picture 4" descr="FREE Pink Watercolour Washi Taperoyalty free clipart transparent files">
                <a:extLst>
                  <a:ext uri="{FF2B5EF4-FFF2-40B4-BE49-F238E27FC236}">
                    <a16:creationId xmlns:a16="http://schemas.microsoft.com/office/drawing/2014/main" id="{30F0D7B5-B602-488A-AAE8-55372967E1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duotone>
                  <a:prstClr val="black"/>
                  <a:srgbClr val="BBE0E3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1" t="35302" r="7787" b="36349"/>
              <a:stretch/>
            </p:blipFill>
            <p:spPr bwMode="auto">
              <a:xfrm>
                <a:off x="2874982" y="4206825"/>
                <a:ext cx="3937754" cy="1064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矩形 1">
                <a:extLst>
                  <a:ext uri="{FF2B5EF4-FFF2-40B4-BE49-F238E27FC236}">
                    <a16:creationId xmlns:a16="http://schemas.microsoft.com/office/drawing/2014/main" id="{697C07BA-7357-47D5-8D1A-E3C5B3D67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324" y="4444890"/>
                <a:ext cx="3341872" cy="1083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2600" i="1" kern="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Getting to Know You</a:t>
                </a:r>
                <a:endParaRPr kumimoji="1" lang="en-US" altLang="zh-TW" sz="2600" b="1" i="1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Rectangle: Rounded Corners 1">
              <a:hlinkClick r:id="rId13"/>
              <a:extLst>
                <a:ext uri="{FF2B5EF4-FFF2-40B4-BE49-F238E27FC236}">
                  <a16:creationId xmlns:a16="http://schemas.microsoft.com/office/drawing/2014/main" id="{E4546A69-8410-4FCA-9AB8-BE4D61F83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1774" y="1336271"/>
              <a:ext cx="1307031" cy="451133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buNone/>
              </a:pP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endParaRPr lang="en-US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1">
            <a:extLst>
              <a:ext uri="{FF2B5EF4-FFF2-40B4-BE49-F238E27FC236}">
                <a16:creationId xmlns:a16="http://schemas.microsoft.com/office/drawing/2014/main" id="{C1A6C76E-8982-402D-BFF7-BE4F848FC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95" y="717083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嘗試拍出以下節奏句，然後用唱名唱一唱。</a:t>
            </a:r>
            <a:endParaRPr lang="zh-TW" altLang="zh-HK" sz="2800" dirty="0"/>
          </a:p>
        </p:txBody>
      </p:sp>
      <p:pic>
        <p:nvPicPr>
          <p:cNvPr id="6" name="Audio file for slide 17a">
            <a:hlinkClick r:id="" action="ppaction://media"/>
            <a:extLst>
              <a:ext uri="{FF2B5EF4-FFF2-40B4-BE49-F238E27FC236}">
                <a16:creationId xmlns:a16="http://schemas.microsoft.com/office/drawing/2014/main" id="{4155A288-DC1A-4C47-A9FC-A66006335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92" y="1476910"/>
            <a:ext cx="453959" cy="438304"/>
          </a:xfrm>
          <a:prstGeom prst="rect">
            <a:avLst/>
          </a:prstGeom>
        </p:spPr>
      </p:pic>
      <p:pic>
        <p:nvPicPr>
          <p:cNvPr id="7" name="Audio file for slide 17b">
            <a:hlinkClick r:id="" action="ppaction://media"/>
            <a:extLst>
              <a:ext uri="{FF2B5EF4-FFF2-40B4-BE49-F238E27FC236}">
                <a16:creationId xmlns:a16="http://schemas.microsoft.com/office/drawing/2014/main" id="{40A740CD-917C-4467-930F-5531ED102C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099" y="1446186"/>
            <a:ext cx="453959" cy="438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082937-70A6-4B64-8DA7-0C0FCFEC92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0147" y="1460423"/>
            <a:ext cx="4414905" cy="2252687"/>
          </a:xfrm>
          <a:prstGeom prst="rect">
            <a:avLst/>
          </a:prstGeom>
          <a:ln>
            <a:solidFill>
              <a:srgbClr val="FF6699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E9F85B-63D0-499B-BD5D-D003769A64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307" y="1430899"/>
            <a:ext cx="5918658" cy="1738404"/>
          </a:xfrm>
          <a:prstGeom prst="rect">
            <a:avLst/>
          </a:prstGeom>
          <a:ln>
            <a:solidFill>
              <a:srgbClr val="FF6699"/>
            </a:solidFill>
          </a:ln>
        </p:spPr>
      </p:pic>
      <p:pic>
        <p:nvPicPr>
          <p:cNvPr id="27" name="Picture 97">
            <a:extLst>
              <a:ext uri="{FF2B5EF4-FFF2-40B4-BE49-F238E27FC236}">
                <a16:creationId xmlns:a16="http://schemas.microsoft.com/office/drawing/2014/main" id="{31B94F70-FC72-4BDC-9CA2-B03D93D7E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788185" y="4007974"/>
            <a:ext cx="1603498" cy="164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8A2AFD-23E2-409A-8919-AA6D6DEE75E2}"/>
              </a:ext>
            </a:extLst>
          </p:cNvPr>
          <p:cNvGrpSpPr/>
          <p:nvPr/>
        </p:nvGrpSpPr>
        <p:grpSpPr>
          <a:xfrm>
            <a:off x="901830" y="4072770"/>
            <a:ext cx="7782703" cy="993832"/>
            <a:chOff x="983433" y="5029122"/>
            <a:chExt cx="7782703" cy="993832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2369BEE2-27DC-4140-AE05-9DC18A9FE872}"/>
                </a:ext>
              </a:extLst>
            </p:cNvPr>
            <p:cNvSpPr/>
            <p:nvPr/>
          </p:nvSpPr>
          <p:spPr bwMode="auto">
            <a:xfrm>
              <a:off x="983433" y="5029122"/>
              <a:ext cx="7662106" cy="963800"/>
            </a:xfrm>
            <a:prstGeom prst="wedgeRoundRectCallout">
              <a:avLst>
                <a:gd name="adj1" fmla="val 64643"/>
                <a:gd name="adj2" fmla="val -13603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C4EE3F-6E06-4DB9-98DE-0961E92BD293}"/>
                </a:ext>
              </a:extLst>
            </p:cNvPr>
            <p:cNvSpPr/>
            <p:nvPr/>
          </p:nvSpPr>
          <p:spPr bwMode="auto">
            <a:xfrm>
              <a:off x="1104031" y="5087379"/>
              <a:ext cx="7662105" cy="93557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嘗試跟着節奏唱出全曲的唱名，特別要留意樂句中的連結線，演唱時要把連起的音唱足拍子。</a:t>
              </a:r>
              <a:endPara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CB20A4-E518-4179-ADFB-A56D51DFF22F}"/>
              </a:ext>
            </a:extLst>
          </p:cNvPr>
          <p:cNvGrpSpPr/>
          <p:nvPr/>
        </p:nvGrpSpPr>
        <p:grpSpPr>
          <a:xfrm>
            <a:off x="1958625" y="5463368"/>
            <a:ext cx="6873679" cy="677549"/>
            <a:chOff x="1735093" y="5106077"/>
            <a:chExt cx="7080011" cy="67754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48266D77-1AAF-4385-B130-E89F1D03CBC9}"/>
                </a:ext>
              </a:extLst>
            </p:cNvPr>
            <p:cNvSpPr/>
            <p:nvPr/>
          </p:nvSpPr>
          <p:spPr bwMode="auto">
            <a:xfrm>
              <a:off x="1735093" y="5106077"/>
              <a:ext cx="7080011" cy="677549"/>
            </a:xfrm>
            <a:prstGeom prst="wedgeRoundRectCallout">
              <a:avLst>
                <a:gd name="adj1" fmla="val 61659"/>
                <a:gd name="adj2" fmla="val -59064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11AB477-EFA2-4E78-82E7-89DCFFD3D53B}"/>
                </a:ext>
              </a:extLst>
            </p:cNvPr>
            <p:cNvSpPr/>
            <p:nvPr/>
          </p:nvSpPr>
          <p:spPr bwMode="auto">
            <a:xfrm>
              <a:off x="1817891" y="5200287"/>
              <a:ext cx="6358834" cy="4495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然後可開啟電子課本中的卡拉</a:t>
              </a:r>
              <a:r>
                <a:rPr lang="en-US" altLang="zh-TW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OK</a:t>
              </a:r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，學唱全曲。</a:t>
              </a:r>
              <a:endPara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25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1 1.04167E-6 0.00903 C 0.00508 0.01459 -0.00208 0.03149 -0.00247 0.03264 C -0.003 0.02801 -0.00365 0.02431 -0.00365 0.01875 C -0.00365 0.01065 -0.00065 -3.7037E-6 1.04167E-6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8965" y="-39980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214766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17035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創意舞台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DDA91CBF-A10D-43C0-A0A9-6530C2F8C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95" y="717083"/>
            <a:ext cx="10535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你留意到樂譜上有哪些表演記號？你記得這些記號的意思嗎？</a:t>
            </a:r>
            <a:endParaRPr lang="zh-TW" altLang="zh-HK" sz="28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2462B98-E4DD-4C75-8F0D-FF75C2885921}"/>
              </a:ext>
            </a:extLst>
          </p:cNvPr>
          <p:cNvGrpSpPr/>
          <p:nvPr/>
        </p:nvGrpSpPr>
        <p:grpSpPr>
          <a:xfrm>
            <a:off x="4039740" y="5238437"/>
            <a:ext cx="5264645" cy="1027740"/>
            <a:chOff x="7977039" y="3313814"/>
            <a:chExt cx="5289062" cy="507809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DACE1FEA-A506-4F8C-8A2E-44D1E9D4D3B6}"/>
                </a:ext>
              </a:extLst>
            </p:cNvPr>
            <p:cNvSpPr/>
            <p:nvPr/>
          </p:nvSpPr>
          <p:spPr bwMode="auto">
            <a:xfrm>
              <a:off x="7977039" y="3313814"/>
              <a:ext cx="5135942" cy="507809"/>
            </a:xfrm>
            <a:prstGeom prst="wedgeRoundRectCallout">
              <a:avLst>
                <a:gd name="adj1" fmla="val -58852"/>
                <a:gd name="adj2" fmla="val -8333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D129BA1-330D-47B7-9D5E-D24D65F50A91}"/>
                </a:ext>
              </a:extLst>
            </p:cNvPr>
            <p:cNvSpPr/>
            <p:nvPr/>
          </p:nvSpPr>
          <p:spPr bwMode="auto">
            <a:xfrm>
              <a:off x="8130159" y="3339899"/>
              <a:ext cx="5135942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嘗試按</a:t>
              </a:r>
              <a:r>
                <a:rPr lang="en-US" altLang="zh-TW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Getting to Know You</a:t>
              </a:r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樂譜上的表演記號演唱歌曲。</a:t>
              </a:r>
              <a:endPara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5" name="Picture 97">
            <a:extLst>
              <a:ext uri="{FF2B5EF4-FFF2-40B4-BE49-F238E27FC236}">
                <a16:creationId xmlns:a16="http://schemas.microsoft.com/office/drawing/2014/main" id="{07C0147F-AFF1-49B8-8916-CDC892E7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2135560" y="4880672"/>
            <a:ext cx="1603498" cy="164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9F8A9B-98EF-4C57-B7BA-A6FC492BDC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43"/>
          <a:stretch/>
        </p:blipFill>
        <p:spPr>
          <a:xfrm>
            <a:off x="298295" y="1258589"/>
            <a:ext cx="11284105" cy="3603797"/>
          </a:xfrm>
          <a:prstGeom prst="rect">
            <a:avLst/>
          </a:prstGeom>
        </p:spPr>
      </p:pic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F49DADA0-AE30-465F-81D0-149004D2B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2555" y="730057"/>
            <a:ext cx="1307031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參考資料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7A183B-F4F8-4CA0-9AF5-1C37E82F27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120" b="-1"/>
          <a:stretch/>
        </p:blipFill>
        <p:spPr>
          <a:xfrm>
            <a:off x="7733010" y="2563514"/>
            <a:ext cx="1400822" cy="819902"/>
          </a:xfrm>
          <a:prstGeom prst="rect">
            <a:avLst/>
          </a:prstGeom>
          <a:ln w="19050">
            <a:solidFill>
              <a:srgbClr val="FF6699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F931D-B3C3-4350-A8FC-D2F87CBB5F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9136" y="2569670"/>
            <a:ext cx="1402479" cy="807589"/>
          </a:xfrm>
          <a:prstGeom prst="rect">
            <a:avLst/>
          </a:prstGeom>
          <a:ln w="19050">
            <a:solidFill>
              <a:srgbClr val="FF6699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257E3D-DE25-4CAD-B45D-FC3945B15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2652" y="2731499"/>
            <a:ext cx="873104" cy="651917"/>
          </a:xfrm>
          <a:prstGeom prst="rect">
            <a:avLst/>
          </a:prstGeom>
          <a:ln w="19050">
            <a:solidFill>
              <a:srgbClr val="FF6699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ADCC4-C754-47B7-A69F-0096A83C5B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34500" y="2708469"/>
            <a:ext cx="798687" cy="674947"/>
          </a:xfrm>
          <a:prstGeom prst="rect">
            <a:avLst/>
          </a:prstGeom>
          <a:ln w="19050">
            <a:solidFill>
              <a:srgbClr val="FF6699"/>
            </a:solidFill>
          </a:ln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548B42-3412-4D33-AE6C-ECD80FE58B7C}"/>
              </a:ext>
            </a:extLst>
          </p:cNvPr>
          <p:cNvSpPr/>
          <p:nvPr/>
        </p:nvSpPr>
        <p:spPr bwMode="auto">
          <a:xfrm>
            <a:off x="5304022" y="3510421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E8E157A-8329-4843-8560-8196DD6264E8}"/>
              </a:ext>
            </a:extLst>
          </p:cNvPr>
          <p:cNvSpPr/>
          <p:nvPr/>
        </p:nvSpPr>
        <p:spPr bwMode="auto">
          <a:xfrm>
            <a:off x="6518106" y="3510421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中強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3837FD7-08BE-4CB1-A7C1-A29B76D2EFB2}"/>
              </a:ext>
            </a:extLst>
          </p:cNvPr>
          <p:cNvSpPr/>
          <p:nvPr/>
        </p:nvSpPr>
        <p:spPr bwMode="auto">
          <a:xfrm>
            <a:off x="9712437" y="3530055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漸弱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3D9B5ED-47FF-4D00-BBC9-CB795486F5A0}"/>
              </a:ext>
            </a:extLst>
          </p:cNvPr>
          <p:cNvSpPr/>
          <p:nvPr/>
        </p:nvSpPr>
        <p:spPr bwMode="auto">
          <a:xfrm>
            <a:off x="8102919" y="3530055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漸強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C3504-55CC-4579-BB33-7FCD90DCF9F0}"/>
              </a:ext>
            </a:extLst>
          </p:cNvPr>
          <p:cNvGrpSpPr/>
          <p:nvPr/>
        </p:nvGrpSpPr>
        <p:grpSpPr>
          <a:xfrm>
            <a:off x="7391210" y="1556524"/>
            <a:ext cx="1844417" cy="771214"/>
            <a:chOff x="3315479" y="2437624"/>
            <a:chExt cx="1844417" cy="77121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865348-5FC6-4B88-9F54-E7DD209D0284}"/>
                </a:ext>
              </a:extLst>
            </p:cNvPr>
            <p:cNvSpPr/>
            <p:nvPr/>
          </p:nvSpPr>
          <p:spPr>
            <a:xfrm>
              <a:off x="3350831" y="2500663"/>
              <a:ext cx="1809065" cy="638501"/>
            </a:xfrm>
            <a:prstGeom prst="rect">
              <a:avLst/>
            </a:prstGeom>
            <a:solidFill>
              <a:srgbClr val="8666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A90C16-50D1-4E6B-B096-E0F6CC89F8B1}"/>
                </a:ext>
              </a:extLst>
            </p:cNvPr>
            <p:cNvSpPr txBox="1"/>
            <p:nvPr/>
          </p:nvSpPr>
          <p:spPr>
            <a:xfrm>
              <a:off x="3315479" y="2437624"/>
              <a:ext cx="1809065" cy="771214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力度記號</a:t>
              </a:r>
              <a:endParaRPr lang="en-US" sz="28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63F04A-D083-4CB8-A97C-4F089665FC07}"/>
              </a:ext>
            </a:extLst>
          </p:cNvPr>
          <p:cNvGrpSpPr/>
          <p:nvPr/>
        </p:nvGrpSpPr>
        <p:grpSpPr>
          <a:xfrm>
            <a:off x="1954494" y="1619563"/>
            <a:ext cx="1844417" cy="771214"/>
            <a:chOff x="3315479" y="2437624"/>
            <a:chExt cx="1844417" cy="77121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B677C69-D401-443F-9E73-E9E810A1FD3E}"/>
                </a:ext>
              </a:extLst>
            </p:cNvPr>
            <p:cNvSpPr/>
            <p:nvPr/>
          </p:nvSpPr>
          <p:spPr>
            <a:xfrm>
              <a:off x="3350831" y="2500663"/>
              <a:ext cx="1809065" cy="638501"/>
            </a:xfrm>
            <a:prstGeom prst="rect">
              <a:avLst/>
            </a:prstGeom>
            <a:solidFill>
              <a:srgbClr val="8666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DC63F00-39DC-4DB5-B5C9-C19D6781312C}"/>
                </a:ext>
              </a:extLst>
            </p:cNvPr>
            <p:cNvSpPr txBox="1"/>
            <p:nvPr/>
          </p:nvSpPr>
          <p:spPr>
            <a:xfrm>
              <a:off x="3315479" y="2437624"/>
              <a:ext cx="1809065" cy="771214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8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速度記號</a:t>
              </a:r>
              <a:endParaRPr lang="en-US" sz="2800" b="1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9C6FE0-D2EC-4EE0-BE83-353CA6170960}"/>
              </a:ext>
            </a:extLst>
          </p:cNvPr>
          <p:cNvGrpSpPr/>
          <p:nvPr/>
        </p:nvGrpSpPr>
        <p:grpSpPr>
          <a:xfrm>
            <a:off x="2308337" y="2695513"/>
            <a:ext cx="1307031" cy="678030"/>
            <a:chOff x="2928938" y="2696661"/>
            <a:chExt cx="1307031" cy="6780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C53DEC-21F3-4518-B5C9-DEC26CE38D3A}"/>
                </a:ext>
              </a:extLst>
            </p:cNvPr>
            <p:cNvSpPr/>
            <p:nvPr/>
          </p:nvSpPr>
          <p:spPr bwMode="auto">
            <a:xfrm>
              <a:off x="2928938" y="2696661"/>
              <a:ext cx="1307031" cy="67803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F0465D-77D8-413F-AC90-8516E8AB7AA8}"/>
                </a:ext>
              </a:extLst>
            </p:cNvPr>
            <p:cNvSpPr/>
            <p:nvPr/>
          </p:nvSpPr>
          <p:spPr bwMode="auto">
            <a:xfrm>
              <a:off x="2937910" y="2814552"/>
              <a:ext cx="1287569" cy="48810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Moderato</a:t>
              </a:r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72A871F-F5E1-41CE-835A-E8235E29B9BB}"/>
              </a:ext>
            </a:extLst>
          </p:cNvPr>
          <p:cNvSpPr/>
          <p:nvPr/>
        </p:nvSpPr>
        <p:spPr bwMode="auto">
          <a:xfrm>
            <a:off x="4426561" y="1642142"/>
            <a:ext cx="260574" cy="2943225"/>
          </a:xfrm>
          <a:custGeom>
            <a:avLst/>
            <a:gdLst>
              <a:gd name="connsiteX0" fmla="*/ 146274 w 260574"/>
              <a:gd name="connsiteY0" fmla="*/ 0 h 2943225"/>
              <a:gd name="connsiteX1" fmla="*/ 117699 w 260574"/>
              <a:gd name="connsiteY1" fmla="*/ 76200 h 2943225"/>
              <a:gd name="connsiteX2" fmla="*/ 98649 w 260574"/>
              <a:gd name="connsiteY2" fmla="*/ 152400 h 2943225"/>
              <a:gd name="connsiteX3" fmla="*/ 89124 w 260574"/>
              <a:gd name="connsiteY3" fmla="*/ 180975 h 2943225"/>
              <a:gd name="connsiteX4" fmla="*/ 70074 w 260574"/>
              <a:gd name="connsiteY4" fmla="*/ 257175 h 2943225"/>
              <a:gd name="connsiteX5" fmla="*/ 60549 w 260574"/>
              <a:gd name="connsiteY5" fmla="*/ 285750 h 2943225"/>
              <a:gd name="connsiteX6" fmla="*/ 51024 w 260574"/>
              <a:gd name="connsiteY6" fmla="*/ 333375 h 2943225"/>
              <a:gd name="connsiteX7" fmla="*/ 31974 w 260574"/>
              <a:gd name="connsiteY7" fmla="*/ 409575 h 2943225"/>
              <a:gd name="connsiteX8" fmla="*/ 12924 w 260574"/>
              <a:gd name="connsiteY8" fmla="*/ 476250 h 2943225"/>
              <a:gd name="connsiteX9" fmla="*/ 12924 w 260574"/>
              <a:gd name="connsiteY9" fmla="*/ 904875 h 2943225"/>
              <a:gd name="connsiteX10" fmla="*/ 31974 w 260574"/>
              <a:gd name="connsiteY10" fmla="*/ 962025 h 2943225"/>
              <a:gd name="connsiteX11" fmla="*/ 41499 w 260574"/>
              <a:gd name="connsiteY11" fmla="*/ 990600 h 2943225"/>
              <a:gd name="connsiteX12" fmla="*/ 51024 w 260574"/>
              <a:gd name="connsiteY12" fmla="*/ 1019175 h 2943225"/>
              <a:gd name="connsiteX13" fmla="*/ 70074 w 260574"/>
              <a:gd name="connsiteY13" fmla="*/ 1047750 h 2943225"/>
              <a:gd name="connsiteX14" fmla="*/ 127224 w 260574"/>
              <a:gd name="connsiteY14" fmla="*/ 1152525 h 2943225"/>
              <a:gd name="connsiteX15" fmla="*/ 155799 w 260574"/>
              <a:gd name="connsiteY15" fmla="*/ 1219200 h 2943225"/>
              <a:gd name="connsiteX16" fmla="*/ 174849 w 260574"/>
              <a:gd name="connsiteY16" fmla="*/ 1276350 h 2943225"/>
              <a:gd name="connsiteX17" fmla="*/ 203424 w 260574"/>
              <a:gd name="connsiteY17" fmla="*/ 1333500 h 2943225"/>
              <a:gd name="connsiteX18" fmla="*/ 222474 w 260574"/>
              <a:gd name="connsiteY18" fmla="*/ 1371600 h 2943225"/>
              <a:gd name="connsiteX19" fmla="*/ 231999 w 260574"/>
              <a:gd name="connsiteY19" fmla="*/ 1400175 h 2943225"/>
              <a:gd name="connsiteX20" fmla="*/ 260574 w 260574"/>
              <a:gd name="connsiteY20" fmla="*/ 1457325 h 2943225"/>
              <a:gd name="connsiteX21" fmla="*/ 251049 w 260574"/>
              <a:gd name="connsiteY21" fmla="*/ 2028825 h 2943225"/>
              <a:gd name="connsiteX22" fmla="*/ 231999 w 260574"/>
              <a:gd name="connsiteY22" fmla="*/ 2209800 h 2943225"/>
              <a:gd name="connsiteX23" fmla="*/ 222474 w 260574"/>
              <a:gd name="connsiteY23" fmla="*/ 2238375 h 2943225"/>
              <a:gd name="connsiteX24" fmla="*/ 203424 w 260574"/>
              <a:gd name="connsiteY24" fmla="*/ 2552700 h 2943225"/>
              <a:gd name="connsiteX25" fmla="*/ 212949 w 260574"/>
              <a:gd name="connsiteY25" fmla="*/ 2743200 h 2943225"/>
              <a:gd name="connsiteX26" fmla="*/ 222474 w 260574"/>
              <a:gd name="connsiteY26" fmla="*/ 2828925 h 2943225"/>
              <a:gd name="connsiteX27" fmla="*/ 231999 w 260574"/>
              <a:gd name="connsiteY27" fmla="*/ 2867025 h 2943225"/>
              <a:gd name="connsiteX28" fmla="*/ 241524 w 260574"/>
              <a:gd name="connsiteY28" fmla="*/ 2895600 h 2943225"/>
              <a:gd name="connsiteX29" fmla="*/ 241524 w 260574"/>
              <a:gd name="connsiteY29" fmla="*/ 2943225 h 294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0574" h="2943225">
                <a:moveTo>
                  <a:pt x="146274" y="0"/>
                </a:moveTo>
                <a:cubicBezTo>
                  <a:pt x="138025" y="20621"/>
                  <a:pt x="124098" y="52736"/>
                  <a:pt x="117699" y="76200"/>
                </a:cubicBezTo>
                <a:cubicBezTo>
                  <a:pt x="110810" y="101459"/>
                  <a:pt x="106928" y="127562"/>
                  <a:pt x="98649" y="152400"/>
                </a:cubicBezTo>
                <a:cubicBezTo>
                  <a:pt x="95474" y="161925"/>
                  <a:pt x="91766" y="171289"/>
                  <a:pt x="89124" y="180975"/>
                </a:cubicBezTo>
                <a:cubicBezTo>
                  <a:pt x="82235" y="206234"/>
                  <a:pt x="78353" y="232337"/>
                  <a:pt x="70074" y="257175"/>
                </a:cubicBezTo>
                <a:cubicBezTo>
                  <a:pt x="66899" y="266700"/>
                  <a:pt x="62984" y="276010"/>
                  <a:pt x="60549" y="285750"/>
                </a:cubicBezTo>
                <a:cubicBezTo>
                  <a:pt x="56622" y="301456"/>
                  <a:pt x="54664" y="317600"/>
                  <a:pt x="51024" y="333375"/>
                </a:cubicBezTo>
                <a:cubicBezTo>
                  <a:pt x="45137" y="358886"/>
                  <a:pt x="40253" y="384737"/>
                  <a:pt x="31974" y="409575"/>
                </a:cubicBezTo>
                <a:cubicBezTo>
                  <a:pt x="18309" y="450569"/>
                  <a:pt x="24884" y="428410"/>
                  <a:pt x="12924" y="476250"/>
                </a:cubicBezTo>
                <a:cubicBezTo>
                  <a:pt x="-2189" y="657605"/>
                  <a:pt x="-6305" y="654892"/>
                  <a:pt x="12924" y="904875"/>
                </a:cubicBezTo>
                <a:cubicBezTo>
                  <a:pt x="14464" y="924896"/>
                  <a:pt x="25624" y="942975"/>
                  <a:pt x="31974" y="962025"/>
                </a:cubicBezTo>
                <a:lnTo>
                  <a:pt x="41499" y="990600"/>
                </a:lnTo>
                <a:cubicBezTo>
                  <a:pt x="44674" y="1000125"/>
                  <a:pt x="45455" y="1010821"/>
                  <a:pt x="51024" y="1019175"/>
                </a:cubicBezTo>
                <a:cubicBezTo>
                  <a:pt x="57374" y="1028700"/>
                  <a:pt x="64592" y="1037700"/>
                  <a:pt x="70074" y="1047750"/>
                </a:cubicBezTo>
                <a:cubicBezTo>
                  <a:pt x="134903" y="1166604"/>
                  <a:pt x="83710" y="1087255"/>
                  <a:pt x="127224" y="1152525"/>
                </a:cubicBezTo>
                <a:cubicBezTo>
                  <a:pt x="152420" y="1253311"/>
                  <a:pt x="118211" y="1134627"/>
                  <a:pt x="155799" y="1219200"/>
                </a:cubicBezTo>
                <a:cubicBezTo>
                  <a:pt x="163954" y="1237550"/>
                  <a:pt x="163710" y="1259642"/>
                  <a:pt x="174849" y="1276350"/>
                </a:cubicBezTo>
                <a:cubicBezTo>
                  <a:pt x="211458" y="1331264"/>
                  <a:pt x="179763" y="1278291"/>
                  <a:pt x="203424" y="1333500"/>
                </a:cubicBezTo>
                <a:cubicBezTo>
                  <a:pt x="209017" y="1346551"/>
                  <a:pt x="216881" y="1358549"/>
                  <a:pt x="222474" y="1371600"/>
                </a:cubicBezTo>
                <a:cubicBezTo>
                  <a:pt x="226429" y="1380828"/>
                  <a:pt x="227509" y="1391195"/>
                  <a:pt x="231999" y="1400175"/>
                </a:cubicBezTo>
                <a:cubicBezTo>
                  <a:pt x="268928" y="1474033"/>
                  <a:pt x="236633" y="1385501"/>
                  <a:pt x="260574" y="1457325"/>
                </a:cubicBezTo>
                <a:cubicBezTo>
                  <a:pt x="257399" y="1647825"/>
                  <a:pt x="256267" y="1838370"/>
                  <a:pt x="251049" y="2028825"/>
                </a:cubicBezTo>
                <a:cubicBezTo>
                  <a:pt x="249766" y="2075643"/>
                  <a:pt x="243793" y="2156726"/>
                  <a:pt x="231999" y="2209800"/>
                </a:cubicBezTo>
                <a:cubicBezTo>
                  <a:pt x="229821" y="2219601"/>
                  <a:pt x="225649" y="2228850"/>
                  <a:pt x="222474" y="2238375"/>
                </a:cubicBezTo>
                <a:cubicBezTo>
                  <a:pt x="215620" y="2327471"/>
                  <a:pt x="203424" y="2471554"/>
                  <a:pt x="203424" y="2552700"/>
                </a:cubicBezTo>
                <a:cubicBezTo>
                  <a:pt x="203424" y="2616279"/>
                  <a:pt x="208575" y="2679771"/>
                  <a:pt x="212949" y="2743200"/>
                </a:cubicBezTo>
                <a:cubicBezTo>
                  <a:pt x="214927" y="2771883"/>
                  <a:pt x="218102" y="2800508"/>
                  <a:pt x="222474" y="2828925"/>
                </a:cubicBezTo>
                <a:cubicBezTo>
                  <a:pt x="224465" y="2841864"/>
                  <a:pt x="228403" y="2854438"/>
                  <a:pt x="231999" y="2867025"/>
                </a:cubicBezTo>
                <a:cubicBezTo>
                  <a:pt x="234757" y="2876679"/>
                  <a:pt x="240279" y="2885637"/>
                  <a:pt x="241524" y="2895600"/>
                </a:cubicBezTo>
                <a:cubicBezTo>
                  <a:pt x="243493" y="2911352"/>
                  <a:pt x="241524" y="2927350"/>
                  <a:pt x="241524" y="2943225"/>
                </a:cubicBez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9DE807C-62E4-411A-B9AE-014F00D1DB03}"/>
              </a:ext>
            </a:extLst>
          </p:cNvPr>
          <p:cNvSpPr/>
          <p:nvPr/>
        </p:nvSpPr>
        <p:spPr bwMode="auto">
          <a:xfrm>
            <a:off x="2566071" y="3549413"/>
            <a:ext cx="873104" cy="6124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板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76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1 -3.95833E-6 0.00903 C 0.00508 0.01459 -0.00208 0.03148 -0.00247 0.03264 C -0.00299 0.02801 -0.00364 0.02431 -0.00364 0.01875 C -0.00364 0.01065 -0.00065 -3.33333E-6 -3.95833E-6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/>
      <p:bldP spid="39" grpId="0"/>
      <p:bldP spid="40" grpId="0"/>
      <p:bldP spid="41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30028" y="0"/>
            <a:ext cx="12239625" cy="688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568" y="2094855"/>
            <a:ext cx="8978945" cy="3259137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辨識音樂劇的元素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比較音樂劇與歌劇的異同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按表演記號演唱音樂劇插曲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根據歌曲的情境，編排合適的演唱形式，並配上舞蹈及對白演出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306457" y="331332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5EDC53A-2B99-45EA-85B4-CB73AF92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566" y="182307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38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39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542274-A9C6-4B83-8BDC-C6F6AE74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F5FA453-DB5F-4D82-AC70-00FB8669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2" y="5911634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8A9B360E-1F98-4A4D-92A2-D3C99D6B7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79993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8401B05D-0289-475A-BBA9-026E49539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89" y="182307"/>
            <a:ext cx="262013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38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39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3F69C8DA-2F3F-4480-BD04-C4054F2ED8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762" y="896184"/>
            <a:ext cx="4362074" cy="5452592"/>
          </a:xfrm>
          <a:prstGeom prst="rect">
            <a:avLst/>
          </a:prstGeom>
        </p:spPr>
      </p:pic>
      <p:pic>
        <p:nvPicPr>
          <p:cNvPr id="9" name="Picture 8" descr="A picture containing website&#10;&#10;Description automatically generated">
            <a:extLst>
              <a:ext uri="{FF2B5EF4-FFF2-40B4-BE49-F238E27FC236}">
                <a16:creationId xmlns:a16="http://schemas.microsoft.com/office/drawing/2014/main" id="{BB2F84DB-E89B-4C36-9CAE-02FC3A8123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911" y="896183"/>
            <a:ext cx="4362073" cy="545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1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214766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17035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創意舞台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DDA91CBF-A10D-43C0-A0A9-6530C2F8C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725" y="641700"/>
            <a:ext cx="86524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分組參考我們之前看過的音樂劇選段的表演形式，為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Getting to Know You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構思一種有趣而富創意的表形式。</a:t>
            </a:r>
            <a:endParaRPr lang="zh-TW" altLang="zh-HK" sz="2800" dirty="0"/>
          </a:p>
        </p:txBody>
      </p:sp>
      <p:pic>
        <p:nvPicPr>
          <p:cNvPr id="20" name="Picture 97">
            <a:extLst>
              <a:ext uri="{FF2B5EF4-FFF2-40B4-BE49-F238E27FC236}">
                <a16:creationId xmlns:a16="http://schemas.microsoft.com/office/drawing/2014/main" id="{7C9B711E-89DB-4D4C-AE45-85EB61E0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181026" y="1416101"/>
            <a:ext cx="1603498" cy="164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60A1927-3FBD-4CEF-B488-315D2CF8623F}"/>
              </a:ext>
            </a:extLst>
          </p:cNvPr>
          <p:cNvGrpSpPr/>
          <p:nvPr/>
        </p:nvGrpSpPr>
        <p:grpSpPr>
          <a:xfrm>
            <a:off x="4655840" y="1821303"/>
            <a:ext cx="2739104" cy="635129"/>
            <a:chOff x="5203745" y="5029122"/>
            <a:chExt cx="2739104" cy="635129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id="{B1FEFC6C-C359-4868-B4BD-0CFBDE628F16}"/>
                </a:ext>
              </a:extLst>
            </p:cNvPr>
            <p:cNvSpPr/>
            <p:nvPr/>
          </p:nvSpPr>
          <p:spPr bwMode="auto">
            <a:xfrm>
              <a:off x="5203745" y="5029122"/>
              <a:ext cx="2739104" cy="635129"/>
            </a:xfrm>
            <a:prstGeom prst="wedgeRoundRectCallout">
              <a:avLst>
                <a:gd name="adj1" fmla="val 72891"/>
                <a:gd name="adj2" fmla="val -16991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0179A4-B153-4696-B753-3E36D1F7B7A2}"/>
                </a:ext>
              </a:extLst>
            </p:cNvPr>
            <p:cNvSpPr/>
            <p:nvPr/>
          </p:nvSpPr>
          <p:spPr bwMode="auto">
            <a:xfrm>
              <a:off x="5350132" y="5072435"/>
              <a:ext cx="2587546" cy="43285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先來看看小提示。</a:t>
              </a:r>
              <a:endParaRPr lang="en-US" altLang="zh-TW" sz="2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4" name="Picture 23" descr="Calendar&#10;&#10;Description automatically generated">
            <a:extLst>
              <a:ext uri="{FF2B5EF4-FFF2-40B4-BE49-F238E27FC236}">
                <a16:creationId xmlns:a16="http://schemas.microsoft.com/office/drawing/2014/main" id="{9E0A6B45-7D20-4140-9D81-9E612EF65C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16401" r="32895" b="47358"/>
          <a:stretch/>
        </p:blipFill>
        <p:spPr>
          <a:xfrm>
            <a:off x="1839631" y="2584366"/>
            <a:ext cx="4339627" cy="34686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898A19-7604-4AFA-9B5B-F993BC4BA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42" b="99631" l="9914" r="94397">
                        <a14:foregroundMark x1="51078" y1="10701" x2="51078" y2="10701"/>
                        <a14:foregroundMark x1="51940" y1="8856" x2="52586" y2="9594"/>
                        <a14:foregroundMark x1="51724" y1="9594" x2="51940" y2="8487"/>
                        <a14:foregroundMark x1="90086" y1="44649" x2="94612" y2="62362"/>
                        <a14:foregroundMark x1="94612" y1="62362" x2="94181" y2="95572"/>
                        <a14:foregroundMark x1="51724" y1="72694" x2="51724" y2="72694"/>
                        <a14:foregroundMark x1="49784" y1="73801" x2="61853" y2="73801"/>
                        <a14:foregroundMark x1="74138" y1="66790" x2="81681" y2="67897"/>
                        <a14:foregroundMark x1="70690" y1="64945" x2="70690" y2="64945"/>
                        <a14:foregroundMark x1="58190" y1="80443" x2="69181" y2="81181"/>
                        <a14:foregroundMark x1="69181" y1="81181" x2="69397" y2="81181"/>
                        <a14:foregroundMark x1="61422" y1="89299" x2="74138" y2="90406"/>
                        <a14:foregroundMark x1="50647" y1="97786" x2="76293" y2="98155"/>
                        <a14:foregroundMark x1="63793" y1="97786" x2="65086" y2="97786"/>
                        <a14:foregroundMark x1="11638" y1="94096" x2="11638" y2="96679"/>
                        <a14:foregroundMark x1="12500" y1="97786" x2="43750" y2="97786"/>
                        <a14:foregroundMark x1="19397" y1="98893" x2="44828" y2="99631"/>
                        <a14:foregroundMark x1="51724" y1="7749" x2="51724" y2="7749"/>
                        <a14:foregroundMark x1="51724" y1="7749" x2="51724" y2="7749"/>
                        <a14:foregroundMark x1="52802" y1="11439" x2="53879" y2="15867"/>
                        <a14:foregroundMark x1="51509" y1="8856" x2="52371" y2="11439"/>
                        <a14:foregroundMark x1="51940" y1="6642" x2="52586" y2="11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2063" y="3266291"/>
            <a:ext cx="4752701" cy="277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8 0.01204 -0.00104 0.0081 1.25E-6 0.00903 C 0.00508 0.01458 -0.00208 0.03148 -0.00248 0.03264 C -0.003 0.02801 -0.00365 0.02431 -0.00365 0.01875 C -0.00365 0.01065 -0.00065 -3.7037E-7 1.25E-6 -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214766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17035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創意舞台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DDA91CBF-A10D-43C0-A0A9-6530C2F8C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11" y="799402"/>
            <a:ext cx="106897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你可以利用童話故事、文學作品及卡通片的內容構思音樂劇片段，可看看以下的例子作為參考。</a:t>
            </a:r>
            <a:endParaRPr lang="zh-TW" altLang="zh-HK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47DF55-707C-4399-9633-5287547191AA}"/>
              </a:ext>
            </a:extLst>
          </p:cNvPr>
          <p:cNvSpPr/>
          <p:nvPr/>
        </p:nvSpPr>
        <p:spPr bwMode="auto">
          <a:xfrm>
            <a:off x="310448" y="1844198"/>
            <a:ext cx="11654427" cy="4323938"/>
          </a:xfrm>
          <a:custGeom>
            <a:avLst/>
            <a:gdLst>
              <a:gd name="connsiteX0" fmla="*/ 0 w 11654427"/>
              <a:gd name="connsiteY0" fmla="*/ 0 h 4323938"/>
              <a:gd name="connsiteX1" fmla="*/ 233089 w 11654427"/>
              <a:gd name="connsiteY1" fmla="*/ 0 h 4323938"/>
              <a:gd name="connsiteX2" fmla="*/ 466177 w 11654427"/>
              <a:gd name="connsiteY2" fmla="*/ 0 h 4323938"/>
              <a:gd name="connsiteX3" fmla="*/ 1165443 w 11654427"/>
              <a:gd name="connsiteY3" fmla="*/ 0 h 4323938"/>
              <a:gd name="connsiteX4" fmla="*/ 1515076 w 11654427"/>
              <a:gd name="connsiteY4" fmla="*/ 0 h 4323938"/>
              <a:gd name="connsiteX5" fmla="*/ 2330885 w 11654427"/>
              <a:gd name="connsiteY5" fmla="*/ 0 h 4323938"/>
              <a:gd name="connsiteX6" fmla="*/ 3146695 w 11654427"/>
              <a:gd name="connsiteY6" fmla="*/ 0 h 4323938"/>
              <a:gd name="connsiteX7" fmla="*/ 3612872 w 11654427"/>
              <a:gd name="connsiteY7" fmla="*/ 0 h 4323938"/>
              <a:gd name="connsiteX8" fmla="*/ 4079049 w 11654427"/>
              <a:gd name="connsiteY8" fmla="*/ 0 h 4323938"/>
              <a:gd name="connsiteX9" fmla="*/ 4894859 w 11654427"/>
              <a:gd name="connsiteY9" fmla="*/ 0 h 4323938"/>
              <a:gd name="connsiteX10" fmla="*/ 5594125 w 11654427"/>
              <a:gd name="connsiteY10" fmla="*/ 0 h 4323938"/>
              <a:gd name="connsiteX11" fmla="*/ 6060302 w 11654427"/>
              <a:gd name="connsiteY11" fmla="*/ 0 h 4323938"/>
              <a:gd name="connsiteX12" fmla="*/ 6643023 w 11654427"/>
              <a:gd name="connsiteY12" fmla="*/ 0 h 4323938"/>
              <a:gd name="connsiteX13" fmla="*/ 6992656 w 11654427"/>
              <a:gd name="connsiteY13" fmla="*/ 0 h 4323938"/>
              <a:gd name="connsiteX14" fmla="*/ 7575378 w 11654427"/>
              <a:gd name="connsiteY14" fmla="*/ 0 h 4323938"/>
              <a:gd name="connsiteX15" fmla="*/ 8274643 w 11654427"/>
              <a:gd name="connsiteY15" fmla="*/ 0 h 4323938"/>
              <a:gd name="connsiteX16" fmla="*/ 8624276 w 11654427"/>
              <a:gd name="connsiteY16" fmla="*/ 0 h 4323938"/>
              <a:gd name="connsiteX17" fmla="*/ 9206997 w 11654427"/>
              <a:gd name="connsiteY17" fmla="*/ 0 h 4323938"/>
              <a:gd name="connsiteX18" fmla="*/ 9556630 w 11654427"/>
              <a:gd name="connsiteY18" fmla="*/ 0 h 4323938"/>
              <a:gd name="connsiteX19" fmla="*/ 10022807 w 11654427"/>
              <a:gd name="connsiteY19" fmla="*/ 0 h 4323938"/>
              <a:gd name="connsiteX20" fmla="*/ 10372440 w 11654427"/>
              <a:gd name="connsiteY20" fmla="*/ 0 h 4323938"/>
              <a:gd name="connsiteX21" fmla="*/ 10605529 w 11654427"/>
              <a:gd name="connsiteY21" fmla="*/ 0 h 4323938"/>
              <a:gd name="connsiteX22" fmla="*/ 11654427 w 11654427"/>
              <a:gd name="connsiteY22" fmla="*/ 0 h 4323938"/>
              <a:gd name="connsiteX23" fmla="*/ 11654427 w 11654427"/>
              <a:gd name="connsiteY23" fmla="*/ 454013 h 4323938"/>
              <a:gd name="connsiteX24" fmla="*/ 11654427 w 11654427"/>
              <a:gd name="connsiteY24" fmla="*/ 994506 h 4323938"/>
              <a:gd name="connsiteX25" fmla="*/ 11654427 w 11654427"/>
              <a:gd name="connsiteY25" fmla="*/ 1621477 h 4323938"/>
              <a:gd name="connsiteX26" fmla="*/ 11654427 w 11654427"/>
              <a:gd name="connsiteY26" fmla="*/ 2205208 h 4323938"/>
              <a:gd name="connsiteX27" fmla="*/ 11654427 w 11654427"/>
              <a:gd name="connsiteY27" fmla="*/ 2745701 h 4323938"/>
              <a:gd name="connsiteX28" fmla="*/ 11654427 w 11654427"/>
              <a:gd name="connsiteY28" fmla="*/ 3286193 h 4323938"/>
              <a:gd name="connsiteX29" fmla="*/ 11654427 w 11654427"/>
              <a:gd name="connsiteY29" fmla="*/ 3696967 h 4323938"/>
              <a:gd name="connsiteX30" fmla="*/ 11654427 w 11654427"/>
              <a:gd name="connsiteY30" fmla="*/ 4323938 h 4323938"/>
              <a:gd name="connsiteX31" fmla="*/ 10955161 w 11654427"/>
              <a:gd name="connsiteY31" fmla="*/ 4323938 h 4323938"/>
              <a:gd name="connsiteX32" fmla="*/ 10139351 w 11654427"/>
              <a:gd name="connsiteY32" fmla="*/ 4323938 h 4323938"/>
              <a:gd name="connsiteX33" fmla="*/ 9673174 w 11654427"/>
              <a:gd name="connsiteY33" fmla="*/ 4323938 h 4323938"/>
              <a:gd name="connsiteX34" fmla="*/ 9090453 w 11654427"/>
              <a:gd name="connsiteY34" fmla="*/ 4323938 h 4323938"/>
              <a:gd name="connsiteX35" fmla="*/ 8857365 w 11654427"/>
              <a:gd name="connsiteY35" fmla="*/ 4323938 h 4323938"/>
              <a:gd name="connsiteX36" fmla="*/ 8391187 w 11654427"/>
              <a:gd name="connsiteY36" fmla="*/ 4323938 h 4323938"/>
              <a:gd name="connsiteX37" fmla="*/ 8041555 w 11654427"/>
              <a:gd name="connsiteY37" fmla="*/ 4323938 h 4323938"/>
              <a:gd name="connsiteX38" fmla="*/ 7458833 w 11654427"/>
              <a:gd name="connsiteY38" fmla="*/ 4323938 h 4323938"/>
              <a:gd name="connsiteX39" fmla="*/ 7225745 w 11654427"/>
              <a:gd name="connsiteY39" fmla="*/ 4323938 h 4323938"/>
              <a:gd name="connsiteX40" fmla="*/ 6409935 w 11654427"/>
              <a:gd name="connsiteY40" fmla="*/ 4323938 h 4323938"/>
              <a:gd name="connsiteX41" fmla="*/ 6060302 w 11654427"/>
              <a:gd name="connsiteY41" fmla="*/ 4323938 h 4323938"/>
              <a:gd name="connsiteX42" fmla="*/ 5594125 w 11654427"/>
              <a:gd name="connsiteY42" fmla="*/ 4323938 h 4323938"/>
              <a:gd name="connsiteX43" fmla="*/ 4894859 w 11654427"/>
              <a:gd name="connsiteY43" fmla="*/ 4323938 h 4323938"/>
              <a:gd name="connsiteX44" fmla="*/ 4079049 w 11654427"/>
              <a:gd name="connsiteY44" fmla="*/ 4323938 h 4323938"/>
              <a:gd name="connsiteX45" fmla="*/ 3379784 w 11654427"/>
              <a:gd name="connsiteY45" fmla="*/ 4323938 h 4323938"/>
              <a:gd name="connsiteX46" fmla="*/ 3030151 w 11654427"/>
              <a:gd name="connsiteY46" fmla="*/ 4323938 h 4323938"/>
              <a:gd name="connsiteX47" fmla="*/ 2214341 w 11654427"/>
              <a:gd name="connsiteY47" fmla="*/ 4323938 h 4323938"/>
              <a:gd name="connsiteX48" fmla="*/ 1864708 w 11654427"/>
              <a:gd name="connsiteY48" fmla="*/ 4323938 h 4323938"/>
              <a:gd name="connsiteX49" fmla="*/ 1165443 w 11654427"/>
              <a:gd name="connsiteY49" fmla="*/ 4323938 h 4323938"/>
              <a:gd name="connsiteX50" fmla="*/ 815810 w 11654427"/>
              <a:gd name="connsiteY50" fmla="*/ 4323938 h 4323938"/>
              <a:gd name="connsiteX51" fmla="*/ 0 w 11654427"/>
              <a:gd name="connsiteY51" fmla="*/ 4323938 h 4323938"/>
              <a:gd name="connsiteX52" fmla="*/ 0 w 11654427"/>
              <a:gd name="connsiteY52" fmla="*/ 3913164 h 4323938"/>
              <a:gd name="connsiteX53" fmla="*/ 0 w 11654427"/>
              <a:gd name="connsiteY53" fmla="*/ 3329432 h 4323938"/>
              <a:gd name="connsiteX54" fmla="*/ 0 w 11654427"/>
              <a:gd name="connsiteY54" fmla="*/ 2788940 h 4323938"/>
              <a:gd name="connsiteX55" fmla="*/ 0 w 11654427"/>
              <a:gd name="connsiteY55" fmla="*/ 2205208 h 4323938"/>
              <a:gd name="connsiteX56" fmla="*/ 0 w 11654427"/>
              <a:gd name="connsiteY56" fmla="*/ 1794434 h 4323938"/>
              <a:gd name="connsiteX57" fmla="*/ 0 w 11654427"/>
              <a:gd name="connsiteY57" fmla="*/ 1340421 h 4323938"/>
              <a:gd name="connsiteX58" fmla="*/ 0 w 11654427"/>
              <a:gd name="connsiteY58" fmla="*/ 843168 h 4323938"/>
              <a:gd name="connsiteX59" fmla="*/ 0 w 11654427"/>
              <a:gd name="connsiteY59" fmla="*/ 0 h 432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1654427" h="4323938" fill="none" extrusionOk="0">
                <a:moveTo>
                  <a:pt x="0" y="0"/>
                </a:moveTo>
                <a:cubicBezTo>
                  <a:pt x="101548" y="-15602"/>
                  <a:pt x="119546" y="22258"/>
                  <a:pt x="233089" y="0"/>
                </a:cubicBezTo>
                <a:cubicBezTo>
                  <a:pt x="346632" y="-22258"/>
                  <a:pt x="415248" y="21511"/>
                  <a:pt x="466177" y="0"/>
                </a:cubicBezTo>
                <a:cubicBezTo>
                  <a:pt x="517106" y="-21511"/>
                  <a:pt x="888766" y="30409"/>
                  <a:pt x="1165443" y="0"/>
                </a:cubicBezTo>
                <a:cubicBezTo>
                  <a:pt x="1442120" y="-30409"/>
                  <a:pt x="1393185" y="12694"/>
                  <a:pt x="1515076" y="0"/>
                </a:cubicBezTo>
                <a:cubicBezTo>
                  <a:pt x="1636967" y="-12694"/>
                  <a:pt x="1966185" y="5735"/>
                  <a:pt x="2330885" y="0"/>
                </a:cubicBezTo>
                <a:cubicBezTo>
                  <a:pt x="2695585" y="-5735"/>
                  <a:pt x="2806658" y="7550"/>
                  <a:pt x="3146695" y="0"/>
                </a:cubicBezTo>
                <a:cubicBezTo>
                  <a:pt x="3486732" y="-7550"/>
                  <a:pt x="3498673" y="38215"/>
                  <a:pt x="3612872" y="0"/>
                </a:cubicBezTo>
                <a:cubicBezTo>
                  <a:pt x="3727071" y="-38215"/>
                  <a:pt x="3957292" y="20036"/>
                  <a:pt x="4079049" y="0"/>
                </a:cubicBezTo>
                <a:cubicBezTo>
                  <a:pt x="4200806" y="-20036"/>
                  <a:pt x="4539065" y="78778"/>
                  <a:pt x="4894859" y="0"/>
                </a:cubicBezTo>
                <a:cubicBezTo>
                  <a:pt x="5250653" y="-78778"/>
                  <a:pt x="5347277" y="3287"/>
                  <a:pt x="5594125" y="0"/>
                </a:cubicBezTo>
                <a:cubicBezTo>
                  <a:pt x="5840973" y="-3287"/>
                  <a:pt x="5961895" y="47371"/>
                  <a:pt x="6060302" y="0"/>
                </a:cubicBezTo>
                <a:cubicBezTo>
                  <a:pt x="6158709" y="-47371"/>
                  <a:pt x="6353866" y="34584"/>
                  <a:pt x="6643023" y="0"/>
                </a:cubicBezTo>
                <a:cubicBezTo>
                  <a:pt x="6932180" y="-34584"/>
                  <a:pt x="6867127" y="39555"/>
                  <a:pt x="6992656" y="0"/>
                </a:cubicBezTo>
                <a:cubicBezTo>
                  <a:pt x="7118185" y="-39555"/>
                  <a:pt x="7337125" y="28754"/>
                  <a:pt x="7575378" y="0"/>
                </a:cubicBezTo>
                <a:cubicBezTo>
                  <a:pt x="7813631" y="-28754"/>
                  <a:pt x="7945958" y="74960"/>
                  <a:pt x="8274643" y="0"/>
                </a:cubicBezTo>
                <a:cubicBezTo>
                  <a:pt x="8603328" y="-74960"/>
                  <a:pt x="8504111" y="16976"/>
                  <a:pt x="8624276" y="0"/>
                </a:cubicBezTo>
                <a:cubicBezTo>
                  <a:pt x="8744441" y="-16976"/>
                  <a:pt x="8918854" y="23096"/>
                  <a:pt x="9206997" y="0"/>
                </a:cubicBezTo>
                <a:cubicBezTo>
                  <a:pt x="9495140" y="-23096"/>
                  <a:pt x="9430848" y="12384"/>
                  <a:pt x="9556630" y="0"/>
                </a:cubicBezTo>
                <a:cubicBezTo>
                  <a:pt x="9682412" y="-12384"/>
                  <a:pt x="9797631" y="13881"/>
                  <a:pt x="10022807" y="0"/>
                </a:cubicBezTo>
                <a:cubicBezTo>
                  <a:pt x="10247983" y="-13881"/>
                  <a:pt x="10273308" y="10073"/>
                  <a:pt x="10372440" y="0"/>
                </a:cubicBezTo>
                <a:cubicBezTo>
                  <a:pt x="10471572" y="-10073"/>
                  <a:pt x="10552511" y="17707"/>
                  <a:pt x="10605529" y="0"/>
                </a:cubicBezTo>
                <a:cubicBezTo>
                  <a:pt x="10658547" y="-17707"/>
                  <a:pt x="11239857" y="84955"/>
                  <a:pt x="11654427" y="0"/>
                </a:cubicBezTo>
                <a:cubicBezTo>
                  <a:pt x="11688756" y="136070"/>
                  <a:pt x="11602565" y="269540"/>
                  <a:pt x="11654427" y="454013"/>
                </a:cubicBezTo>
                <a:cubicBezTo>
                  <a:pt x="11706289" y="638486"/>
                  <a:pt x="11611843" y="745304"/>
                  <a:pt x="11654427" y="994506"/>
                </a:cubicBezTo>
                <a:cubicBezTo>
                  <a:pt x="11697011" y="1243708"/>
                  <a:pt x="11599113" y="1320394"/>
                  <a:pt x="11654427" y="1621477"/>
                </a:cubicBezTo>
                <a:cubicBezTo>
                  <a:pt x="11709741" y="1922560"/>
                  <a:pt x="11654302" y="2035476"/>
                  <a:pt x="11654427" y="2205208"/>
                </a:cubicBezTo>
                <a:cubicBezTo>
                  <a:pt x="11654552" y="2374940"/>
                  <a:pt x="11650720" y="2629167"/>
                  <a:pt x="11654427" y="2745701"/>
                </a:cubicBezTo>
                <a:cubicBezTo>
                  <a:pt x="11658134" y="2862235"/>
                  <a:pt x="11653284" y="3102907"/>
                  <a:pt x="11654427" y="3286193"/>
                </a:cubicBezTo>
                <a:cubicBezTo>
                  <a:pt x="11655570" y="3469479"/>
                  <a:pt x="11605514" y="3545596"/>
                  <a:pt x="11654427" y="3696967"/>
                </a:cubicBezTo>
                <a:cubicBezTo>
                  <a:pt x="11703340" y="3848338"/>
                  <a:pt x="11623359" y="4036368"/>
                  <a:pt x="11654427" y="4323938"/>
                </a:cubicBezTo>
                <a:cubicBezTo>
                  <a:pt x="11384151" y="4340406"/>
                  <a:pt x="11139799" y="4307763"/>
                  <a:pt x="10955161" y="4323938"/>
                </a:cubicBezTo>
                <a:cubicBezTo>
                  <a:pt x="10770523" y="4340113"/>
                  <a:pt x="10538912" y="4241211"/>
                  <a:pt x="10139351" y="4323938"/>
                </a:cubicBezTo>
                <a:cubicBezTo>
                  <a:pt x="9739790" y="4406665"/>
                  <a:pt x="9802786" y="4292344"/>
                  <a:pt x="9673174" y="4323938"/>
                </a:cubicBezTo>
                <a:cubicBezTo>
                  <a:pt x="9543562" y="4355532"/>
                  <a:pt x="9266933" y="4277479"/>
                  <a:pt x="9090453" y="4323938"/>
                </a:cubicBezTo>
                <a:cubicBezTo>
                  <a:pt x="8913973" y="4370397"/>
                  <a:pt x="8913041" y="4303255"/>
                  <a:pt x="8857365" y="4323938"/>
                </a:cubicBezTo>
                <a:cubicBezTo>
                  <a:pt x="8801689" y="4344621"/>
                  <a:pt x="8497394" y="4270403"/>
                  <a:pt x="8391187" y="4323938"/>
                </a:cubicBezTo>
                <a:cubicBezTo>
                  <a:pt x="8284980" y="4377473"/>
                  <a:pt x="8152436" y="4296098"/>
                  <a:pt x="8041555" y="4323938"/>
                </a:cubicBezTo>
                <a:cubicBezTo>
                  <a:pt x="7930674" y="4351778"/>
                  <a:pt x="7745670" y="4275765"/>
                  <a:pt x="7458833" y="4323938"/>
                </a:cubicBezTo>
                <a:cubicBezTo>
                  <a:pt x="7171996" y="4372111"/>
                  <a:pt x="7283167" y="4308982"/>
                  <a:pt x="7225745" y="4323938"/>
                </a:cubicBezTo>
                <a:cubicBezTo>
                  <a:pt x="7168323" y="4338894"/>
                  <a:pt x="6696312" y="4297832"/>
                  <a:pt x="6409935" y="4323938"/>
                </a:cubicBezTo>
                <a:cubicBezTo>
                  <a:pt x="6123558" y="4350044"/>
                  <a:pt x="6197391" y="4301908"/>
                  <a:pt x="6060302" y="4323938"/>
                </a:cubicBezTo>
                <a:cubicBezTo>
                  <a:pt x="5923213" y="4345968"/>
                  <a:pt x="5737392" y="4311439"/>
                  <a:pt x="5594125" y="4323938"/>
                </a:cubicBezTo>
                <a:cubicBezTo>
                  <a:pt x="5450858" y="4336437"/>
                  <a:pt x="5061701" y="4269984"/>
                  <a:pt x="4894859" y="4323938"/>
                </a:cubicBezTo>
                <a:cubicBezTo>
                  <a:pt x="4728017" y="4377892"/>
                  <a:pt x="4407026" y="4280397"/>
                  <a:pt x="4079049" y="4323938"/>
                </a:cubicBezTo>
                <a:cubicBezTo>
                  <a:pt x="3751072" y="4367479"/>
                  <a:pt x="3615976" y="4244081"/>
                  <a:pt x="3379784" y="4323938"/>
                </a:cubicBezTo>
                <a:cubicBezTo>
                  <a:pt x="3143593" y="4403795"/>
                  <a:pt x="3143429" y="4301513"/>
                  <a:pt x="3030151" y="4323938"/>
                </a:cubicBezTo>
                <a:cubicBezTo>
                  <a:pt x="2916873" y="4346363"/>
                  <a:pt x="2413417" y="4304310"/>
                  <a:pt x="2214341" y="4323938"/>
                </a:cubicBezTo>
                <a:cubicBezTo>
                  <a:pt x="2015265" y="4343566"/>
                  <a:pt x="2001934" y="4310819"/>
                  <a:pt x="1864708" y="4323938"/>
                </a:cubicBezTo>
                <a:cubicBezTo>
                  <a:pt x="1727482" y="4337057"/>
                  <a:pt x="1341551" y="4315190"/>
                  <a:pt x="1165443" y="4323938"/>
                </a:cubicBezTo>
                <a:cubicBezTo>
                  <a:pt x="989336" y="4332686"/>
                  <a:pt x="933200" y="4318833"/>
                  <a:pt x="815810" y="4323938"/>
                </a:cubicBezTo>
                <a:cubicBezTo>
                  <a:pt x="698420" y="4329043"/>
                  <a:pt x="177622" y="4233696"/>
                  <a:pt x="0" y="4323938"/>
                </a:cubicBezTo>
                <a:cubicBezTo>
                  <a:pt x="-34820" y="4235904"/>
                  <a:pt x="25501" y="4102133"/>
                  <a:pt x="0" y="3913164"/>
                </a:cubicBezTo>
                <a:cubicBezTo>
                  <a:pt x="-25501" y="3724195"/>
                  <a:pt x="43568" y="3497992"/>
                  <a:pt x="0" y="3329432"/>
                </a:cubicBezTo>
                <a:cubicBezTo>
                  <a:pt x="-43568" y="3160872"/>
                  <a:pt x="13207" y="2909215"/>
                  <a:pt x="0" y="2788940"/>
                </a:cubicBezTo>
                <a:cubicBezTo>
                  <a:pt x="-13207" y="2668665"/>
                  <a:pt x="9972" y="2481047"/>
                  <a:pt x="0" y="2205208"/>
                </a:cubicBezTo>
                <a:cubicBezTo>
                  <a:pt x="-9972" y="1929369"/>
                  <a:pt x="43034" y="1895050"/>
                  <a:pt x="0" y="1794434"/>
                </a:cubicBezTo>
                <a:cubicBezTo>
                  <a:pt x="-43034" y="1693818"/>
                  <a:pt x="16815" y="1541657"/>
                  <a:pt x="0" y="1340421"/>
                </a:cubicBezTo>
                <a:cubicBezTo>
                  <a:pt x="-16815" y="1139185"/>
                  <a:pt x="51245" y="977911"/>
                  <a:pt x="0" y="843168"/>
                </a:cubicBezTo>
                <a:cubicBezTo>
                  <a:pt x="-51245" y="708425"/>
                  <a:pt x="31030" y="274175"/>
                  <a:pt x="0" y="0"/>
                </a:cubicBezTo>
                <a:close/>
              </a:path>
              <a:path w="11654427" h="4323938" stroke="0" extrusionOk="0">
                <a:moveTo>
                  <a:pt x="0" y="0"/>
                </a:moveTo>
                <a:cubicBezTo>
                  <a:pt x="94261" y="-40059"/>
                  <a:pt x="251725" y="12751"/>
                  <a:pt x="349633" y="0"/>
                </a:cubicBezTo>
                <a:cubicBezTo>
                  <a:pt x="447541" y="-12751"/>
                  <a:pt x="760706" y="52684"/>
                  <a:pt x="1048898" y="0"/>
                </a:cubicBezTo>
                <a:cubicBezTo>
                  <a:pt x="1337090" y="-52684"/>
                  <a:pt x="1185318" y="15011"/>
                  <a:pt x="1281987" y="0"/>
                </a:cubicBezTo>
                <a:cubicBezTo>
                  <a:pt x="1378656" y="-15011"/>
                  <a:pt x="1613646" y="21994"/>
                  <a:pt x="1864708" y="0"/>
                </a:cubicBezTo>
                <a:cubicBezTo>
                  <a:pt x="2115770" y="-21994"/>
                  <a:pt x="2177274" y="23097"/>
                  <a:pt x="2447430" y="0"/>
                </a:cubicBezTo>
                <a:cubicBezTo>
                  <a:pt x="2717586" y="-23097"/>
                  <a:pt x="2703830" y="7378"/>
                  <a:pt x="2797062" y="0"/>
                </a:cubicBezTo>
                <a:cubicBezTo>
                  <a:pt x="2890294" y="-7378"/>
                  <a:pt x="3173485" y="36706"/>
                  <a:pt x="3496328" y="0"/>
                </a:cubicBezTo>
                <a:cubicBezTo>
                  <a:pt x="3819171" y="-36706"/>
                  <a:pt x="3639995" y="7087"/>
                  <a:pt x="3729417" y="0"/>
                </a:cubicBezTo>
                <a:cubicBezTo>
                  <a:pt x="3818839" y="-7087"/>
                  <a:pt x="4361806" y="15087"/>
                  <a:pt x="4545227" y="0"/>
                </a:cubicBezTo>
                <a:cubicBezTo>
                  <a:pt x="4728648" y="-15087"/>
                  <a:pt x="4816023" y="23731"/>
                  <a:pt x="5011404" y="0"/>
                </a:cubicBezTo>
                <a:cubicBezTo>
                  <a:pt x="5206785" y="-23731"/>
                  <a:pt x="5462072" y="35926"/>
                  <a:pt x="5594125" y="0"/>
                </a:cubicBezTo>
                <a:cubicBezTo>
                  <a:pt x="5726178" y="-35926"/>
                  <a:pt x="5812029" y="20417"/>
                  <a:pt x="5943758" y="0"/>
                </a:cubicBezTo>
                <a:cubicBezTo>
                  <a:pt x="6075487" y="-20417"/>
                  <a:pt x="6063811" y="5295"/>
                  <a:pt x="6176846" y="0"/>
                </a:cubicBezTo>
                <a:cubicBezTo>
                  <a:pt x="6289881" y="-5295"/>
                  <a:pt x="6647827" y="51972"/>
                  <a:pt x="6876112" y="0"/>
                </a:cubicBezTo>
                <a:cubicBezTo>
                  <a:pt x="7104397" y="-51972"/>
                  <a:pt x="6997474" y="910"/>
                  <a:pt x="7109200" y="0"/>
                </a:cubicBezTo>
                <a:cubicBezTo>
                  <a:pt x="7220926" y="-910"/>
                  <a:pt x="7311496" y="15392"/>
                  <a:pt x="7458833" y="0"/>
                </a:cubicBezTo>
                <a:cubicBezTo>
                  <a:pt x="7606170" y="-15392"/>
                  <a:pt x="7802488" y="13368"/>
                  <a:pt x="7925010" y="0"/>
                </a:cubicBezTo>
                <a:cubicBezTo>
                  <a:pt x="8047532" y="-13368"/>
                  <a:pt x="8325128" y="24713"/>
                  <a:pt x="8624276" y="0"/>
                </a:cubicBezTo>
                <a:cubicBezTo>
                  <a:pt x="8923424" y="-24713"/>
                  <a:pt x="8973743" y="12922"/>
                  <a:pt x="9206997" y="0"/>
                </a:cubicBezTo>
                <a:cubicBezTo>
                  <a:pt x="9440251" y="-12922"/>
                  <a:pt x="9423709" y="17994"/>
                  <a:pt x="9556630" y="0"/>
                </a:cubicBezTo>
                <a:cubicBezTo>
                  <a:pt x="9689551" y="-17994"/>
                  <a:pt x="9817782" y="20105"/>
                  <a:pt x="10022807" y="0"/>
                </a:cubicBezTo>
                <a:cubicBezTo>
                  <a:pt x="10227832" y="-20105"/>
                  <a:pt x="10206512" y="24041"/>
                  <a:pt x="10255896" y="0"/>
                </a:cubicBezTo>
                <a:cubicBezTo>
                  <a:pt x="10305280" y="-24041"/>
                  <a:pt x="10558478" y="53515"/>
                  <a:pt x="10838617" y="0"/>
                </a:cubicBezTo>
                <a:cubicBezTo>
                  <a:pt x="11118756" y="-53515"/>
                  <a:pt x="11437083" y="94882"/>
                  <a:pt x="11654427" y="0"/>
                </a:cubicBezTo>
                <a:cubicBezTo>
                  <a:pt x="11690576" y="200395"/>
                  <a:pt x="11639245" y="370898"/>
                  <a:pt x="11654427" y="540492"/>
                </a:cubicBezTo>
                <a:cubicBezTo>
                  <a:pt x="11669609" y="710086"/>
                  <a:pt x="11610488" y="807049"/>
                  <a:pt x="11654427" y="994506"/>
                </a:cubicBezTo>
                <a:cubicBezTo>
                  <a:pt x="11698366" y="1181963"/>
                  <a:pt x="11622016" y="1390321"/>
                  <a:pt x="11654427" y="1491759"/>
                </a:cubicBezTo>
                <a:cubicBezTo>
                  <a:pt x="11686838" y="1593197"/>
                  <a:pt x="11608973" y="1913906"/>
                  <a:pt x="11654427" y="2032251"/>
                </a:cubicBezTo>
                <a:cubicBezTo>
                  <a:pt x="11699881" y="2150596"/>
                  <a:pt x="11585172" y="2477158"/>
                  <a:pt x="11654427" y="2615982"/>
                </a:cubicBezTo>
                <a:cubicBezTo>
                  <a:pt x="11723682" y="2754806"/>
                  <a:pt x="11639332" y="2894254"/>
                  <a:pt x="11654427" y="3113235"/>
                </a:cubicBezTo>
                <a:cubicBezTo>
                  <a:pt x="11669522" y="3332216"/>
                  <a:pt x="11585658" y="3454319"/>
                  <a:pt x="11654427" y="3696967"/>
                </a:cubicBezTo>
                <a:cubicBezTo>
                  <a:pt x="11723196" y="3939615"/>
                  <a:pt x="11579227" y="4191400"/>
                  <a:pt x="11654427" y="4323938"/>
                </a:cubicBezTo>
                <a:cubicBezTo>
                  <a:pt x="11553008" y="4355358"/>
                  <a:pt x="11435906" y="4305307"/>
                  <a:pt x="11304794" y="4323938"/>
                </a:cubicBezTo>
                <a:cubicBezTo>
                  <a:pt x="11173682" y="4342569"/>
                  <a:pt x="11098042" y="4312708"/>
                  <a:pt x="10955161" y="4323938"/>
                </a:cubicBezTo>
                <a:cubicBezTo>
                  <a:pt x="10812280" y="4335168"/>
                  <a:pt x="10598351" y="4300339"/>
                  <a:pt x="10255896" y="4323938"/>
                </a:cubicBezTo>
                <a:cubicBezTo>
                  <a:pt x="9913441" y="4347537"/>
                  <a:pt x="10021259" y="4278064"/>
                  <a:pt x="9789719" y="4323938"/>
                </a:cubicBezTo>
                <a:cubicBezTo>
                  <a:pt x="9558179" y="4369812"/>
                  <a:pt x="9423145" y="4321181"/>
                  <a:pt x="9323542" y="4323938"/>
                </a:cubicBezTo>
                <a:cubicBezTo>
                  <a:pt x="9223939" y="4326695"/>
                  <a:pt x="8773885" y="4248894"/>
                  <a:pt x="8624276" y="4323938"/>
                </a:cubicBezTo>
                <a:cubicBezTo>
                  <a:pt x="8474667" y="4398982"/>
                  <a:pt x="8200038" y="4290504"/>
                  <a:pt x="7925010" y="4323938"/>
                </a:cubicBezTo>
                <a:cubicBezTo>
                  <a:pt x="7649982" y="4357372"/>
                  <a:pt x="7505844" y="4285494"/>
                  <a:pt x="7109200" y="4323938"/>
                </a:cubicBezTo>
                <a:cubicBezTo>
                  <a:pt x="6712556" y="4362382"/>
                  <a:pt x="6988750" y="4304442"/>
                  <a:pt x="6876112" y="4323938"/>
                </a:cubicBezTo>
                <a:cubicBezTo>
                  <a:pt x="6763474" y="4343434"/>
                  <a:pt x="6508294" y="4315612"/>
                  <a:pt x="6409935" y="4323938"/>
                </a:cubicBezTo>
                <a:cubicBezTo>
                  <a:pt x="6311576" y="4332264"/>
                  <a:pt x="5935091" y="4297192"/>
                  <a:pt x="5710669" y="4323938"/>
                </a:cubicBezTo>
                <a:cubicBezTo>
                  <a:pt x="5486247" y="4350684"/>
                  <a:pt x="5354538" y="4273135"/>
                  <a:pt x="5011404" y="4323938"/>
                </a:cubicBezTo>
                <a:cubicBezTo>
                  <a:pt x="4668271" y="4374741"/>
                  <a:pt x="4644990" y="4254246"/>
                  <a:pt x="4312138" y="4323938"/>
                </a:cubicBezTo>
                <a:cubicBezTo>
                  <a:pt x="3979286" y="4393630"/>
                  <a:pt x="3998198" y="4299489"/>
                  <a:pt x="3729417" y="4323938"/>
                </a:cubicBezTo>
                <a:cubicBezTo>
                  <a:pt x="3460636" y="4348387"/>
                  <a:pt x="3236710" y="4249470"/>
                  <a:pt x="3030151" y="4323938"/>
                </a:cubicBezTo>
                <a:cubicBezTo>
                  <a:pt x="2823592" y="4398406"/>
                  <a:pt x="2878248" y="4310953"/>
                  <a:pt x="2797062" y="4323938"/>
                </a:cubicBezTo>
                <a:cubicBezTo>
                  <a:pt x="2715876" y="4336923"/>
                  <a:pt x="2642453" y="4304355"/>
                  <a:pt x="2563974" y="4323938"/>
                </a:cubicBezTo>
                <a:cubicBezTo>
                  <a:pt x="2485495" y="4343521"/>
                  <a:pt x="2264406" y="4307463"/>
                  <a:pt x="1981253" y="4323938"/>
                </a:cubicBezTo>
                <a:cubicBezTo>
                  <a:pt x="1698100" y="4340413"/>
                  <a:pt x="1809467" y="4320096"/>
                  <a:pt x="1748164" y="4323938"/>
                </a:cubicBezTo>
                <a:cubicBezTo>
                  <a:pt x="1686861" y="4327780"/>
                  <a:pt x="1455862" y="4279864"/>
                  <a:pt x="1165443" y="4323938"/>
                </a:cubicBezTo>
                <a:cubicBezTo>
                  <a:pt x="875024" y="4368012"/>
                  <a:pt x="448976" y="4288547"/>
                  <a:pt x="0" y="4323938"/>
                </a:cubicBezTo>
                <a:cubicBezTo>
                  <a:pt x="-41252" y="4123822"/>
                  <a:pt x="10429" y="3949894"/>
                  <a:pt x="0" y="3740206"/>
                </a:cubicBezTo>
                <a:cubicBezTo>
                  <a:pt x="-10429" y="3530518"/>
                  <a:pt x="26222" y="3508555"/>
                  <a:pt x="0" y="3329432"/>
                </a:cubicBezTo>
                <a:cubicBezTo>
                  <a:pt x="-26222" y="3150309"/>
                  <a:pt x="44956" y="3101654"/>
                  <a:pt x="0" y="2875419"/>
                </a:cubicBezTo>
                <a:cubicBezTo>
                  <a:pt x="-44956" y="2649184"/>
                  <a:pt x="16293" y="2484498"/>
                  <a:pt x="0" y="2334927"/>
                </a:cubicBezTo>
                <a:cubicBezTo>
                  <a:pt x="-16293" y="2185356"/>
                  <a:pt x="36134" y="2078967"/>
                  <a:pt x="0" y="1837674"/>
                </a:cubicBezTo>
                <a:cubicBezTo>
                  <a:pt x="-36134" y="1596381"/>
                  <a:pt x="22614" y="1421649"/>
                  <a:pt x="0" y="1297181"/>
                </a:cubicBezTo>
                <a:cubicBezTo>
                  <a:pt x="-22614" y="1172713"/>
                  <a:pt x="4284" y="963907"/>
                  <a:pt x="0" y="713450"/>
                </a:cubicBezTo>
                <a:cubicBezTo>
                  <a:pt x="-4284" y="462993"/>
                  <a:pt x="85130" y="2851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373440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7A14D0-48BB-47AE-B969-8CE25BCC64F4}"/>
              </a:ext>
            </a:extLst>
          </p:cNvPr>
          <p:cNvGrpSpPr/>
          <p:nvPr/>
        </p:nvGrpSpPr>
        <p:grpSpPr>
          <a:xfrm>
            <a:off x="400105" y="2047205"/>
            <a:ext cx="11456535" cy="3933671"/>
            <a:chOff x="400105" y="2047205"/>
            <a:chExt cx="11456535" cy="39336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AD879D-F5EE-41C5-99F7-B65CDB663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105" y="2047205"/>
              <a:ext cx="5695895" cy="39179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50B2BB-A306-459E-9468-EBA17FEA105E}"/>
                </a:ext>
              </a:extLst>
            </p:cNvPr>
            <p:cNvSpPr/>
            <p:nvPr/>
          </p:nvSpPr>
          <p:spPr bwMode="auto">
            <a:xfrm>
              <a:off x="6096000" y="3573016"/>
              <a:ext cx="5760640" cy="2407860"/>
            </a:xfrm>
            <a:prstGeom prst="rect">
              <a:avLst/>
            </a:prstGeom>
            <a:solidFill>
              <a:srgbClr val="F4FAF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37B8E0-8EFB-47E6-AF23-55921D25B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60442" y="2047205"/>
              <a:ext cx="5780718" cy="16561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C5972-133F-43E9-80E7-396D7000E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7FDFD"/>
                </a:clrFrom>
                <a:clrTo>
                  <a:srgbClr val="F7FDFD">
                    <a:alpha val="0"/>
                  </a:srgbClr>
                </a:clrTo>
              </a:clrChange>
            </a:blip>
            <a:srcRect r="7443"/>
            <a:stretch/>
          </p:blipFill>
          <p:spPr>
            <a:xfrm>
              <a:off x="10128448" y="3673077"/>
              <a:ext cx="1080120" cy="2083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168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5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2147665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21" y="134591"/>
            <a:ext cx="17035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創意舞台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3D8CEE-7BE5-4579-89D5-042E4D0ACF9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2353" y="473286"/>
            <a:ext cx="9131975" cy="4819874"/>
          </a:xfrm>
          <a:prstGeom prst="rect">
            <a:avLst/>
          </a:prstGeom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DDA91CBF-A10D-43C0-A0A9-6530C2F8C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770" y="1601003"/>
            <a:ext cx="64463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分組演出你們的作品，然後評估自己和其他組別的表現。</a:t>
            </a:r>
            <a:endParaRPr lang="zh-TW" altLang="zh-HK" sz="2800" dirty="0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43BBBFCA-45BE-4856-AE94-FFA6AE88D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770" y="2807982"/>
            <a:ext cx="66521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跟老師和同學分享你在這次活動中的得着和體驗吧！</a:t>
            </a:r>
            <a:endParaRPr lang="zh-TW" altLang="zh-HK" sz="28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482852-071D-46E2-A5CA-4928C89CA9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2" b="99631" l="9914" r="94397">
                        <a14:foregroundMark x1="51078" y1="10701" x2="51078" y2="10701"/>
                        <a14:foregroundMark x1="51940" y1="8856" x2="52586" y2="9594"/>
                        <a14:foregroundMark x1="51724" y1="9594" x2="51940" y2="8487"/>
                        <a14:foregroundMark x1="90086" y1="44649" x2="94612" y2="62362"/>
                        <a14:foregroundMark x1="94612" y1="62362" x2="94181" y2="95572"/>
                        <a14:foregroundMark x1="51724" y1="72694" x2="51724" y2="72694"/>
                        <a14:foregroundMark x1="49784" y1="73801" x2="61853" y2="73801"/>
                        <a14:foregroundMark x1="74138" y1="66790" x2="81681" y2="67897"/>
                        <a14:foregroundMark x1="70690" y1="64945" x2="70690" y2="64945"/>
                        <a14:foregroundMark x1="58190" y1="80443" x2="69181" y2="81181"/>
                        <a14:foregroundMark x1="69181" y1="81181" x2="69397" y2="81181"/>
                        <a14:foregroundMark x1="61422" y1="89299" x2="74138" y2="90406"/>
                        <a14:foregroundMark x1="50647" y1="97786" x2="76293" y2="98155"/>
                        <a14:foregroundMark x1="63793" y1="97786" x2="65086" y2="97786"/>
                        <a14:foregroundMark x1="11638" y1="94096" x2="11638" y2="96679"/>
                        <a14:foregroundMark x1="12500" y1="97786" x2="43750" y2="97786"/>
                        <a14:foregroundMark x1="19397" y1="98893" x2="44828" y2="99631"/>
                        <a14:foregroundMark x1="51724" y1="7749" x2="51724" y2="7749"/>
                        <a14:foregroundMark x1="51724" y1="7749" x2="51724" y2="7749"/>
                        <a14:foregroundMark x1="52802" y1="11439" x2="53879" y2="15867"/>
                        <a14:foregroundMark x1="51509" y1="8856" x2="52371" y2="11439"/>
                        <a14:foregroundMark x1="51940" y1="6642" x2="52586" y2="11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5953" y="3439250"/>
            <a:ext cx="4914069" cy="287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23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86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hlinkClick r:id="rId5" action="ppaction://hlinkfile"/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888" y="1871745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評估資源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710971" y="719138"/>
            <a:ext cx="8713619" cy="2518519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2639616" y="3714329"/>
            <a:ext cx="8713619" cy="2666999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hlinkClick r:id="rId6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51" y="4465098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自學資源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522" y="4078209"/>
            <a:ext cx="7828519" cy="281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觀看影片，欣賞音樂劇</a:t>
            </a:r>
            <a:r>
              <a:rPr lang="en-US" altLang="zh-TW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Phantom of the Opera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（歌聲魅影）中的選段：</a:t>
            </a:r>
            <a:endParaRPr lang="en-US" altLang="zh-TW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The Phantom of the Opera</a:t>
            </a:r>
            <a:endParaRPr lang="en-US" altLang="zh-TW" sz="2600" i="1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All I Ask of You</a:t>
            </a:r>
            <a:endParaRPr lang="en-US" altLang="zh-TW" sz="2600" i="1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</a:p>
          <a:p>
            <a:endParaRPr lang="en-US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29DBF0-12EC-4A4B-8D75-173CAF1A992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矩形 77">
            <a:extLst>
              <a:ext uri="{FF2B5EF4-FFF2-40B4-BE49-F238E27FC236}">
                <a16:creationId xmlns:a16="http://schemas.microsoft.com/office/drawing/2014/main" id="{B8237B6A-6C55-438A-BEF8-0C2873706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483" y="1292834"/>
            <a:ext cx="729001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完成創作工作紙「我來當編劇」，創作音樂劇片段。</a:t>
            </a:r>
            <a:endParaRPr lang="zh-TW" altLang="zh-HK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254B15C-7591-4006-80A9-4711EB55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77">
            <a:extLst>
              <a:ext uri="{FF2B5EF4-FFF2-40B4-BE49-F238E27FC236}">
                <a16:creationId xmlns:a16="http://schemas.microsoft.com/office/drawing/2014/main" id="{E6BE2F84-4F4D-4483-8EB1-D1EBD7874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975" y="2291760"/>
            <a:ext cx="68324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r>
              <a:rPr 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0"/>
              </a:rPr>
              <a:t>Kahoot!</a:t>
            </a:r>
            <a:r>
              <a:rPr lang="zh-TW" alt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10"/>
              </a:rPr>
              <a:t>活動</a:t>
            </a:r>
            <a:r>
              <a:rPr lang="zh-TW" alt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，總結單元三音樂知識。</a:t>
            </a:r>
            <a:endParaRPr lang="en-US" sz="2600" b="1" dirty="0">
              <a:solidFill>
                <a:srgbClr val="FF66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998BE824-33F5-4BBC-A667-18D6FD1ED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86121"/>
              </p:ext>
            </p:extLst>
          </p:nvPr>
        </p:nvGraphicFramePr>
        <p:xfrm>
          <a:off x="10560495" y="1382746"/>
          <a:ext cx="576059" cy="1166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showAsIcon="1" r:id="rId11" imgW="380850" imgH="771525" progId="Word.Document.8">
                  <p:embed/>
                </p:oleObj>
              </mc:Choice>
              <mc:Fallback>
                <p:oleObj name="Document" showAsIcon="1" r:id="rId11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560495" y="1382746"/>
                        <a:ext cx="576059" cy="1166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2494-DDF3-4B23-AD5A-2875366A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114B520-54D8-4F01-99C2-6B7A5E2976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3258344"/>
          <a:ext cx="1803400" cy="1485900"/>
        </p:xfrm>
        <a:graphic>
          <a:graphicData uri="http://schemas.openxmlformats.org/drawingml/2006/table">
            <a:tbl>
              <a:tblPr/>
              <a:tblGrid>
                <a:gridCol w="1803400">
                  <a:extLst>
                    <a:ext uri="{9D8B030D-6E8A-4147-A177-3AD203B41FA5}">
                      <a16:colId xmlns:a16="http://schemas.microsoft.com/office/drawing/2014/main" val="3684948449"/>
                    </a:ext>
                  </a:extLst>
                </a:gridCol>
              </a:tblGrid>
              <a:tr h="1485900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Robbie Jack / Contributor /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Gettyimages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51184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6CD63BA-F1CE-440C-B3CE-665045112B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F4B5AAF8-F61C-4BA9-923A-C6A321E5A770}"/>
              </a:ext>
            </a:extLst>
          </p:cNvPr>
          <p:cNvSpPr txBox="1">
            <a:spLocks/>
          </p:cNvSpPr>
          <p:nvPr/>
        </p:nvSpPr>
        <p:spPr>
          <a:xfrm>
            <a:off x="0" y="417750"/>
            <a:ext cx="11719560" cy="858600"/>
          </a:xfrm>
          <a:prstGeom prst="rect">
            <a:avLst/>
          </a:prstGeom>
        </p:spPr>
        <p:txBody>
          <a:bodyPr vert="horz" lIns="91459" tIns="45729" rIns="91459" bIns="45729" rtlCol="0">
            <a:noAutofit/>
          </a:bodyPr>
          <a:lstStyle>
            <a:lvl1pPr marL="342866" indent="-342866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76" indent="-285721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5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8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30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Medium" panose="020B0600000000000000" pitchFamily="34" charset="-120"/>
                <a:ea typeface="Noto Sans CJK TC Medium" panose="020B0600000000000000" pitchFamily="34" charset="-120"/>
                <a:cs typeface="Times New Roman"/>
              </a:rPr>
              <a:t>  </a:t>
            </a:r>
            <a:r>
              <a:rPr kumimoji="0" lang="zh-TW" altLang="en-US" sz="4000" b="1" i="0" u="sng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oto Sans CJK TC Bold" panose="020B0800000000000000" pitchFamily="34" charset="-120"/>
                <a:ea typeface="Noto Sans CJK TC Bold" panose="020B0800000000000000" pitchFamily="34" charset="-120"/>
                <a:cs typeface="Times New Roman"/>
              </a:rPr>
              <a:t>鳴 謝 </a:t>
            </a:r>
            <a:endParaRPr kumimoji="0" lang="en-US" altLang="zh-TW" sz="4000" b="1" i="0" u="sng" strike="noStrike" kern="1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oto Sans CJK TC Bold" panose="020B0800000000000000" pitchFamily="34" charset="-120"/>
              <a:ea typeface="Noto Sans CJK TC Bold" panose="020B0800000000000000" pitchFamily="34" charset="-120"/>
              <a:cs typeface="Times New Roman"/>
            </a:endParaRPr>
          </a:p>
        </p:txBody>
      </p:sp>
      <p:sp>
        <p:nvSpPr>
          <p:cNvPr id="6" name="副標題 2">
            <a:extLst>
              <a:ext uri="{FF2B5EF4-FFF2-40B4-BE49-F238E27FC236}">
                <a16:creationId xmlns:a16="http://schemas.microsoft.com/office/drawing/2014/main" id="{F2367DEE-3059-420E-A9D9-F6A494C541D8}"/>
              </a:ext>
            </a:extLst>
          </p:cNvPr>
          <p:cNvSpPr txBox="1">
            <a:spLocks/>
          </p:cNvSpPr>
          <p:nvPr/>
        </p:nvSpPr>
        <p:spPr>
          <a:xfrm>
            <a:off x="472439" y="1123950"/>
            <a:ext cx="11440397" cy="5316300"/>
          </a:xfrm>
          <a:prstGeom prst="rect">
            <a:avLst/>
          </a:prstGeom>
        </p:spPr>
        <p:txBody>
          <a:bodyPr vert="horz" lIns="182899" tIns="91450" rIns="182899" bIns="91450" rtlCol="0">
            <a:noAutofit/>
          </a:bodyPr>
          <a:lstStyle>
            <a:lvl1pPr marL="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6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95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99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483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977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2472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967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146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955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ts val="5067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srgbClr val="000000"/>
                </a:solidFill>
                <a:latin typeface="Arial" panose="020B0604020202020204" pitchFamily="34" charset="0"/>
              </a:rPr>
              <a:t>Micheline Pelletier / Contributor / </a:t>
            </a:r>
            <a:r>
              <a:rPr lang="en-US" sz="3600" b="0" dirty="0" err="1">
                <a:solidFill>
                  <a:srgbClr val="000000"/>
                </a:solidFill>
                <a:latin typeface="Arial" panose="020B0604020202020204" pitchFamily="34" charset="0"/>
              </a:rPr>
              <a:t>Gettyimages</a:t>
            </a:r>
            <a:endParaRPr lang="en-US" sz="3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5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Robbie Jack / Contributor / </a:t>
            </a:r>
            <a:r>
              <a:rPr kumimoji="1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Gettyimages</a:t>
            </a:r>
            <a:endParaRPr kumimoji="1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828990" rtl="0" eaLnBrk="1" fontAlgn="auto" latinLnBrk="0" hangingPunct="1">
              <a:lnSpc>
                <a:spcPts val="50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3400" b="0" dirty="0">
                <a:solidFill>
                  <a:srgbClr val="000000"/>
                </a:solidFill>
                <a:latin typeface="Arial" panose="020B0604020202020204" pitchFamily="34" charset="0"/>
              </a:rPr>
              <a:t>力行劇社</a:t>
            </a:r>
            <a:endParaRPr kumimoji="1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HK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marR="0" lvl="0" indent="0" algn="l" defTabSz="18289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本社已盡力查究圖片刊載權的資料。如有遺漏之處，請版權持有人與本出版社聯絡。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012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52" y="6237312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DEC74D7-EF38-475F-ADE9-FCA474220BA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文字方塊 8">
            <a:extLst>
              <a:ext uri="{FF2B5EF4-FFF2-40B4-BE49-F238E27FC236}">
                <a16:creationId xmlns:a16="http://schemas.microsoft.com/office/drawing/2014/main" id="{4AEB3F62-BECD-417B-9374-F1ACF5958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712" y="774448"/>
            <a:ext cx="5977061" cy="769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孤雛淚</a:t>
            </a:r>
            <a:r>
              <a:rPr kumimoji="0" lang="en-US" altLang="zh-TW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en-US" altLang="zh-TW" sz="3200" b="1" dirty="0">
                <a:solidFill>
                  <a:srgbClr val="9966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(Oliver!)</a:t>
            </a:r>
            <a:endParaRPr kumimoji="0" lang="zh-HK" altLang="en-US" sz="3200" b="1" i="1" dirty="0">
              <a:solidFill>
                <a:srgbClr val="9966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內容版面配置區 10">
            <a:extLst>
              <a:ext uri="{FF2B5EF4-FFF2-40B4-BE49-F238E27FC236}">
                <a16:creationId xmlns:a16="http://schemas.microsoft.com/office/drawing/2014/main" id="{BACC771A-E863-49BA-AC7E-E9356AFE63A9}"/>
              </a:ext>
            </a:extLst>
          </p:cNvPr>
          <p:cNvSpPr txBox="1">
            <a:spLocks/>
          </p:cNvSpPr>
          <p:nvPr/>
        </p:nvSpPr>
        <p:spPr>
          <a:xfrm>
            <a:off x="1244042" y="1455158"/>
            <a:ext cx="7992888" cy="30241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zh-TW" altLang="en-US" sz="3600" b="1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  <a:endParaRPr lang="en-US" altLang="zh-TW" sz="3600" b="1" kern="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改編自</a:t>
            </a:r>
            <a:r>
              <a:rPr lang="zh-TW" altLang="en-US" sz="2800" u="sng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英國</a:t>
            </a: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作家</a:t>
            </a:r>
            <a:r>
              <a:rPr lang="zh-TW" altLang="en-US" sz="2800" u="sng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查理士</a:t>
            </a:r>
            <a:r>
              <a:rPr lang="en-US" altLang="zh-TW" sz="2800" u="sng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 u="sng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狄更斯</a:t>
            </a: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於</a:t>
            </a:r>
            <a:r>
              <a:rPr lang="en-US" altLang="zh-TW" sz="2800" kern="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1838</a:t>
            </a:r>
            <a:r>
              <a:rPr lang="zh-TW" altLang="en-US" sz="2800" kern="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出版的同名作品，多次被製作成音樂劇及電影。</a:t>
            </a:r>
            <a:endParaRPr lang="en-US" altLang="zh-TW" sz="28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作品取材現實，揭露許多當時的社會問題，如童工、幫派吸收青少年參與犯罪等。</a:t>
            </a:r>
            <a:endParaRPr lang="en-US" altLang="zh-TW" sz="28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39DFECD-4419-41B3-8F74-B7142A4D6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63960" r="63125" b="6951"/>
          <a:stretch/>
        </p:blipFill>
        <p:spPr>
          <a:xfrm rot="312487">
            <a:off x="9035216" y="2253616"/>
            <a:ext cx="1952573" cy="2973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15E94347-05AD-4FCF-8F21-BF2818266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1664" y="5856060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31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文字方塊 8">
            <a:extLst>
              <a:ext uri="{FF2B5EF4-FFF2-40B4-BE49-F238E27FC236}">
                <a16:creationId xmlns:a16="http://schemas.microsoft.com/office/drawing/2014/main" id="{4AEB3F62-BECD-417B-9374-F1ACF5958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869" y="647106"/>
            <a:ext cx="5977061" cy="769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孤雛淚</a:t>
            </a:r>
            <a:r>
              <a:rPr kumimoji="0" lang="en-US" altLang="zh-TW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en-US" altLang="zh-TW" sz="3200" b="1" dirty="0">
                <a:solidFill>
                  <a:srgbClr val="9966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(Oliver!)</a:t>
            </a:r>
            <a:endParaRPr kumimoji="0" lang="zh-HK" altLang="en-US" sz="3200" b="1" i="1" dirty="0">
              <a:solidFill>
                <a:srgbClr val="9966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內容版面配置區 10">
            <a:extLst>
              <a:ext uri="{FF2B5EF4-FFF2-40B4-BE49-F238E27FC236}">
                <a16:creationId xmlns:a16="http://schemas.microsoft.com/office/drawing/2014/main" id="{628B88EB-23A8-4878-AA45-F3C3C9731144}"/>
              </a:ext>
            </a:extLst>
          </p:cNvPr>
          <p:cNvSpPr txBox="1">
            <a:spLocks/>
          </p:cNvSpPr>
          <p:nvPr/>
        </p:nvSpPr>
        <p:spPr>
          <a:xfrm>
            <a:off x="1123277" y="1340768"/>
            <a:ext cx="7966075" cy="47513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zh-TW" altLang="en-US" sz="3600" kern="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劇情簡介</a:t>
            </a:r>
            <a:endParaRPr lang="en-US" altLang="zh-TW" sz="3600" kern="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故事講述一名小男孩</a:t>
            </a:r>
            <a:r>
              <a:rPr lang="zh-TW" altLang="en-US" sz="2800" u="sng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奧立弗</a:t>
            </a:r>
            <a:r>
              <a:rPr lang="zh-TW" altLang="en-US" sz="10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800" kern="0" dirty="0">
                <a:solidFill>
                  <a:srgbClr val="7030A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Oliver) </a:t>
            </a: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在孤兒院長大，他每天辛勤工作，但仍經常捱餓，沒有愛和温暖，後來更被賣到葬儀社當學徒。</a:t>
            </a:r>
            <a:endParaRPr lang="en-US" altLang="zh-TW" sz="28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u="sng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奧立弗</a:t>
            </a: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其後逃出葬儀社，又被騙加入了扒手集團，遭遇坎坷。</a:t>
            </a:r>
            <a:endParaRPr lang="en-US" altLang="zh-TW" sz="28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雖然面對種種不幸，</a:t>
            </a:r>
            <a:r>
              <a:rPr lang="zh-TW" altLang="en-US" sz="2800" u="sng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奧立弗</a:t>
            </a: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仍不放棄，對生命充滿希望。最後也能與失散的親人重聚。</a:t>
            </a:r>
            <a:endParaRPr lang="en-US" altLang="zh-TW" sz="28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Char char="•"/>
              <a:defRPr/>
            </a:pPr>
            <a:endParaRPr lang="en-US" altLang="zh-TW" sz="3000" b="0" kern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6E064665-8D48-4468-8A20-2A83F5609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1664" y="5856060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072B287-12AE-48C6-BFB6-E984D2F0B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9" t="60932" b="5887"/>
          <a:stretch/>
        </p:blipFill>
        <p:spPr>
          <a:xfrm rot="21347783">
            <a:off x="9061469" y="2551111"/>
            <a:ext cx="2155430" cy="2682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52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文字方塊 8">
            <a:extLst>
              <a:ext uri="{FF2B5EF4-FFF2-40B4-BE49-F238E27FC236}">
                <a16:creationId xmlns:a16="http://schemas.microsoft.com/office/drawing/2014/main" id="{4AEB3F62-BECD-417B-9374-F1ACF5958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869" y="647106"/>
            <a:ext cx="5977061" cy="769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孤雛淚</a:t>
            </a:r>
            <a:r>
              <a:rPr kumimoji="0" lang="en-US" altLang="zh-TW" sz="4400" b="1" dirty="0">
                <a:solidFill>
                  <a:srgbClr val="996633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en-US" altLang="zh-TW" sz="3200" b="1" dirty="0">
                <a:solidFill>
                  <a:srgbClr val="9966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(Oliver!)</a:t>
            </a:r>
            <a:endParaRPr kumimoji="0" lang="zh-HK" altLang="en-US" sz="3200" b="1" i="1" dirty="0">
              <a:solidFill>
                <a:srgbClr val="9966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內容版面配置區 10">
            <a:extLst>
              <a:ext uri="{FF2B5EF4-FFF2-40B4-BE49-F238E27FC236}">
                <a16:creationId xmlns:a16="http://schemas.microsoft.com/office/drawing/2014/main" id="{04ABEC91-12C4-42EB-BC16-2CE61378061C}"/>
              </a:ext>
            </a:extLst>
          </p:cNvPr>
          <p:cNvSpPr txBox="1">
            <a:spLocks/>
          </p:cNvSpPr>
          <p:nvPr/>
        </p:nvSpPr>
        <p:spPr>
          <a:xfrm>
            <a:off x="1127448" y="1743981"/>
            <a:ext cx="7966075" cy="45354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zh-TW" sz="3600" i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Food, Glorious Food</a:t>
            </a:r>
            <a:endParaRPr lang="en-US" altLang="zh-TW" sz="3600" i="1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此曲是開場時孤兒獻唱的歌曲。</a:t>
            </a:r>
            <a:endParaRPr lang="en-US" altLang="zh-TW" sz="28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一班衣衫襤褸的孤兒在破舊的餐廳內，手拿木碗，眼看廚子端着一碟碟精美的食物到送到賓客處，但卻沒有自己的份。</a:t>
            </a:r>
            <a:endParaRPr lang="en-US" altLang="zh-TW" sz="28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他們抱着渴望温飽的心，一起大合唱。</a:t>
            </a:r>
            <a:endParaRPr lang="en-US" altLang="zh-TW" sz="2800" kern="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AFB25BAB-6D39-41AD-A71F-30264F847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1664" y="5856060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9269A02-6F6D-42DB-B8A0-44458EA8CC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5" t="63699" r="35562" b="5703"/>
          <a:stretch/>
        </p:blipFill>
        <p:spPr>
          <a:xfrm rot="385473">
            <a:off x="9241137" y="2509487"/>
            <a:ext cx="1862689" cy="300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922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2"/>
            <a:ext cx="12198314" cy="808357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矩形 13"/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812573" y="1710836"/>
            <a:ext cx="6730912" cy="2160240"/>
            <a:chOff x="2692301" y="1736893"/>
            <a:chExt cx="7628472" cy="2563396"/>
          </a:xfrm>
        </p:grpSpPr>
        <p:sp>
          <p:nvSpPr>
            <p:cNvPr id="12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301" y="1736893"/>
              <a:ext cx="7628472" cy="2563396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9598" y="2184693"/>
              <a:ext cx="6224418" cy="1753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本課讓大家初步認識音樂劇的特色，從而喜歡音樂劇，並懂得欣賞音樂劇。</a:t>
              </a:r>
              <a:endParaRPr lang="en-US" altLang="zh-TW" sz="30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8699531" y="1933201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9429136" y="1453491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10200456" y="1418765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992544" y="1275857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5290721" y="4082415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209277" y="3842467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018683" y="3636614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7976282" y="3801480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1711182" y="5059247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629738" y="481929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3439144" y="4613446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4396743" y="4778312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F66A5DB-2101-4B17-965C-0D30F43D57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0" r="52799"/>
          <a:stretch/>
        </p:blipFill>
        <p:spPr>
          <a:xfrm rot="299643">
            <a:off x="7791236" y="2096453"/>
            <a:ext cx="3426704" cy="3640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Rectangle 11">
            <a:extLst>
              <a:ext uri="{FF2B5EF4-FFF2-40B4-BE49-F238E27FC236}">
                <a16:creationId xmlns:a16="http://schemas.microsoft.com/office/drawing/2014/main" id="{F50DB222-DEF6-41E1-ADD1-30E262759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36368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3092B931-A937-43A0-A6B9-C61FFD6F8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89" y="182307"/>
            <a:ext cx="190829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六下第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3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960761D4-C32B-4333-B56A-E436A261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1664" y="5856060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ECC5E756-08D5-4C5E-9904-8265FE44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744537"/>
            <a:ext cx="5412606" cy="769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貓</a:t>
            </a:r>
            <a:r>
              <a:rPr kumimoji="0" lang="en-US" altLang="zh-TW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en-US" altLang="zh-TW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(Cats)</a:t>
            </a:r>
            <a:endParaRPr kumimoji="0" lang="zh-HK" altLang="en-US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E5447C-FE99-44ED-B755-3C163D4FC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98938" l="8966" r="96322">
                        <a14:foregroundMark x1="80230" y1="9342" x2="83908" y2="3185"/>
                        <a14:foregroundMark x1="88276" y1="19533" x2="96322" y2="5308"/>
                        <a14:foregroundMark x1="54253" y1="3397" x2="63448" y2="3185"/>
                        <a14:foregroundMark x1="50115" y1="59236" x2="50115" y2="64331"/>
                        <a14:foregroundMark x1="57931" y1="60297" x2="56552" y2="67091"/>
                        <a14:foregroundMark x1="55172" y1="92144" x2="52644" y2="97028"/>
                        <a14:foregroundMark x1="62529" y1="98089" x2="77701" y2="98514"/>
                        <a14:foregroundMark x1="17931" y1="98514" x2="30345" y2="98514"/>
                        <a14:foregroundMark x1="30345" y1="98514" x2="42299" y2="98089"/>
                        <a14:foregroundMark x1="42299" y1="98089" x2="62069" y2="9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0461" y="322043"/>
            <a:ext cx="1189542" cy="1287987"/>
          </a:xfrm>
          <a:prstGeom prst="rect">
            <a:avLst/>
          </a:prstGeom>
        </p:spPr>
      </p:pic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E60CB2C5-DE4B-4182-A293-18E555906DF9}"/>
              </a:ext>
            </a:extLst>
          </p:cNvPr>
          <p:cNvSpPr txBox="1">
            <a:spLocks/>
          </p:cNvSpPr>
          <p:nvPr/>
        </p:nvSpPr>
        <p:spPr>
          <a:xfrm>
            <a:off x="1392680" y="1932073"/>
            <a:ext cx="9599864" cy="32305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zh-TW" altLang="en-US" sz="3600" kern="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  <a:endParaRPr lang="en-US" altLang="zh-TW" sz="3600" kern="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這是根據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艾略特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的詩集</a:t>
            </a:r>
            <a:r>
              <a:rPr lang="en-US" altLang="zh-TW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老負鼠的貓經</a:t>
            </a:r>
            <a:r>
              <a:rPr lang="en-US" altLang="zh-TW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改編而成的音樂劇。</a:t>
            </a:r>
            <a:r>
              <a:rPr lang="en-US" altLang="zh-TW" sz="2800" kern="0" dirty="0">
                <a:solidFill>
                  <a:srgbClr val="008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1981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年在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倫敦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首演，曾打破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紐約</a:t>
            </a:r>
            <a:r>
              <a:rPr lang="zh-TW" altLang="en-US" sz="9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百老匯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公演時間最長的音樂劇記錄。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500"/>
              </a:lnSpc>
              <a:spcBef>
                <a:spcPts val="10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此劇後來被翻譯成不同語言在不同國家上演，包括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德國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中國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日本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等。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8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960761D4-C32B-4333-B56A-E436A261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2766" y="6021288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ECC5E756-08D5-4C5E-9904-8265FE44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744537"/>
            <a:ext cx="5412606" cy="769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貓</a:t>
            </a:r>
            <a:r>
              <a:rPr kumimoji="0" lang="en-US" altLang="zh-TW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en-US" altLang="zh-TW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(Cats)</a:t>
            </a:r>
            <a:endParaRPr kumimoji="0" lang="zh-HK" altLang="en-US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E5447C-FE99-44ED-B755-3C163D4FC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98938" l="8966" r="96322">
                        <a14:foregroundMark x1="80230" y1="9342" x2="83908" y2="3185"/>
                        <a14:foregroundMark x1="88276" y1="19533" x2="96322" y2="5308"/>
                        <a14:foregroundMark x1="54253" y1="3397" x2="63448" y2="3185"/>
                        <a14:foregroundMark x1="50115" y1="59236" x2="50115" y2="64331"/>
                        <a14:foregroundMark x1="57931" y1="60297" x2="56552" y2="67091"/>
                        <a14:foregroundMark x1="55172" y1="92144" x2="52644" y2="97028"/>
                        <a14:foregroundMark x1="62529" y1="98089" x2="77701" y2="98514"/>
                        <a14:foregroundMark x1="17931" y1="98514" x2="30345" y2="98514"/>
                        <a14:foregroundMark x1="30345" y1="98514" x2="42299" y2="98089"/>
                        <a14:foregroundMark x1="42299" y1="98089" x2="62069" y2="9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0461" y="322043"/>
            <a:ext cx="1189542" cy="1287987"/>
          </a:xfrm>
          <a:prstGeom prst="rect">
            <a:avLst/>
          </a:prstGeom>
        </p:spPr>
      </p:pic>
      <p:sp>
        <p:nvSpPr>
          <p:cNvPr id="9" name="內容版面配置區 10">
            <a:extLst>
              <a:ext uri="{FF2B5EF4-FFF2-40B4-BE49-F238E27FC236}">
                <a16:creationId xmlns:a16="http://schemas.microsoft.com/office/drawing/2014/main" id="{A923CCC0-3B53-4F8C-976B-59FE3B0CE173}"/>
              </a:ext>
            </a:extLst>
          </p:cNvPr>
          <p:cNvSpPr txBox="1">
            <a:spLocks/>
          </p:cNvSpPr>
          <p:nvPr/>
        </p:nvSpPr>
        <p:spPr>
          <a:xfrm>
            <a:off x="983432" y="1389063"/>
            <a:ext cx="9145016" cy="54689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zh-TW" altLang="en-US" sz="3600" kern="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劇情簡介</a:t>
            </a:r>
            <a:endParaRPr lang="en-US" altLang="zh-TW" sz="3600" kern="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故事講述一個深夜裏，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傑利克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族的貓聚集在垃圾場裏，舉行一年一度的家族慶典。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他們的首領會選出一隻貓送往「天堂」，讓牠重生。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因此，所有貓都施展渾身解數表演，務求被選中。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後來，貓領袖被邪惡份子擄走。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000"/>
              </a:lnSpc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事件結束後，貓領袖宣佈把重生的機會，給予在外闖蕩多年回來的老貓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葛麗茲貝拉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60B1D322-2745-45ED-8780-C216AD3F02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5" t="30258" r="5398" b="37499"/>
          <a:stretch/>
        </p:blipFill>
        <p:spPr>
          <a:xfrm>
            <a:off x="9567741" y="2708920"/>
            <a:ext cx="1894665" cy="2339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2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960761D4-C32B-4333-B56A-E436A2611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2766" y="6021288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ECC5E756-08D5-4C5E-9904-8265FE44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744537"/>
            <a:ext cx="5412606" cy="769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貓</a:t>
            </a:r>
            <a:r>
              <a:rPr kumimoji="0" lang="en-US" altLang="zh-TW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en-US" altLang="zh-TW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(Cats)</a:t>
            </a:r>
            <a:endParaRPr kumimoji="0" lang="zh-HK" altLang="en-US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E5447C-FE99-44ED-B755-3C163D4FC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" b="98938" l="8966" r="96322">
                        <a14:foregroundMark x1="80230" y1="9342" x2="83908" y2="3185"/>
                        <a14:foregroundMark x1="88276" y1="19533" x2="96322" y2="5308"/>
                        <a14:foregroundMark x1="54253" y1="3397" x2="63448" y2="3185"/>
                        <a14:foregroundMark x1="50115" y1="59236" x2="50115" y2="64331"/>
                        <a14:foregroundMark x1="57931" y1="60297" x2="56552" y2="67091"/>
                        <a14:foregroundMark x1="55172" y1="92144" x2="52644" y2="97028"/>
                        <a14:foregroundMark x1="62529" y1="98089" x2="77701" y2="98514"/>
                        <a14:foregroundMark x1="17931" y1="98514" x2="30345" y2="98514"/>
                        <a14:foregroundMark x1="30345" y1="98514" x2="42299" y2="98089"/>
                        <a14:foregroundMark x1="42299" y1="98089" x2="62069" y2="9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0461" y="322043"/>
            <a:ext cx="1189542" cy="1287987"/>
          </a:xfrm>
          <a:prstGeom prst="rect">
            <a:avLst/>
          </a:prstGeom>
        </p:spPr>
      </p:pic>
      <p:sp>
        <p:nvSpPr>
          <p:cNvPr id="12" name="內容版面配置區 10">
            <a:extLst>
              <a:ext uri="{FF2B5EF4-FFF2-40B4-BE49-F238E27FC236}">
                <a16:creationId xmlns:a16="http://schemas.microsoft.com/office/drawing/2014/main" id="{E5A5844D-F463-4392-9A52-EEC7D053CB57}"/>
              </a:ext>
            </a:extLst>
          </p:cNvPr>
          <p:cNvSpPr txBox="1">
            <a:spLocks/>
          </p:cNvSpPr>
          <p:nvPr/>
        </p:nvSpPr>
        <p:spPr>
          <a:xfrm>
            <a:off x="1212342" y="1713568"/>
            <a:ext cx="6551613" cy="9366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zh-TW" i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Jellicle Songs for Jellicle Cats</a:t>
            </a:r>
            <a:endParaRPr lang="en-US" altLang="zh-TW" i="1" kern="0" dirty="0">
              <a:solidFill>
                <a:srgbClr val="008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endParaRPr lang="en-US" altLang="zh-TW" sz="3000" b="0" kern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內容版面配置區 10">
            <a:extLst>
              <a:ext uri="{FF2B5EF4-FFF2-40B4-BE49-F238E27FC236}">
                <a16:creationId xmlns:a16="http://schemas.microsoft.com/office/drawing/2014/main" id="{E3F7A6C5-B3B8-4A31-BFF3-A56BF9436D71}"/>
              </a:ext>
            </a:extLst>
          </p:cNvPr>
          <p:cNvSpPr txBox="1">
            <a:spLocks/>
          </p:cNvSpPr>
          <p:nvPr/>
        </p:nvSpPr>
        <p:spPr bwMode="auto">
          <a:xfrm>
            <a:off x="1212342" y="2494618"/>
            <a:ext cx="7835986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4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此曲是開場的第一首歌曲。</a:t>
            </a:r>
            <a:endParaRPr lang="en-US" altLang="zh-TW" sz="28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由眾多的貓合唱，載歌載舞，表現出牠們身為</a:t>
            </a:r>
            <a:r>
              <a:rPr lang="zh-TW" altLang="en-US" sz="2800" u="sng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傑利克</a:t>
            </a:r>
            <a:r>
              <a:rPr lang="zh-TW" altLang="en-US" sz="10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(Jellicle) </a:t>
            </a: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族的驕傲。</a:t>
            </a:r>
            <a:endParaRPr lang="en-US" altLang="zh-TW" sz="28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歌詞內容描述貓特有的能力，例如體態輕盈、在黑暗中視物、在電線上行走等。</a:t>
            </a:r>
            <a:endParaRPr lang="en-US" altLang="zh-TW" sz="28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D90F3C7D-D2F9-4522-88ED-BE3F518F72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t="10856" r="53938" b="65750"/>
          <a:stretch/>
        </p:blipFill>
        <p:spPr>
          <a:xfrm>
            <a:off x="8847569" y="2627254"/>
            <a:ext cx="2260817" cy="25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ECC5E756-08D5-4C5E-9904-8265FE44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744537"/>
            <a:ext cx="5412606" cy="769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kumimoji="0" lang="zh-TW" altLang="en-US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貓</a:t>
            </a:r>
            <a:r>
              <a:rPr kumimoji="0" lang="en-US" altLang="zh-TW" sz="4400" b="1" dirty="0">
                <a:solidFill>
                  <a:schemeClr val="accent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kumimoji="0" lang="en-US" altLang="zh-TW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(Cats)</a:t>
            </a:r>
            <a:endParaRPr kumimoji="0" lang="zh-HK" altLang="en-US" sz="32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E5447C-FE99-44ED-B755-3C163D4FC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98938" l="8966" r="96322">
                        <a14:foregroundMark x1="80230" y1="9342" x2="83908" y2="3185"/>
                        <a14:foregroundMark x1="88276" y1="19533" x2="96322" y2="5308"/>
                        <a14:foregroundMark x1="54253" y1="3397" x2="63448" y2="3185"/>
                        <a14:foregroundMark x1="50115" y1="59236" x2="50115" y2="64331"/>
                        <a14:foregroundMark x1="57931" y1="60297" x2="56552" y2="67091"/>
                        <a14:foregroundMark x1="55172" y1="92144" x2="52644" y2="97028"/>
                        <a14:foregroundMark x1="62529" y1="98089" x2="77701" y2="98514"/>
                        <a14:foregroundMark x1="17931" y1="98514" x2="30345" y2="98514"/>
                        <a14:foregroundMark x1="30345" y1="98514" x2="42299" y2="98089"/>
                        <a14:foregroundMark x1="42299" y1="98089" x2="62069" y2="9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0461" y="322043"/>
            <a:ext cx="1189542" cy="1287987"/>
          </a:xfrm>
          <a:prstGeom prst="rect">
            <a:avLst/>
          </a:prstGeom>
        </p:spPr>
      </p:pic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AE2FF45F-C100-4CD4-90C4-0B86F7810AC8}"/>
              </a:ext>
            </a:extLst>
          </p:cNvPr>
          <p:cNvSpPr txBox="1">
            <a:spLocks/>
          </p:cNvSpPr>
          <p:nvPr/>
        </p:nvSpPr>
        <p:spPr>
          <a:xfrm>
            <a:off x="1194399" y="1705587"/>
            <a:ext cx="10108001" cy="38587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zh-TW" sz="3600" i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Memory</a:t>
            </a:r>
            <a:endParaRPr lang="en-US" altLang="zh-TW" sz="3600" i="1" kern="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5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完場前由老貓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葛麗茲貝拉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獨唱的歌曲。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5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牠過去是充滿魅力的貓女，曾離開了</a:t>
            </a:r>
            <a:r>
              <a:rPr lang="zh-TW" altLang="en-US" sz="2800" u="sng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傑利克</a:t>
            </a: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族，外出闖蕩。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5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但現在牠已年老色衰，回到家鄉緬懷過去並尋找愛和安慰。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3500"/>
              </a:lnSpc>
              <a:spcBef>
                <a:spcPts val="1500"/>
              </a:spcBef>
              <a:buFont typeface="Arial" charset="0"/>
              <a:buChar char="•"/>
              <a:defRPr/>
            </a:pPr>
            <a:r>
              <a:rPr lang="zh-TW" altLang="en-US" sz="2800" kern="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歌詞感人，描述過去的美好，並抱着對新開始的盼望。</a:t>
            </a:r>
            <a:endParaRPr lang="en-US" altLang="zh-TW" sz="2800" kern="0" dirty="0">
              <a:solidFill>
                <a:srgbClr val="008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980020A2-93C5-4892-8EA2-9A9147161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1664" y="5856060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39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ECC5E756-08D5-4C5E-9904-8265FE44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067" y="745034"/>
            <a:ext cx="7560840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The King and I </a:t>
            </a:r>
            <a:r>
              <a:rPr kumimoji="0" lang="zh-TW" altLang="en-US" sz="4400" b="1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（國王與我）</a:t>
            </a:r>
            <a:endParaRPr kumimoji="0" lang="zh-HK" altLang="en-US" sz="3200" b="1" i="1" dirty="0">
              <a:solidFill>
                <a:srgbClr val="008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AE2FF45F-C100-4CD4-90C4-0B86F7810AC8}"/>
              </a:ext>
            </a:extLst>
          </p:cNvPr>
          <p:cNvSpPr txBox="1">
            <a:spLocks/>
          </p:cNvSpPr>
          <p:nvPr/>
        </p:nvSpPr>
        <p:spPr>
          <a:xfrm>
            <a:off x="4250200" y="2240975"/>
            <a:ext cx="6958368" cy="385874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1842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</a:t>
            </a:r>
            <a:r>
              <a:rPr lang="zh-TW" altLang="en-US" sz="2800" u="sng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英國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女教師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Anna </a:t>
            </a:r>
            <a:r>
              <a:rPr lang="en-US" sz="2800" dirty="0" err="1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Leonowens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（安娜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• 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李歐文）應邀到</a:t>
            </a:r>
            <a:r>
              <a:rPr lang="zh-TW" altLang="en-US" sz="2800" u="sng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暹羅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（今</a:t>
            </a:r>
            <a:r>
              <a:rPr lang="zh-TW" altLang="en-US" sz="2800" u="sng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泰國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）擔任皇家教師，她回國後把在那裏五年的經歷寫成回憶錄。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1944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年，作家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Margaret Landon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（瑪格莉特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• 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藍登）將</a:t>
            </a:r>
            <a:r>
              <a:rPr lang="zh-TW" altLang="en-US" sz="2800" u="sng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安娜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的故事改編成膾炙人口的小說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Anna and the King of Siam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（安娜與暹邏國王）。</a:t>
            </a:r>
            <a:endParaRPr lang="en-US" sz="2800" dirty="0">
              <a:solidFill>
                <a:srgbClr val="8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62747FF-290D-4F18-815C-9C91BF3D6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0" r="52799"/>
          <a:stretch/>
        </p:blipFill>
        <p:spPr>
          <a:xfrm rot="299643">
            <a:off x="1108572" y="2315424"/>
            <a:ext cx="2821807" cy="2998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7A99AB5A-75AA-494E-B64F-9921375FA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1663" y="5869309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8555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ECC5E756-08D5-4C5E-9904-8265FE44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067" y="745034"/>
            <a:ext cx="7560840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The King and I </a:t>
            </a:r>
            <a:r>
              <a:rPr kumimoji="0" lang="zh-TW" altLang="en-US" sz="4400" b="1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（國王與我）</a:t>
            </a:r>
            <a:endParaRPr kumimoji="0" lang="zh-HK" altLang="en-US" sz="3200" b="1" i="1" dirty="0">
              <a:solidFill>
                <a:srgbClr val="008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AE2FF45F-C100-4CD4-90C4-0B86F7810AC8}"/>
              </a:ext>
            </a:extLst>
          </p:cNvPr>
          <p:cNvSpPr txBox="1">
            <a:spLocks/>
          </p:cNvSpPr>
          <p:nvPr/>
        </p:nvSpPr>
        <p:spPr>
          <a:xfrm>
            <a:off x="4250200" y="2240976"/>
            <a:ext cx="7102384" cy="310045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後來，作曲家 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Richard Rodgers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（理察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• 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若傑思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及史詩作家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Oscar Hammerstein II 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（奧斯卡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• 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海默斯坦）合作將這本小說改編成音樂劇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King and I 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（國王與我）。這齣富有異國情調的音樂劇於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1951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年首演，迅即造成轟動，寫下連演</a:t>
            </a:r>
            <a:r>
              <a:rPr 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1246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場的輝煌紀錄。</a:t>
            </a:r>
            <a:endParaRPr lang="en-US" sz="2800" dirty="0">
              <a:solidFill>
                <a:srgbClr val="8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62747FF-290D-4F18-815C-9C91BF3D6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0" r="52799"/>
          <a:stretch/>
        </p:blipFill>
        <p:spPr>
          <a:xfrm rot="299643">
            <a:off x="1108572" y="2315424"/>
            <a:ext cx="2821807" cy="2998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D77E983E-B93B-4269-8504-FEB5681EF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2766" y="6021288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下一頁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9564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85C5-9023-4B9D-B69D-C782D86F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EDE65-72E9-40EE-B042-723A8BCA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B3EEFAF-0FCC-4CDC-B1D0-C2CF2FD69D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ECC5E756-08D5-4C5E-9904-8265FE44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067" y="745034"/>
            <a:ext cx="7560840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r>
              <a:rPr kumimoji="0" lang="zh-TW" altLang="en-US" sz="4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kumimoji="0" lang="en-US" altLang="zh-TW" sz="4400" b="1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The King and I </a:t>
            </a:r>
            <a:r>
              <a:rPr kumimoji="0" lang="zh-TW" altLang="en-US" sz="4400" b="1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（國王與我）</a:t>
            </a:r>
            <a:endParaRPr kumimoji="0" lang="zh-HK" altLang="en-US" sz="3200" b="1" i="1" dirty="0">
              <a:solidFill>
                <a:srgbClr val="008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內容版面配置區 10">
            <a:extLst>
              <a:ext uri="{FF2B5EF4-FFF2-40B4-BE49-F238E27FC236}">
                <a16:creationId xmlns:a16="http://schemas.microsoft.com/office/drawing/2014/main" id="{AE2FF45F-C100-4CD4-90C4-0B86F7810AC8}"/>
              </a:ext>
            </a:extLst>
          </p:cNvPr>
          <p:cNvSpPr txBox="1">
            <a:spLocks/>
          </p:cNvSpPr>
          <p:nvPr/>
        </p:nvSpPr>
        <p:spPr>
          <a:xfrm>
            <a:off x="4250200" y="2240976"/>
            <a:ext cx="7102384" cy="310045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劇中有不少動聽的歌曲，其中包括這首 </a:t>
            </a:r>
            <a:r>
              <a:rPr lang="en-US" sz="2800" i="1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Getting to Know You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（逐漸認識你），這是</a:t>
            </a:r>
            <a:r>
              <a:rPr lang="zh-TW" altLang="en-US" sz="2800" u="sng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安娜</a:t>
            </a:r>
            <a:r>
              <a:rPr lang="zh-TW" altLang="en-US" sz="2800" dirty="0">
                <a:solidFill>
                  <a:srgbClr val="8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接受皇室邀請擔任皇家教師時對孩子們所唱的歌，表示希望能逐漸增加對孩子的認識，也希望孩子會喜歡她。</a:t>
            </a:r>
            <a:endParaRPr lang="en-US" sz="2800" dirty="0">
              <a:solidFill>
                <a:srgbClr val="8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8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980020A2-93C5-4892-8EA2-9A9147161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1664" y="5856060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62747FF-290D-4F18-815C-9C91BF3D6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0" r="52799"/>
          <a:stretch/>
        </p:blipFill>
        <p:spPr>
          <a:xfrm rot="299643">
            <a:off x="1108572" y="2315424"/>
            <a:ext cx="2821807" cy="2998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6272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566" y="182307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34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35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542274-A9C6-4B83-8BDC-C6F6AE74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F5FA453-DB5F-4D82-AC70-00FB8669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2" y="5911634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5D692D3-16C6-48A3-BC5C-86487A3AF2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346" y="892504"/>
            <a:ext cx="4554834" cy="5693543"/>
          </a:xfrm>
          <a:prstGeom prst="rect">
            <a:avLst/>
          </a:prstGeom>
        </p:spPr>
      </p:pic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2232D3EB-C3E2-418C-B161-B97389C296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147" y="889819"/>
            <a:ext cx="4554834" cy="5693543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8A9B360E-1F98-4A4D-92A2-D3C99D6B7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799931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8401B05D-0289-475A-BBA9-026E49539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89" y="182307"/>
            <a:ext cx="262013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第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34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35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30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2670569" y="879718"/>
            <a:ext cx="5032147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>
                <a:ln w="1143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音樂劇是甚麼？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163918" y="2048585"/>
            <a:ext cx="7524369" cy="2304684"/>
            <a:chOff x="1582445" y="2060420"/>
            <a:chExt cx="7208392" cy="2304684"/>
          </a:xfrm>
        </p:grpSpPr>
        <p:sp>
          <p:nvSpPr>
            <p:cNvPr id="4" name="圓角矩形圖說文字 3"/>
            <p:cNvSpPr/>
            <p:nvPr/>
          </p:nvSpPr>
          <p:spPr bwMode="auto">
            <a:xfrm>
              <a:off x="1582445" y="2060420"/>
              <a:ext cx="7208392" cy="2304684"/>
            </a:xfrm>
            <a:prstGeom prst="wedgeRoundRectCallout">
              <a:avLst>
                <a:gd name="adj1" fmla="val 61515"/>
                <a:gd name="adj2" fmla="val -2499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693429" y="2101219"/>
              <a:ext cx="709740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3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音樂劇自二十世紀開始發展起來。它的內容較歌劇通俗、較着重舞蹈場面，而且注入了一些流行元素，例如：流行音樂、現代的舞台設計和燈光等。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9264352" y="1679424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10035672" y="1644698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10827760" y="1501790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5368404" y="4317161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6536122" y="4502486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7356467" y="4765565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8251492" y="4874870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458" b="69141" l="50586" r="55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508" r="43742" b="29985"/>
          <a:stretch/>
        </p:blipFill>
        <p:spPr bwMode="auto">
          <a:xfrm>
            <a:off x="1711182" y="5059247"/>
            <a:ext cx="729605" cy="74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448" b="73438" l="66895" r="6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66839" r="30614" b="25737"/>
          <a:stretch/>
        </p:blipFill>
        <p:spPr bwMode="auto">
          <a:xfrm>
            <a:off x="2629738" y="4819299"/>
            <a:ext cx="326845" cy="6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859" b="85547" l="81934" r="86035">
                        <a14:backgroundMark x1="83887" y1="83203" x2="83887" y2="8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53" t="80430" r="13636" b="14982"/>
          <a:stretch/>
        </p:blipFill>
        <p:spPr bwMode="auto">
          <a:xfrm>
            <a:off x="3439144" y="4613446"/>
            <a:ext cx="638682" cy="44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65" b="69922" l="93848" r="989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24" t="65040" r="536" b="29464"/>
          <a:stretch/>
        </p:blipFill>
        <p:spPr bwMode="auto">
          <a:xfrm>
            <a:off x="4396743" y="4778312"/>
            <a:ext cx="837046" cy="5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13">
            <a:extLst>
              <a:ext uri="{FF2B5EF4-FFF2-40B4-BE49-F238E27FC236}">
                <a16:creationId xmlns:a16="http://schemas.microsoft.com/office/drawing/2014/main" id="{94640438-BABE-4F22-BA6E-3053B6B062C8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380880D-3D44-4173-8C59-3C3ECBBF7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2235DC-8563-4A85-BB5B-2C8845D723A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3130" y="3165683"/>
            <a:ext cx="3200080" cy="38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20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589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145343"/>
            <a:ext cx="334121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辨識音樂劇的元素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觀看音樂劇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孤雛淚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/>
              </a:rPr>
              <a:t>Food, Glorious Food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8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8687" y="993188"/>
            <a:ext cx="127578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參考資料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B5DD0E6-83BD-4D41-AB8C-200E76D6C1F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18" y="2456932"/>
            <a:ext cx="2608303" cy="3653138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DBBB820-CA77-48E6-BD69-C3B53B709ADD}"/>
              </a:ext>
            </a:extLst>
          </p:cNvPr>
          <p:cNvSpPr/>
          <p:nvPr/>
        </p:nvSpPr>
        <p:spPr bwMode="auto">
          <a:xfrm>
            <a:off x="5464724" y="1947295"/>
            <a:ext cx="4389934" cy="1178618"/>
          </a:xfrm>
          <a:prstGeom prst="wedgeRoundRectCallout">
            <a:avLst>
              <a:gd name="adj1" fmla="val -61595"/>
              <a:gd name="adj2" fmla="val 45611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24D0B3-9ABE-44A5-992C-F9790F8588B4}"/>
              </a:ext>
            </a:extLst>
          </p:cNvPr>
          <p:cNvSpPr/>
          <p:nvPr/>
        </p:nvSpPr>
        <p:spPr bwMode="auto">
          <a:xfrm>
            <a:off x="5640335" y="2051920"/>
            <a:ext cx="4107954" cy="10419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片段中的孩子拿</a:t>
            </a:r>
            <a:r>
              <a:rPr lang="zh-TW" altLang="en-US" sz="28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着</a:t>
            </a:r>
            <a:r>
              <a:rPr lang="zh-TW" altLang="en-US" sz="28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甚麼？他們在等甚麼？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AEB998-74C1-4DF6-88A3-B610DF2FC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9084" y="2415595"/>
            <a:ext cx="2644908" cy="3704407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3EF05536-F3C9-4883-AB53-CE1D2AF35193}"/>
              </a:ext>
            </a:extLst>
          </p:cNvPr>
          <p:cNvSpPr/>
          <p:nvPr/>
        </p:nvSpPr>
        <p:spPr bwMode="auto">
          <a:xfrm>
            <a:off x="5917581" y="3894285"/>
            <a:ext cx="3716397" cy="1160744"/>
          </a:xfrm>
          <a:prstGeom prst="wedgeRoundRectCallout">
            <a:avLst>
              <a:gd name="adj1" fmla="val 61960"/>
              <a:gd name="adj2" fmla="val -53222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FF5223-019D-4309-BAF3-1FDDABB3F784}"/>
              </a:ext>
            </a:extLst>
          </p:cNvPr>
          <p:cNvSpPr/>
          <p:nvPr/>
        </p:nvSpPr>
        <p:spPr bwMode="auto">
          <a:xfrm>
            <a:off x="6061954" y="3955647"/>
            <a:ext cx="3600401" cy="10336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他們拿</a:t>
            </a:r>
            <a:r>
              <a:rPr lang="zh-TW" altLang="en-US" sz="2800" kern="1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着</a:t>
            </a:r>
            <a:r>
              <a:rPr lang="zh-TW" altLang="en-US" sz="2800" kern="1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木碗，等候領取食物。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" name="Picture 3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95A5DB0-6C26-4C48-A73F-3CB5D26AD69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63960" r="63125" b="6951"/>
          <a:stretch/>
        </p:blipFill>
        <p:spPr>
          <a:xfrm rot="21374574">
            <a:off x="993080" y="2239319"/>
            <a:ext cx="2144372" cy="3265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986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589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145343"/>
            <a:ext cx="334121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辨識音樂劇的元素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觀看音樂劇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孤雛淚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/>
              </a:rPr>
              <a:t>Food, Glorious Food 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B5DD0E6-83BD-4D41-AB8C-200E76D6C1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18" y="2456932"/>
            <a:ext cx="2608303" cy="3653138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DBBB820-CA77-48E6-BD69-C3B53B709ADD}"/>
              </a:ext>
            </a:extLst>
          </p:cNvPr>
          <p:cNvSpPr/>
          <p:nvPr/>
        </p:nvSpPr>
        <p:spPr bwMode="auto">
          <a:xfrm>
            <a:off x="5587120" y="1669616"/>
            <a:ext cx="4267537" cy="1625251"/>
          </a:xfrm>
          <a:prstGeom prst="wedgeRoundRectCallout">
            <a:avLst>
              <a:gd name="adj1" fmla="val -65166"/>
              <a:gd name="adj2" fmla="val 32215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AEB998-74C1-4DF6-88A3-B610DF2FCE4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9084" y="2415595"/>
            <a:ext cx="2644908" cy="3704407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3EF05536-F3C9-4883-AB53-CE1D2AF35193}"/>
              </a:ext>
            </a:extLst>
          </p:cNvPr>
          <p:cNvSpPr/>
          <p:nvPr/>
        </p:nvSpPr>
        <p:spPr bwMode="auto">
          <a:xfrm>
            <a:off x="7779772" y="3903720"/>
            <a:ext cx="1371506" cy="698062"/>
          </a:xfrm>
          <a:prstGeom prst="wedgeRoundRectCallout">
            <a:avLst>
              <a:gd name="adj1" fmla="val 91327"/>
              <a:gd name="adj2" fmla="val -92807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FF5223-019D-4309-BAF3-1FDDABB3F784}"/>
              </a:ext>
            </a:extLst>
          </p:cNvPr>
          <p:cNvSpPr/>
          <p:nvPr/>
        </p:nvSpPr>
        <p:spPr bwMode="auto">
          <a:xfrm>
            <a:off x="7908442" y="3975092"/>
            <a:ext cx="1114166" cy="61681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齊唱。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Picture 2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0F033D5-1140-417F-B865-378359BBBB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5" t="63699" r="35562" b="5703"/>
          <a:stretch/>
        </p:blipFill>
        <p:spPr>
          <a:xfrm rot="385473">
            <a:off x="1102651" y="2340469"/>
            <a:ext cx="1862689" cy="300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1D62E3-B3A9-4749-AA2E-7810826A2D23}"/>
              </a:ext>
            </a:extLst>
          </p:cNvPr>
          <p:cNvSpPr/>
          <p:nvPr/>
        </p:nvSpPr>
        <p:spPr bwMode="auto">
          <a:xfrm>
            <a:off x="5719135" y="1735045"/>
            <a:ext cx="3972769" cy="13969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他們主要以哪一種歌唱形式演唱？獨唱、齊唱、重唱還是合唱？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96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589" y="-24314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145343"/>
            <a:ext cx="334121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辨識音樂劇的元素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94684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觀看音樂劇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孤雛淚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選段：</a:t>
            </a: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/>
              </a:rPr>
              <a:t>Food, Glorious Food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，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B5DD0E6-83BD-4D41-AB8C-200E76D6C1F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18" y="2456932"/>
            <a:ext cx="2608303" cy="3653138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DBBB820-CA77-48E6-BD69-C3B53B709ADD}"/>
              </a:ext>
            </a:extLst>
          </p:cNvPr>
          <p:cNvSpPr/>
          <p:nvPr/>
        </p:nvSpPr>
        <p:spPr bwMode="auto">
          <a:xfrm>
            <a:off x="5400341" y="1740739"/>
            <a:ext cx="4267537" cy="1625251"/>
          </a:xfrm>
          <a:prstGeom prst="wedgeRoundRectCallout">
            <a:avLst>
              <a:gd name="adj1" fmla="val -62105"/>
              <a:gd name="adj2" fmla="val 36903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AEB998-74C1-4DF6-88A3-B610DF2FCE4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9084" y="2415595"/>
            <a:ext cx="2644908" cy="3704407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3EF05536-F3C9-4883-AB53-CE1D2AF35193}"/>
              </a:ext>
            </a:extLst>
          </p:cNvPr>
          <p:cNvSpPr/>
          <p:nvPr/>
        </p:nvSpPr>
        <p:spPr bwMode="auto">
          <a:xfrm>
            <a:off x="5887879" y="3969909"/>
            <a:ext cx="2952328" cy="1085119"/>
          </a:xfrm>
          <a:prstGeom prst="wedgeRoundRectCallout">
            <a:avLst>
              <a:gd name="adj1" fmla="val 76510"/>
              <a:gd name="adj2" fmla="val -58789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FF5223-019D-4309-BAF3-1FDDABB3F784}"/>
              </a:ext>
            </a:extLst>
          </p:cNvPr>
          <p:cNvSpPr/>
          <p:nvPr/>
        </p:nvSpPr>
        <p:spPr bwMode="auto">
          <a:xfrm>
            <a:off x="6096000" y="4029972"/>
            <a:ext cx="2952327" cy="8541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跟唱流行歌曲的發聲較相似。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1D62E3-B3A9-4749-AA2E-7810826A2D23}"/>
              </a:ext>
            </a:extLst>
          </p:cNvPr>
          <p:cNvSpPr/>
          <p:nvPr/>
        </p:nvSpPr>
        <p:spPr bwMode="auto">
          <a:xfrm>
            <a:off x="5514662" y="1843663"/>
            <a:ext cx="4153216" cy="139692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他們的發聲方法跟唱歌劇還是唱流行歌曲的發聲較相似？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Picture 1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785BCAF-B6F8-4EDA-86D9-96E9C8DA23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9" t="60932" b="5887"/>
          <a:stretch/>
        </p:blipFill>
        <p:spPr>
          <a:xfrm rot="21347783">
            <a:off x="945755" y="2435240"/>
            <a:ext cx="2205967" cy="274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24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6"/>
            <a:ext cx="12186209" cy="690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-12105" y="-32251"/>
            <a:ext cx="12198314" cy="442659"/>
            <a:chOff x="-12105" y="-32252"/>
            <a:chExt cx="12198314" cy="808357"/>
          </a:xfrm>
        </p:grpSpPr>
        <p:pic>
          <p:nvPicPr>
            <p:cNvPr id="56323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8" b="95000"/>
            <a:stretch/>
          </p:blipFill>
          <p:spPr bwMode="auto">
            <a:xfrm>
              <a:off x="-12105" y="-32252"/>
              <a:ext cx="6900193" cy="7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ade\Desktop\Jade\Longman Music\2021 project\6B6\9789880014697\OEBPS\29.jp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CFE38A"/>
                </a:clrFrom>
                <a:clrTo>
                  <a:srgbClr val="CFE38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188" l="0" r="93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2" t="-52" r="4918" b="95000"/>
            <a:stretch/>
          </p:blipFill>
          <p:spPr bwMode="auto">
            <a:xfrm flipH="1">
              <a:off x="6672063" y="-32251"/>
              <a:ext cx="5514146" cy="80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89733"/>
            <a:ext cx="3443809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" y="145343"/>
            <a:ext cx="334121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辨識音樂劇的元素</a:t>
            </a:r>
            <a:endParaRPr lang="zh-HK" altLang="zh-HK" sz="2800" b="0" dirty="0">
              <a:solidFill>
                <a:schemeClr val="bg1"/>
              </a:solidFill>
            </a:endParaRPr>
          </a:p>
        </p:txBody>
      </p:sp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46" y="889556"/>
            <a:ext cx="108366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觀看音樂劇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貓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選段（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Jellicle Songs Part 1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Jellicle Songs Part 2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及 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Memory</a:t>
            </a:r>
            <a:r>
              <a:rPr lang="zh-TW" alt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分析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劇所包含的元素。</a:t>
            </a:r>
            <a:endParaRPr lang="en-US" altLang="zh-TW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9" name="矩形 13">
            <a:extLst>
              <a:ext uri="{FF2B5EF4-FFF2-40B4-BE49-F238E27FC236}">
                <a16:creationId xmlns:a16="http://schemas.microsoft.com/office/drawing/2014/main" id="{D3313CCA-AE27-425A-A4D4-E34951C162CA}"/>
              </a:ext>
            </a:extLst>
          </p:cNvPr>
          <p:cNvSpPr/>
          <p:nvPr/>
        </p:nvSpPr>
        <p:spPr bwMode="auto">
          <a:xfrm>
            <a:off x="0" y="6068733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0965BE8C-CA55-42F9-96CB-410CBA47FFE5}"/>
              </a:ext>
            </a:extLst>
          </p:cNvPr>
          <p:cNvSpPr/>
          <p:nvPr/>
        </p:nvSpPr>
        <p:spPr bwMode="auto">
          <a:xfrm>
            <a:off x="-12105" y="6052986"/>
            <a:ext cx="12198314" cy="8541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1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5A6210D-BFE5-4687-BE9D-0097AD7C3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DBBB820-CA77-48E6-BD69-C3B53B709ADD}"/>
              </a:ext>
            </a:extLst>
          </p:cNvPr>
          <p:cNvSpPr/>
          <p:nvPr/>
        </p:nvSpPr>
        <p:spPr bwMode="auto">
          <a:xfrm>
            <a:off x="5096496" y="2062235"/>
            <a:ext cx="3951832" cy="784520"/>
          </a:xfrm>
          <a:prstGeom prst="wedgeRoundRectCallout">
            <a:avLst>
              <a:gd name="adj1" fmla="val -36230"/>
              <a:gd name="adj2" fmla="val 175353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24D0B3-9ABE-44A5-992C-F9790F8588B4}"/>
              </a:ext>
            </a:extLst>
          </p:cNvPr>
          <p:cNvSpPr/>
          <p:nvPr/>
        </p:nvSpPr>
        <p:spPr bwMode="auto">
          <a:xfrm>
            <a:off x="5205713" y="2151594"/>
            <a:ext cx="3923848" cy="4622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kern="1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演員的造型是怎樣的？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E39106-C559-4F93-A6D4-39763FB2C27A}"/>
              </a:ext>
            </a:extLst>
          </p:cNvPr>
          <p:cNvGrpSpPr/>
          <p:nvPr/>
        </p:nvGrpSpPr>
        <p:grpSpPr>
          <a:xfrm>
            <a:off x="6330902" y="3405537"/>
            <a:ext cx="3029714" cy="1678200"/>
            <a:chOff x="6330902" y="3405537"/>
            <a:chExt cx="3029714" cy="1678200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3EF05536-F3C9-4883-AB53-CE1D2AF35193}"/>
                </a:ext>
              </a:extLst>
            </p:cNvPr>
            <p:cNvSpPr/>
            <p:nvPr/>
          </p:nvSpPr>
          <p:spPr bwMode="auto">
            <a:xfrm>
              <a:off x="6330902" y="3405537"/>
              <a:ext cx="2982089" cy="1678200"/>
            </a:xfrm>
            <a:prstGeom prst="wedgeRoundRectCallout">
              <a:avLst>
                <a:gd name="adj1" fmla="val 68777"/>
                <a:gd name="adj2" fmla="val 24793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8FF5223-019D-4309-BAF3-1FDDABB3F784}"/>
                </a:ext>
              </a:extLst>
            </p:cNvPr>
            <p:cNvSpPr/>
            <p:nvPr/>
          </p:nvSpPr>
          <p:spPr bwMode="auto">
            <a:xfrm>
              <a:off x="6483093" y="3525683"/>
              <a:ext cx="2877523" cy="138506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kern="100" dirty="0">
                  <a:solidFill>
                    <a:srgbClr val="00B05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他們扮演各種不同形態和品種的貓，造型有趣。</a:t>
              </a:r>
              <a:endParaRPr lang="en-US" altLang="zh-TW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" name="Picture 3" descr="Diagram, calendar&#10;&#10;Description automatically generated">
            <a:extLst>
              <a:ext uri="{FF2B5EF4-FFF2-40B4-BE49-F238E27FC236}">
                <a16:creationId xmlns:a16="http://schemas.microsoft.com/office/drawing/2014/main" id="{B950BFDB-335F-4759-9F41-6F87D35BA7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38" b="81000" l="26250" r="36797">
                        <a14:foregroundMark x1="32813" y1="80813" x2="32813" y2="80813"/>
                        <a14:foregroundMark x1="31172" y1="80688" x2="31250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73710" r="61826" b="18500"/>
          <a:stretch/>
        </p:blipFill>
        <p:spPr>
          <a:xfrm>
            <a:off x="3605452" y="4011245"/>
            <a:ext cx="2982089" cy="2214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38C49-4700-4A64-ACA2-58314D669E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85" b="98938" l="8966" r="96322">
                        <a14:foregroundMark x1="80230" y1="9342" x2="83908" y2="3185"/>
                        <a14:foregroundMark x1="88276" y1="19533" x2="96322" y2="5308"/>
                        <a14:foregroundMark x1="54253" y1="3397" x2="63448" y2="3185"/>
                        <a14:foregroundMark x1="50115" y1="59236" x2="50115" y2="64331"/>
                        <a14:foregroundMark x1="57931" y1="60297" x2="56552" y2="67091"/>
                        <a14:foregroundMark x1="55172" y1="92144" x2="52644" y2="97028"/>
                        <a14:foregroundMark x1="62529" y1="98089" x2="77701" y2="98514"/>
                        <a14:foregroundMark x1="17931" y1="98514" x2="30345" y2="98514"/>
                        <a14:foregroundMark x1="30345" y1="98514" x2="42299" y2="98089"/>
                        <a14:foregroundMark x1="42299" y1="98089" x2="62069" y2="9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905" y="2636255"/>
            <a:ext cx="3114304" cy="3372040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7A4E7918-D234-4FB6-BC21-EF69EAA3F94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5" t="30258" r="5398" b="37499"/>
          <a:stretch/>
        </p:blipFill>
        <p:spPr>
          <a:xfrm>
            <a:off x="1171233" y="2244741"/>
            <a:ext cx="2731340" cy="3372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: Rounded Corners 1">
            <a:hlinkClick r:id="rId15" action="ppaction://hlinksldjump"/>
            <a:extLst>
              <a:ext uri="{FF2B5EF4-FFF2-40B4-BE49-F238E27FC236}">
                <a16:creationId xmlns:a16="http://schemas.microsoft.com/office/drawing/2014/main" id="{39E7DC66-9C95-43FE-B52E-415C44D8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161" y="1436185"/>
            <a:ext cx="127578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參考資料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11" ma:contentTypeDescription="Create a new document." ma:contentTypeScope="" ma:versionID="1dc1755d4a6ddfdc0628b7f163923dc9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7320a0d373cb5f77200ac90d5d66cbf2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FB6C88-1A52-4051-B9CD-345FD79735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B81227-D57F-4EED-AFC3-9BF12CD820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D45BBB-0935-4778-8542-60DCBAB586F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23893</TotalTime>
  <Words>2592</Words>
  <Application>Microsoft Office PowerPoint</Application>
  <PresentationFormat>Widescreen</PresentationFormat>
  <Paragraphs>210</Paragraphs>
  <Slides>36</Slides>
  <Notes>26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Noto Sans CJK TC Bold</vt:lpstr>
      <vt:lpstr>Noto Sans CJK TC Medium</vt:lpstr>
      <vt:lpstr>微軟正黑體</vt:lpstr>
      <vt:lpstr>微軟正黑體 Light</vt:lpstr>
      <vt:lpstr>新細明體</vt:lpstr>
      <vt:lpstr>標楷體</vt:lpstr>
      <vt:lpstr>Arial</vt:lpstr>
      <vt:lpstr>Calibri</vt:lpstr>
      <vt:lpstr>Calibri Light</vt:lpstr>
      <vt:lpstr>Times New Roman</vt:lpstr>
      <vt:lpstr>Verdana</vt:lpstr>
      <vt:lpstr>預設簡報設計</vt:lpstr>
      <vt:lpstr>Office Theme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1004</cp:revision>
  <dcterms:created xsi:type="dcterms:W3CDTF">2010-12-02T06:19:15Z</dcterms:created>
  <dcterms:modified xsi:type="dcterms:W3CDTF">2021-03-21T09:35:43Z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