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4"/>
    <p:sldMasterId id="2147483661" r:id="rId5"/>
  </p:sldMasterIdLst>
  <p:notesMasterIdLst>
    <p:notesMasterId r:id="rId61"/>
  </p:notesMasterIdLst>
  <p:sldIdLst>
    <p:sldId id="284" r:id="rId6"/>
    <p:sldId id="319" r:id="rId7"/>
    <p:sldId id="495" r:id="rId8"/>
    <p:sldId id="601" r:id="rId9"/>
    <p:sldId id="602" r:id="rId10"/>
    <p:sldId id="603" r:id="rId11"/>
    <p:sldId id="604" r:id="rId12"/>
    <p:sldId id="605" r:id="rId13"/>
    <p:sldId id="606" r:id="rId14"/>
    <p:sldId id="607" r:id="rId15"/>
    <p:sldId id="609" r:id="rId16"/>
    <p:sldId id="608" r:id="rId17"/>
    <p:sldId id="610" r:id="rId18"/>
    <p:sldId id="611" r:id="rId19"/>
    <p:sldId id="612" r:id="rId20"/>
    <p:sldId id="613" r:id="rId21"/>
    <p:sldId id="614" r:id="rId22"/>
    <p:sldId id="622" r:id="rId23"/>
    <p:sldId id="621" r:id="rId24"/>
    <p:sldId id="625" r:id="rId25"/>
    <p:sldId id="626" r:id="rId26"/>
    <p:sldId id="623" r:id="rId27"/>
    <p:sldId id="624" r:id="rId28"/>
    <p:sldId id="627" r:id="rId29"/>
    <p:sldId id="630" r:id="rId30"/>
    <p:sldId id="631" r:id="rId31"/>
    <p:sldId id="632" r:id="rId32"/>
    <p:sldId id="633" r:id="rId33"/>
    <p:sldId id="634" r:id="rId34"/>
    <p:sldId id="635" r:id="rId35"/>
    <p:sldId id="636" r:id="rId36"/>
    <p:sldId id="637" r:id="rId37"/>
    <p:sldId id="638" r:id="rId38"/>
    <p:sldId id="639" r:id="rId39"/>
    <p:sldId id="640" r:id="rId40"/>
    <p:sldId id="641" r:id="rId41"/>
    <p:sldId id="654" r:id="rId42"/>
    <p:sldId id="643" r:id="rId43"/>
    <p:sldId id="644" r:id="rId44"/>
    <p:sldId id="645" r:id="rId45"/>
    <p:sldId id="655" r:id="rId46"/>
    <p:sldId id="656" r:id="rId47"/>
    <p:sldId id="657" r:id="rId48"/>
    <p:sldId id="658" r:id="rId49"/>
    <p:sldId id="330" r:id="rId50"/>
    <p:sldId id="663" r:id="rId51"/>
    <p:sldId id="290" r:id="rId52"/>
    <p:sldId id="653" r:id="rId53"/>
    <p:sldId id="661" r:id="rId54"/>
    <p:sldId id="615" r:id="rId55"/>
    <p:sldId id="616" r:id="rId56"/>
    <p:sldId id="617" r:id="rId57"/>
    <p:sldId id="618" r:id="rId58"/>
    <p:sldId id="619" r:id="rId59"/>
    <p:sldId id="620" r:id="rId60"/>
  </p:sldIdLst>
  <p:sldSz cx="12192000" cy="6858000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F52FB3"/>
    <a:srgbClr val="F2791E"/>
    <a:srgbClr val="0099FF"/>
    <a:srgbClr val="C9F9FB"/>
    <a:srgbClr val="9900FF"/>
    <a:srgbClr val="E9E945"/>
    <a:srgbClr val="A4EF5F"/>
    <a:srgbClr val="F3BFDA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3B8D11-8E10-47EA-8977-536CC0C4E983}" v="3" dt="2021-03-22T09:53:26.8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6" autoAdjust="0"/>
    <p:restoredTop sz="94545" autoAdjust="0"/>
  </p:normalViewPr>
  <p:slideViewPr>
    <p:cSldViewPr>
      <p:cViewPr varScale="1">
        <p:scale>
          <a:sx n="64" d="100"/>
          <a:sy n="64" d="100"/>
        </p:scale>
        <p:origin x="900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microsoft.com/office/2015/10/relationships/revisionInfo" Target="revisionInfo.xml"/><Relationship Id="rId5" Type="http://schemas.openxmlformats.org/officeDocument/2006/relationships/slideMaster" Target="slideMasters/slideMaster2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1875A1-6F68-4CB8-86C8-C2D50DED6A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CE5D03-A52F-41B5-B80F-C59ADE99A43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EA7C071-BC9B-42B7-ADF4-4EC0836EC737}" type="datetimeFigureOut">
              <a:rPr lang="en-US"/>
              <a:pPr>
                <a:defRPr/>
              </a:pPr>
              <a:t>3/22/2021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E88F725-7BD7-4F0A-8A83-5525E48E3B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33BEB21-AC5E-46C5-84AC-7FC556F73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C6DE40-3635-4B71-B03A-34210A6DD0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6436FC-A977-461D-8CC7-EBD8A7B912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7EF8F0A-74A4-419E-9AFD-EC5A29F38F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6812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42E4201E-8A5E-42DC-9E7A-DDA89A02C3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DFA3F380-6793-4864-B717-CC12213C1A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新細明體" panose="02020500000000000000" pitchFamily="18" charset="-12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47E8B643-EB95-4419-8543-819D2F4C65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A54D4890-2E2C-4966-8898-CAF81D771C75}" type="slidenum">
              <a:rPr lang="en-US" altLang="en-US" smtClean="0"/>
              <a:pPr/>
              <a:t>1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47581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A931EB33-039E-46F8-A7A8-D4AFEC1D39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103BE695-23C2-43A6-B155-036F311671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新細明體" panose="02020500000000000000" pitchFamily="18" charset="-120"/>
            </a:endParaRP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9CD5EDD1-F94C-4C53-874D-96FECC5EDC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28D8EE0-48BA-43D4-9D68-96DF5DA0E131}" type="slidenum">
              <a:rPr lang="en-GB" altLang="zh-HK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47</a:t>
            </a:fld>
            <a:endParaRPr lang="en-GB" altLang="zh-HK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10694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863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B6A8AE-E0E8-4EA3-A744-F98FD58F72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FA9C01-A3DD-494E-A11F-84FB91A8F6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AD29F3-768F-4D0B-AA23-C331D94181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A42C9-280E-4A14-A203-8CD6FDB22397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93352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FB8E5F-C03B-4526-835D-3CB8A4D4E3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0D4722-B6B6-4859-AA47-1F0EB51907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D89E9B-B11E-42C9-81F6-6D52574AA5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03F25-5C5C-40EA-AB68-8A60B2F41E6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907098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901EC5-3DA1-4D96-95E6-19B7855FA7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7D3496-2EF5-4B59-AA40-8CEAA0421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FC19D0-BC26-45CF-86FB-4B532350CF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9A760-BAB9-4382-9DA0-8DA39740B774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54618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785" y="417600"/>
            <a:ext cx="6775449" cy="10968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3902" y="1704976"/>
            <a:ext cx="8079317" cy="31718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F79DAE-DE22-4207-A32D-8E4D40DC5F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07EA9-C736-4FAC-ACF8-5B89DF465276}" type="slidenum">
              <a:rPr lang="en-GB" altLang="zh-TW"/>
              <a:pPr>
                <a:defRPr/>
              </a:pPr>
              <a:t>‹#›</a:t>
            </a:fld>
            <a:endParaRPr lang="en-GB" altLang="zh-TW" dirty="0"/>
          </a:p>
        </p:txBody>
      </p:sp>
    </p:spTree>
    <p:extLst>
      <p:ext uri="{BB962C8B-B14F-4D97-AF65-F5344CB8AC3E}">
        <p14:creationId xmlns:p14="http://schemas.microsoft.com/office/powerpoint/2010/main" val="1499569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82378-73E7-4FE4-BBF2-95755559E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22CFCF-A2D1-40D8-9EA2-5E66661F7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2FE6BE-7A6E-42ED-95D0-8377E8717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5713-95D9-4F0D-A8F6-BD4D98DA2BA8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294D0-4D60-46C7-889F-47F9979E2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E63F5-707C-4CB5-8F1E-4A95E4EEF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2E6D3-7216-4846-8ACA-F1688B388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037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5503D-BA26-45AA-88CD-E4D958BB6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678E4-249F-405A-9042-6707A4D392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805C0-2567-45C3-991F-8BB07D84E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5713-95D9-4F0D-A8F6-BD4D98DA2BA8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5E2D73-70B4-47F8-8AB0-58DDF312B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DEA8D-F5F6-4600-8C2F-4E0EEDCBB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2E6D3-7216-4846-8ACA-F1688B388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019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0CB31-3493-4327-B4C0-F186827F4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47DCE9-8B4C-4FC0-99DE-941886692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B1EDC-1877-4D55-B11B-CEF0E443B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5713-95D9-4F0D-A8F6-BD4D98DA2BA8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36529-9D6A-4DD7-AB16-D8E3E32C6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B4AF8-834B-474B-99B4-739D2D2DD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2E6D3-7216-4846-8ACA-F1688B388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07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25A9D-AE0C-4D49-AB53-2B0DB143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62749-81F3-4148-A51C-0E9084753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D6286D-4903-4DB3-924B-0EFDD8AF6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D5C772-D8FD-43C7-A50A-6041CAA8A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5713-95D9-4F0D-A8F6-BD4D98DA2BA8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16BA06-20A2-4616-B8CA-4E49F00FE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B775C5-A05D-4971-8087-48ED43B5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2E6D3-7216-4846-8ACA-F1688B388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7671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5C07A-948D-4C12-8BC7-4988F857B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A0A46F-A0A5-430D-8F45-B7202623D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316DF9-D417-4E31-8504-9255DB3A7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EF697C-14B9-414F-9EE6-819DB03867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4C2DFF-46DB-4967-8F57-3B02E833B4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555DF6-5CE9-4699-A41F-6748383C1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5713-95D9-4F0D-A8F6-BD4D98DA2BA8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1EDA84-7CCD-442D-A79E-68E175713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E929D3-F0E5-4D4A-A7B3-D17F90E81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2E6D3-7216-4846-8ACA-F1688B388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337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63351-D116-42FD-A4B1-D2C6DF528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730A51-23E5-47C0-AB14-43ED8A1B4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5713-95D9-4F0D-A8F6-BD4D98DA2BA8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4C05FA-2F56-4653-9DCA-93EAB32EB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10A3FE-2C4F-485A-A5B1-589DBB856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2E6D3-7216-4846-8ACA-F1688B388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700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086DBB-E9DA-4489-B9EA-3E550D0D2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5713-95D9-4F0D-A8F6-BD4D98DA2BA8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793F12-9EAE-4906-ACBA-CF4D59BDC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223C0-846C-496D-B973-D2C02F766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2E6D3-7216-4846-8ACA-F1688B388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827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325A4A-9268-43B4-A7BC-AB772117D3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9DDB44-D2F4-4C11-BCB7-D06722F4EA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C28A40-AC0C-422D-AF14-DA600508F4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9A7F4-507A-4F5E-847B-BB25815FDA7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725301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6C2BD-7CEF-4638-9605-82E07ED09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3C52B-1A4E-4CBC-9865-823A415E1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124155-B916-4CD9-B695-2D11169EFA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BE9176-7B46-46F7-B062-4E34F2E4B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5713-95D9-4F0D-A8F6-BD4D98DA2BA8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BC626E-B3F5-444D-AD6E-A95E7982C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DCAF4A-06F2-4670-B251-11ACAA7A0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2E6D3-7216-4846-8ACA-F1688B388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5304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B576-7390-4FB3-B940-0C3B303AB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62175D-E7FD-477B-8132-1FADA1DBFA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D840F2-94C9-4B9F-BB80-0BD51BA13E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29C777-1416-459B-98E0-C974A572F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5713-95D9-4F0D-A8F6-BD4D98DA2BA8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AC1200-4D88-4203-921D-457FC7B9E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8583C0-8BC7-473C-AF4D-ED50AB081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2E6D3-7216-4846-8ACA-F1688B388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0496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97D6E-1510-4AFD-B5BF-6565FC8ED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7DBDB5-E8B9-4D15-9A07-B18A21FDD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DB3D6-8F84-47EA-9363-AFE8D6C0D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5713-95D9-4F0D-A8F6-BD4D98DA2BA8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B588B-ED15-45FF-BF12-6144231E5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53D98-70EE-4C2F-BCFA-BEC0A402A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2E6D3-7216-4846-8ACA-F1688B388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5543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48FD9E-51C5-4EC1-9CF7-708710C9E0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F04DD5-7670-499A-88B4-4C0B56BB05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AABFA-5929-44EB-B34E-FFB22385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5713-95D9-4F0D-A8F6-BD4D98DA2BA8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4CF19-85EE-47A5-A7E2-5306BA800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69E34-3AF8-42EC-AF09-01DA5082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2E6D3-7216-4846-8ACA-F1688B388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974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785" y="417600"/>
            <a:ext cx="6775449" cy="10968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3902" y="1704976"/>
            <a:ext cx="8079317" cy="31718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F79DAE-DE22-4207-A32D-8E4D40DC5F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07EA9-C736-4FAC-ACF8-5B89DF465276}" type="slidenum">
              <a:rPr lang="en-GB" altLang="zh-TW"/>
              <a:pPr>
                <a:defRPr/>
              </a:pPr>
              <a:t>‹#›</a:t>
            </a:fld>
            <a:endParaRPr lang="en-GB" altLang="zh-TW"/>
          </a:p>
        </p:txBody>
      </p:sp>
    </p:spTree>
    <p:extLst>
      <p:ext uri="{BB962C8B-B14F-4D97-AF65-F5344CB8AC3E}">
        <p14:creationId xmlns:p14="http://schemas.microsoft.com/office/powerpoint/2010/main" val="743510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8461AE-576E-440E-8425-469711B02C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F4B54A-D2FC-4AAE-BF11-5A18083095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C7853F-34E4-403D-A94C-067840D0C1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8A9A7-9E44-4355-BF81-6B886B2C8FC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614562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DB91BD-98C3-49D4-B37F-103841AE85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A1B939-1885-492A-8F95-8396336F19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BC9DEF-0ADE-4741-8C4A-4F7BE1D01A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ABFBF-D0B3-4AA4-80E8-852571C543B3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52565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31F264B-2DF3-4742-AB3A-E6F32A186C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FCBD039-B227-4460-A496-E42CEC1FB8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C184BF9-20C6-453F-9835-02EE3487FF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39538-DCFC-43EE-AD4D-6BF9D8E2FCA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04008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1778FB9-1878-41E0-944A-C43DDBE06E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0D725AB-C7DD-4A95-8A3E-9A25AE414A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9013832-EC51-4437-83DB-EE6B1B21E3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60B06-CDEE-4D6E-A2C0-2B62C47BE0DD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111152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4E082C1-E475-4C0C-A336-DF0C2119EF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9F161B3-3F57-4C79-829B-D12945EE64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E0953A6-C296-4F8D-BB8C-3CA409A88D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D97D3-3F37-4D72-83BF-402057DE4EF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95411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E929CC-0E5B-462A-8A82-DBA2845921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86BB10-36AE-4301-8EF8-D300A85C1E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31E171-65D1-40F5-A64F-68577F4350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05C19-5BED-459B-BCE1-3DD2380769C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01081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HK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93800E-0355-4A23-A5B2-9930593492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A5A114-72D7-47A2-8247-71951D0B09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880EF9-D2E1-4C94-9EC5-32BA140231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8C81E-368E-47B7-BE58-547DA92F7C52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82594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FEF9170-5EEA-4B9C-B482-60408ED6B4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29A825C-8493-4F2A-8C56-4C4CBD4849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A5C946C-607C-49BD-AD4D-EAC15E136F9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396AFE2-C6D2-46E2-A981-42C6329D814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2DC0308-7C88-4BF7-B9A5-622D6323455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D4EB3B1D-D842-4906-B866-9B07D021F28D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D35F89-6613-488D-A973-4C1150281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820E25-F63F-452F-B59F-A8933AF03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833C2-15CD-4149-AE06-75DCC2C008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95713-95D9-4F0D-A8F6-BD4D98DA2BA8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47DEB-C212-474E-8943-1C796DEA76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0C625-DFEB-4A15-9AF8-83BF613040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2E6D3-7216-4846-8ACA-F1688B388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62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hyperlink" Target="https://ds.pearson.com.hk/qr?source=music&amp;originId=pri_music_ppt_6b6_01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hyperlink" Target="https://ds.pearson.com.hk/qr?source=music&amp;originId=pri_music_ppt_6b6_02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slide" Target="slide5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ds.pearson.com.hk/qr?source=music&amp;originId=pri_music_ppt_6b6_02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ds.pearson.com.hk/qr?source=music&amp;originId=pri_music_ppt_6b6_02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ds.pearson.com.hk/qr?source=music&amp;originId=pri_music_ppt_6b6_02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ds.pearson.com.hk/qr?source=music&amp;originId=pri_music_ppt_6b6_02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12" Type="http://schemas.microsoft.com/office/2007/relationships/hdphoto" Target="../media/hdphoto3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5" Type="http://schemas.openxmlformats.org/officeDocument/2006/relationships/image" Target="../media/image13.png"/><Relationship Id="rId10" Type="http://schemas.microsoft.com/office/2007/relationships/hdphoto" Target="../media/hdphoto5.wdp"/><Relationship Id="rId4" Type="http://schemas.openxmlformats.org/officeDocument/2006/relationships/image" Target="../media/image8.png"/><Relationship Id="rId9" Type="http://schemas.openxmlformats.org/officeDocument/2006/relationships/image" Target="../media/image18.png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7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5.jp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24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23.png"/><Relationship Id="rId5" Type="http://schemas.openxmlformats.org/officeDocument/2006/relationships/image" Target="../media/image7.png"/><Relationship Id="rId10" Type="http://schemas.openxmlformats.org/officeDocument/2006/relationships/image" Target="../media/image22.jp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6.png"/><Relationship Id="rId1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image" Target="../media/image3.png"/><Relationship Id="rId4" Type="http://schemas.openxmlformats.org/officeDocument/2006/relationships/image" Target="../media/image8.png"/><Relationship Id="rId9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6.png"/><Relationship Id="rId5" Type="http://schemas.microsoft.com/office/2007/relationships/hdphoto" Target="../media/hdphoto1.wdp"/><Relationship Id="rId10" Type="http://schemas.openxmlformats.org/officeDocument/2006/relationships/image" Target="../media/image25.jpg"/><Relationship Id="rId4" Type="http://schemas.openxmlformats.org/officeDocument/2006/relationships/image" Target="../media/image8.png"/><Relationship Id="rId9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5.jp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24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23.png"/><Relationship Id="rId5" Type="http://schemas.openxmlformats.org/officeDocument/2006/relationships/image" Target="../media/image7.png"/><Relationship Id="rId10" Type="http://schemas.openxmlformats.org/officeDocument/2006/relationships/image" Target="../media/image22.jp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6.png"/><Relationship Id="rId1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25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openxmlformats.org/officeDocument/2006/relationships/image" Target="../media/image24.jpg"/><Relationship Id="rId5" Type="http://schemas.openxmlformats.org/officeDocument/2006/relationships/image" Target="../media/image7.png"/><Relationship Id="rId10" Type="http://schemas.openxmlformats.org/officeDocument/2006/relationships/image" Target="../media/image22.jp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7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.png"/><Relationship Id="rId5" Type="http://schemas.microsoft.com/office/2007/relationships/hdphoto" Target="../media/hdphoto1.wdp"/><Relationship Id="rId10" Type="http://schemas.microsoft.com/office/2007/relationships/hdphoto" Target="../media/hdphoto6.wdp"/><Relationship Id="rId4" Type="http://schemas.openxmlformats.org/officeDocument/2006/relationships/image" Target="../media/image8.png"/><Relationship Id="rId9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7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image" Target="../media/image26.png"/><Relationship Id="rId4" Type="http://schemas.openxmlformats.org/officeDocument/2006/relationships/image" Target="../media/image8.png"/><Relationship Id="rId9" Type="http://schemas.openxmlformats.org/officeDocument/2006/relationships/image" Target="../media/image25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7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25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openxmlformats.org/officeDocument/2006/relationships/image" Target="../media/image24.jpg"/><Relationship Id="rId5" Type="http://schemas.openxmlformats.org/officeDocument/2006/relationships/image" Target="../media/image7.png"/><Relationship Id="rId10" Type="http://schemas.openxmlformats.org/officeDocument/2006/relationships/image" Target="../media/image22.jpg"/><Relationship Id="rId4" Type="http://schemas.openxmlformats.org/officeDocument/2006/relationships/notesSlide" Target="../notesSlides/notesSlide34.xml"/><Relationship Id="rId9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11" Type="http://schemas.openxmlformats.org/officeDocument/2006/relationships/slide" Target="slide49.xml"/><Relationship Id="rId5" Type="http://schemas.openxmlformats.org/officeDocument/2006/relationships/image" Target="../media/image7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35.xml"/><Relationship Id="rId9" Type="http://schemas.openxmlformats.org/officeDocument/2006/relationships/slide" Target="slide48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0.wmf"/><Relationship Id="rId5" Type="http://schemas.microsoft.com/office/2007/relationships/hdphoto" Target="../media/hdphoto1.wdp"/><Relationship Id="rId10" Type="http://schemas.microsoft.com/office/2007/relationships/hdphoto" Target="../media/hdphoto5.wdp"/><Relationship Id="rId4" Type="http://schemas.openxmlformats.org/officeDocument/2006/relationships/image" Target="../media/image8.png"/><Relationship Id="rId9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hyperlink" Target="https://ds.pearson.com.hk/qr?source=music&amp;originId=pri_music_ppt_6b6_03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7.wdp"/><Relationship Id="rId5" Type="http://schemas.microsoft.com/office/2007/relationships/hdphoto" Target="../media/hdphoto1.wdp"/><Relationship Id="rId10" Type="http://schemas.openxmlformats.org/officeDocument/2006/relationships/image" Target="../media/image31.png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7.wdp"/><Relationship Id="rId5" Type="http://schemas.microsoft.com/office/2007/relationships/hdphoto" Target="../media/hdphoto1.wdp"/><Relationship Id="rId10" Type="http://schemas.openxmlformats.org/officeDocument/2006/relationships/image" Target="../media/image31.png"/><Relationship Id="rId4" Type="http://schemas.openxmlformats.org/officeDocument/2006/relationships/image" Target="../media/image8.png"/><Relationship Id="rId9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hyperlink" Target="https://ds.pearson.com.hk/qr?source=music&amp;originId=pri_music_ppt_6b6_04" TargetMode="External"/><Relationship Id="rId5" Type="http://schemas.microsoft.com/office/2007/relationships/hdphoto" Target="../media/hdphoto1.wdp"/><Relationship Id="rId10" Type="http://schemas.microsoft.com/office/2007/relationships/hdphoto" Target="../media/hdphoto5.wdp"/><Relationship Id="rId4" Type="http://schemas.openxmlformats.org/officeDocument/2006/relationships/image" Target="../media/image8.png"/><Relationship Id="rId9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hyperlink" Target="https://ds.pearson.com.hk/qr?source=music&amp;originId=pri_music_ppt_6b6_05" TargetMode="External"/><Relationship Id="rId5" Type="http://schemas.microsoft.com/office/2007/relationships/hdphoto" Target="../media/hdphoto1.wdp"/><Relationship Id="rId10" Type="http://schemas.microsoft.com/office/2007/relationships/hdphoto" Target="../media/hdphoto5.wdp"/><Relationship Id="rId4" Type="http://schemas.openxmlformats.org/officeDocument/2006/relationships/image" Target="../media/image8.png"/><Relationship Id="rId9" Type="http://schemas.openxmlformats.org/officeDocument/2006/relationships/image" Target="../media/image18.pn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7.wdp"/><Relationship Id="rId5" Type="http://schemas.microsoft.com/office/2007/relationships/hdphoto" Target="../media/hdphoto1.wdp"/><Relationship Id="rId10" Type="http://schemas.openxmlformats.org/officeDocument/2006/relationships/image" Target="../media/image31.png"/><Relationship Id="rId4" Type="http://schemas.openxmlformats.org/officeDocument/2006/relationships/image" Target="../media/image8.png"/><Relationship Id="rId9" Type="http://schemas.openxmlformats.org/officeDocument/2006/relationships/hyperlink" Target="https://ds.pearson.com.hk/qr?source=music&amp;originId=pri_music_ppt_6b6_06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microsoft.com/office/2007/relationships/hdphoto" Target="../media/hdphoto7.wdp"/><Relationship Id="rId4" Type="http://schemas.openxmlformats.org/officeDocument/2006/relationships/image" Target="../media/image8.png"/><Relationship Id="rId9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microsoft.com/office/2007/relationships/hdphoto" Target="../media/hdphoto9.wdp"/><Relationship Id="rId4" Type="http://schemas.openxmlformats.org/officeDocument/2006/relationships/image" Target="../media/image8.png"/><Relationship Id="rId9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notesSlide" Target="../notesSlides/notesSlide44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png"/><Relationship Id="rId5" Type="http://schemas.openxmlformats.org/officeDocument/2006/relationships/image" Target="../media/image5.png"/><Relationship Id="rId10" Type="http://schemas.openxmlformats.org/officeDocument/2006/relationships/image" Target="../media/image37.png"/><Relationship Id="rId4" Type="http://schemas.openxmlformats.org/officeDocument/2006/relationships/image" Target="../media/image7.png"/><Relationship Id="rId9" Type="http://schemas.openxmlformats.org/officeDocument/2006/relationships/hyperlink" Target="https://ds.pearson.com.hk/qr?source=music&amp;originId=pri_music_ppt_6b6_07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.png"/><Relationship Id="rId11" Type="http://schemas.openxmlformats.org/officeDocument/2006/relationships/image" Target="../media/image29.png"/><Relationship Id="rId5" Type="http://schemas.openxmlformats.org/officeDocument/2006/relationships/image" Target="../media/image7.pn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46.xml"/><Relationship Id="rId9" Type="http://schemas.openxmlformats.org/officeDocument/2006/relationships/slide" Target="slide3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8.png"/><Relationship Id="rId11" Type="http://schemas.openxmlformats.org/officeDocument/2006/relationships/image" Target="../media/image40.png"/><Relationship Id="rId5" Type="http://schemas.openxmlformats.org/officeDocument/2006/relationships/image" Target="../media/image7.pn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47.xml"/><Relationship Id="rId9" Type="http://schemas.openxmlformats.org/officeDocument/2006/relationships/slide" Target="slide36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slide" Target="slide51.xml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39.png"/><Relationship Id="rId4" Type="http://schemas.openxmlformats.org/officeDocument/2006/relationships/slide" Target="slide52.xml"/><Relationship Id="rId9" Type="http://schemas.openxmlformats.org/officeDocument/2006/relationships/slide" Target="slide6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8.png"/><Relationship Id="rId7" Type="http://schemas.openxmlformats.org/officeDocument/2006/relationships/slide" Target="slide50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8.png"/><Relationship Id="rId7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0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3" Type="http://schemas.openxmlformats.org/officeDocument/2006/relationships/image" Target="../media/image7.png"/><Relationship Id="rId7" Type="http://schemas.openxmlformats.org/officeDocument/2006/relationships/slide" Target="slide54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9.png"/><Relationship Id="rId5" Type="http://schemas.microsoft.com/office/2007/relationships/hdphoto" Target="../media/hdphoto1.wdp"/><Relationship Id="rId10" Type="http://schemas.openxmlformats.org/officeDocument/2006/relationships/slide" Target="slide12.xml"/><Relationship Id="rId4" Type="http://schemas.openxmlformats.org/officeDocument/2006/relationships/image" Target="../media/image8.png"/><Relationship Id="rId9" Type="http://schemas.openxmlformats.org/officeDocument/2006/relationships/image" Target="../media/image42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8.png"/><Relationship Id="rId7" Type="http://schemas.openxmlformats.org/officeDocument/2006/relationships/slide" Target="slide5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8.png"/><Relationship Id="rId7" Type="http://schemas.openxmlformats.org/officeDocument/2006/relationships/slide" Target="slide5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slide" Target="slide50.xml"/><Relationship Id="rId4" Type="http://schemas.openxmlformats.org/officeDocument/2006/relationships/image" Target="../media/image8.png"/><Relationship Id="rId9" Type="http://schemas.openxmlformats.org/officeDocument/2006/relationships/hyperlink" Target="https://ds.pearson.com.hk/qr?source=music&amp;originId=pri_music_ppt_6b6_01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hyperlink" Target="https://ds.pearson.com.hk/qr?source=music&amp;originId=pri_music_ppt_6b6_01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hyperlink" Target="https://ds.pearson.com.hk/qr?source=music&amp;originId=pri_music_ppt_6b6_01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hyperlink" Target="https://ds.pearson.com.hk/qr?source=music&amp;originId=pri_music_ppt_6b6_0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6DE0CF-D003-45D6-8758-D36F148AD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4680" y="0"/>
            <a:ext cx="122166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Freeform 6">
            <a:extLst>
              <a:ext uri="{FF2B5EF4-FFF2-40B4-BE49-F238E27FC236}">
                <a16:creationId xmlns:a16="http://schemas.microsoft.com/office/drawing/2014/main" id="{FF94EBB3-1975-4228-979E-D53EBB3C2E89}"/>
              </a:ext>
            </a:extLst>
          </p:cNvPr>
          <p:cNvSpPr>
            <a:spLocks/>
          </p:cNvSpPr>
          <p:nvPr/>
        </p:nvSpPr>
        <p:spPr bwMode="auto">
          <a:xfrm>
            <a:off x="1991544" y="2046288"/>
            <a:ext cx="7325494" cy="3333750"/>
          </a:xfrm>
          <a:custGeom>
            <a:avLst/>
            <a:gdLst>
              <a:gd name="T0" fmla="*/ 2147483646 w 15614"/>
              <a:gd name="T1" fmla="*/ 2147483646 h 8401"/>
              <a:gd name="T2" fmla="*/ 2147483646 w 15614"/>
              <a:gd name="T3" fmla="*/ 2147483646 h 8401"/>
              <a:gd name="T4" fmla="*/ 2147483646 w 15614"/>
              <a:gd name="T5" fmla="*/ 2147483646 h 8401"/>
              <a:gd name="T6" fmla="*/ 2147483646 w 15614"/>
              <a:gd name="T7" fmla="*/ 2147483646 h 8401"/>
              <a:gd name="T8" fmla="*/ 2147483646 w 15614"/>
              <a:gd name="T9" fmla="*/ 2147483646 h 8401"/>
              <a:gd name="T10" fmla="*/ 2147483646 w 15614"/>
              <a:gd name="T11" fmla="*/ 2147483646 h 8401"/>
              <a:gd name="T12" fmla="*/ 2147483646 w 15614"/>
              <a:gd name="T13" fmla="*/ 2147483646 h 8401"/>
              <a:gd name="T14" fmla="*/ 2147483646 w 15614"/>
              <a:gd name="T15" fmla="*/ 2147483646 h 8401"/>
              <a:gd name="T16" fmla="*/ 2147483646 w 15614"/>
              <a:gd name="T17" fmla="*/ 2147483646 h 8401"/>
              <a:gd name="T18" fmla="*/ 2147483646 w 15614"/>
              <a:gd name="T19" fmla="*/ 2147483646 h 8401"/>
              <a:gd name="T20" fmla="*/ 2147483646 w 15614"/>
              <a:gd name="T21" fmla="*/ 2147483646 h 8401"/>
              <a:gd name="T22" fmla="*/ 2147483646 w 15614"/>
              <a:gd name="T23" fmla="*/ 2147483646 h 8401"/>
              <a:gd name="T24" fmla="*/ 2147483646 w 15614"/>
              <a:gd name="T25" fmla="*/ 2147483646 h 8401"/>
              <a:gd name="T26" fmla="*/ 2147483646 w 15614"/>
              <a:gd name="T27" fmla="*/ 2147483646 h 8401"/>
              <a:gd name="T28" fmla="*/ 2147483646 w 15614"/>
              <a:gd name="T29" fmla="*/ 2147483646 h 8401"/>
              <a:gd name="T30" fmla="*/ 2147483646 w 15614"/>
              <a:gd name="T31" fmla="*/ 2147483646 h 8401"/>
              <a:gd name="T32" fmla="*/ 0 w 15614"/>
              <a:gd name="T33" fmla="*/ 2147483646 h 8401"/>
              <a:gd name="T34" fmla="*/ 2147483646 w 15614"/>
              <a:gd name="T35" fmla="*/ 2147483646 h 8401"/>
              <a:gd name="T36" fmla="*/ 2147483646 w 15614"/>
              <a:gd name="T37" fmla="*/ 2147483646 h 8401"/>
              <a:gd name="T38" fmla="*/ 2147483646 w 15614"/>
              <a:gd name="T39" fmla="*/ 2147483646 h 8401"/>
              <a:gd name="T40" fmla="*/ 2147483646 w 15614"/>
              <a:gd name="T41" fmla="*/ 2147483646 h 8401"/>
              <a:gd name="T42" fmla="*/ 2147483646 w 15614"/>
              <a:gd name="T43" fmla="*/ 2147483646 h 8401"/>
              <a:gd name="T44" fmla="*/ 2147483646 w 15614"/>
              <a:gd name="T45" fmla="*/ 2147483646 h 8401"/>
              <a:gd name="T46" fmla="*/ 2147483646 w 15614"/>
              <a:gd name="T47" fmla="*/ 2147483646 h 8401"/>
              <a:gd name="T48" fmla="*/ 2147483646 w 15614"/>
              <a:gd name="T49" fmla="*/ 2147483646 h 8401"/>
              <a:gd name="T50" fmla="*/ 2147483646 w 15614"/>
              <a:gd name="T51" fmla="*/ 0 h 8401"/>
              <a:gd name="T52" fmla="*/ 2147483646 w 15614"/>
              <a:gd name="T53" fmla="*/ 2147483646 h 8401"/>
              <a:gd name="T54" fmla="*/ 2147483646 w 15614"/>
              <a:gd name="T55" fmla="*/ 2147483646 h 8401"/>
              <a:gd name="T56" fmla="*/ 2147483646 w 15614"/>
              <a:gd name="T57" fmla="*/ 2147483646 h 8401"/>
              <a:gd name="T58" fmla="*/ 2147483646 w 15614"/>
              <a:gd name="T59" fmla="*/ 2147483646 h 8401"/>
              <a:gd name="T60" fmla="*/ 2147483646 w 15614"/>
              <a:gd name="T61" fmla="*/ 2147483646 h 8401"/>
              <a:gd name="T62" fmla="*/ 2147483646 w 15614"/>
              <a:gd name="T63" fmla="*/ 2147483646 h 8401"/>
              <a:gd name="T64" fmla="*/ 2147483646 w 15614"/>
              <a:gd name="T65" fmla="*/ 2147483646 h 8401"/>
              <a:gd name="T66" fmla="*/ 2147483646 w 15614"/>
              <a:gd name="T67" fmla="*/ 2147483646 h 84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614" h="8401">
                <a:moveTo>
                  <a:pt x="15614" y="8004"/>
                </a:moveTo>
                <a:lnTo>
                  <a:pt x="15610" y="8043"/>
                </a:lnTo>
                <a:lnTo>
                  <a:pt x="15604" y="8083"/>
                </a:lnTo>
                <a:lnTo>
                  <a:pt x="15594" y="8121"/>
                </a:lnTo>
                <a:lnTo>
                  <a:pt x="15580" y="8157"/>
                </a:lnTo>
                <a:lnTo>
                  <a:pt x="15563" y="8191"/>
                </a:lnTo>
                <a:lnTo>
                  <a:pt x="15544" y="8224"/>
                </a:lnTo>
                <a:lnTo>
                  <a:pt x="15521" y="8253"/>
                </a:lnTo>
                <a:lnTo>
                  <a:pt x="15496" y="8284"/>
                </a:lnTo>
                <a:lnTo>
                  <a:pt x="15467" y="8311"/>
                </a:lnTo>
                <a:lnTo>
                  <a:pt x="15437" y="8331"/>
                </a:lnTo>
                <a:lnTo>
                  <a:pt x="15403" y="8351"/>
                </a:lnTo>
                <a:lnTo>
                  <a:pt x="15370" y="8367"/>
                </a:lnTo>
                <a:lnTo>
                  <a:pt x="15333" y="8381"/>
                </a:lnTo>
                <a:lnTo>
                  <a:pt x="15297" y="8390"/>
                </a:lnTo>
                <a:lnTo>
                  <a:pt x="15256" y="8398"/>
                </a:lnTo>
                <a:lnTo>
                  <a:pt x="15216" y="8401"/>
                </a:lnTo>
                <a:lnTo>
                  <a:pt x="399" y="8401"/>
                </a:lnTo>
                <a:lnTo>
                  <a:pt x="358" y="8398"/>
                </a:lnTo>
                <a:lnTo>
                  <a:pt x="318" y="8390"/>
                </a:lnTo>
                <a:lnTo>
                  <a:pt x="282" y="8381"/>
                </a:lnTo>
                <a:lnTo>
                  <a:pt x="245" y="8367"/>
                </a:lnTo>
                <a:lnTo>
                  <a:pt x="207" y="8351"/>
                </a:lnTo>
                <a:lnTo>
                  <a:pt x="178" y="8331"/>
                </a:lnTo>
                <a:lnTo>
                  <a:pt x="145" y="8311"/>
                </a:lnTo>
                <a:lnTo>
                  <a:pt x="117" y="8284"/>
                </a:lnTo>
                <a:lnTo>
                  <a:pt x="91" y="8253"/>
                </a:lnTo>
                <a:lnTo>
                  <a:pt x="67" y="8224"/>
                </a:lnTo>
                <a:lnTo>
                  <a:pt x="51" y="8191"/>
                </a:lnTo>
                <a:lnTo>
                  <a:pt x="34" y="8157"/>
                </a:lnTo>
                <a:lnTo>
                  <a:pt x="21" y="8121"/>
                </a:lnTo>
                <a:lnTo>
                  <a:pt x="11" y="8083"/>
                </a:lnTo>
                <a:lnTo>
                  <a:pt x="5" y="8043"/>
                </a:lnTo>
                <a:lnTo>
                  <a:pt x="0" y="8004"/>
                </a:lnTo>
                <a:lnTo>
                  <a:pt x="0" y="398"/>
                </a:lnTo>
                <a:lnTo>
                  <a:pt x="5" y="358"/>
                </a:lnTo>
                <a:lnTo>
                  <a:pt x="11" y="317"/>
                </a:lnTo>
                <a:lnTo>
                  <a:pt x="21" y="280"/>
                </a:lnTo>
                <a:lnTo>
                  <a:pt x="34" y="244"/>
                </a:lnTo>
                <a:lnTo>
                  <a:pt x="51" y="210"/>
                </a:lnTo>
                <a:lnTo>
                  <a:pt x="67" y="177"/>
                </a:lnTo>
                <a:lnTo>
                  <a:pt x="91" y="147"/>
                </a:lnTo>
                <a:lnTo>
                  <a:pt x="117" y="117"/>
                </a:lnTo>
                <a:lnTo>
                  <a:pt x="145" y="93"/>
                </a:lnTo>
                <a:lnTo>
                  <a:pt x="178" y="70"/>
                </a:lnTo>
                <a:lnTo>
                  <a:pt x="207" y="50"/>
                </a:lnTo>
                <a:lnTo>
                  <a:pt x="245" y="34"/>
                </a:lnTo>
                <a:lnTo>
                  <a:pt x="282" y="20"/>
                </a:lnTo>
                <a:lnTo>
                  <a:pt x="318" y="10"/>
                </a:lnTo>
                <a:lnTo>
                  <a:pt x="358" y="3"/>
                </a:lnTo>
                <a:lnTo>
                  <a:pt x="399" y="0"/>
                </a:lnTo>
                <a:lnTo>
                  <a:pt x="15216" y="0"/>
                </a:lnTo>
                <a:lnTo>
                  <a:pt x="15256" y="3"/>
                </a:lnTo>
                <a:lnTo>
                  <a:pt x="15297" y="10"/>
                </a:lnTo>
                <a:lnTo>
                  <a:pt x="15333" y="20"/>
                </a:lnTo>
                <a:lnTo>
                  <a:pt x="15370" y="34"/>
                </a:lnTo>
                <a:lnTo>
                  <a:pt x="15403" y="50"/>
                </a:lnTo>
                <a:lnTo>
                  <a:pt x="15437" y="70"/>
                </a:lnTo>
                <a:lnTo>
                  <a:pt x="15467" y="93"/>
                </a:lnTo>
                <a:lnTo>
                  <a:pt x="15496" y="117"/>
                </a:lnTo>
                <a:lnTo>
                  <a:pt x="15521" y="147"/>
                </a:lnTo>
                <a:lnTo>
                  <a:pt x="15544" y="177"/>
                </a:lnTo>
                <a:lnTo>
                  <a:pt x="15563" y="210"/>
                </a:lnTo>
                <a:lnTo>
                  <a:pt x="15580" y="244"/>
                </a:lnTo>
                <a:lnTo>
                  <a:pt x="15594" y="280"/>
                </a:lnTo>
                <a:lnTo>
                  <a:pt x="15604" y="317"/>
                </a:lnTo>
                <a:lnTo>
                  <a:pt x="15610" y="358"/>
                </a:lnTo>
                <a:lnTo>
                  <a:pt x="15614" y="398"/>
                </a:lnTo>
                <a:lnTo>
                  <a:pt x="15614" y="8004"/>
                </a:lnTo>
                <a:close/>
              </a:path>
            </a:pathLst>
          </a:custGeom>
          <a:solidFill>
            <a:srgbClr val="1A763E"/>
          </a:solidFill>
          <a:ln w="190500">
            <a:solidFill>
              <a:srgbClr val="D67F2C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076" name="Picture 79">
            <a:extLst>
              <a:ext uri="{FF2B5EF4-FFF2-40B4-BE49-F238E27FC236}">
                <a16:creationId xmlns:a16="http://schemas.microsoft.com/office/drawing/2014/main" id="{5C1D52CB-1960-4880-91CE-CA33B6F3E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4260850" y="5426075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69" name="Picture 97">
            <a:extLst>
              <a:ext uri="{FF2B5EF4-FFF2-40B4-BE49-F238E27FC236}">
                <a16:creationId xmlns:a16="http://schemas.microsoft.com/office/drawing/2014/main" id="{AC7483D2-9689-4E24-83C0-47A4A4205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317038" y="3908425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8" name="Rectangle 111">
            <a:extLst>
              <a:ext uri="{FF2B5EF4-FFF2-40B4-BE49-F238E27FC236}">
                <a16:creationId xmlns:a16="http://schemas.microsoft.com/office/drawing/2014/main" id="{1BB34598-9140-4FED-A403-1716459E0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448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rgbClr val="000000"/>
              </a:solidFill>
            </a:endParaRPr>
          </a:p>
        </p:txBody>
      </p:sp>
      <p:grpSp>
        <p:nvGrpSpPr>
          <p:cNvPr id="3079" name="群組 1">
            <a:extLst>
              <a:ext uri="{FF2B5EF4-FFF2-40B4-BE49-F238E27FC236}">
                <a16:creationId xmlns:a16="http://schemas.microsoft.com/office/drawing/2014/main" id="{EC151113-06EB-48E6-8A6D-B010269C12EF}"/>
              </a:ext>
            </a:extLst>
          </p:cNvPr>
          <p:cNvGrpSpPr>
            <a:grpSpLocks/>
          </p:cNvGrpSpPr>
          <p:nvPr/>
        </p:nvGrpSpPr>
        <p:grpSpPr bwMode="auto">
          <a:xfrm rot="1189388">
            <a:off x="2409825" y="393700"/>
            <a:ext cx="2043113" cy="1287463"/>
            <a:chOff x="4333603" y="2430715"/>
            <a:chExt cx="2042717" cy="1287363"/>
          </a:xfrm>
        </p:grpSpPr>
        <p:sp>
          <p:nvSpPr>
            <p:cNvPr id="3083" name="Freeform 11">
              <a:extLst>
                <a:ext uri="{FF2B5EF4-FFF2-40B4-BE49-F238E27FC236}">
                  <a16:creationId xmlns:a16="http://schemas.microsoft.com/office/drawing/2014/main" id="{CF29623E-427D-4271-B63F-6D9EE22E337B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617763" y="2430715"/>
              <a:ext cx="1713772" cy="825016"/>
            </a:xfrm>
            <a:custGeom>
              <a:avLst/>
              <a:gdLst>
                <a:gd name="T0" fmla="*/ 2147483646 w 9381"/>
                <a:gd name="T1" fmla="*/ 2147483646 h 5621"/>
                <a:gd name="T2" fmla="*/ 2147483646 w 9381"/>
                <a:gd name="T3" fmla="*/ 2147483646 h 5621"/>
                <a:gd name="T4" fmla="*/ 2147483646 w 9381"/>
                <a:gd name="T5" fmla="*/ 2147483646 h 5621"/>
                <a:gd name="T6" fmla="*/ 2147483646 w 9381"/>
                <a:gd name="T7" fmla="*/ 2147483646 h 5621"/>
                <a:gd name="T8" fmla="*/ 2147483646 w 9381"/>
                <a:gd name="T9" fmla="*/ 2147483646 h 5621"/>
                <a:gd name="T10" fmla="*/ 2147483646 w 9381"/>
                <a:gd name="T11" fmla="*/ 2147483646 h 5621"/>
                <a:gd name="T12" fmla="*/ 2147483646 w 9381"/>
                <a:gd name="T13" fmla="*/ 2147483646 h 5621"/>
                <a:gd name="T14" fmla="*/ 2147483646 w 9381"/>
                <a:gd name="T15" fmla="*/ 2147483646 h 5621"/>
                <a:gd name="T16" fmla="*/ 2147483646 w 9381"/>
                <a:gd name="T17" fmla="*/ 2147483646 h 5621"/>
                <a:gd name="T18" fmla="*/ 2147483646 w 9381"/>
                <a:gd name="T19" fmla="*/ 2147483646 h 5621"/>
                <a:gd name="T20" fmla="*/ 2147483646 w 9381"/>
                <a:gd name="T21" fmla="*/ 2147483646 h 5621"/>
                <a:gd name="T22" fmla="*/ 2147483646 w 9381"/>
                <a:gd name="T23" fmla="*/ 2147483646 h 5621"/>
                <a:gd name="T24" fmla="*/ 2147483646 w 9381"/>
                <a:gd name="T25" fmla="*/ 2147483646 h 5621"/>
                <a:gd name="T26" fmla="*/ 2147483646 w 9381"/>
                <a:gd name="T27" fmla="*/ 2147483646 h 5621"/>
                <a:gd name="T28" fmla="*/ 2147483646 w 9381"/>
                <a:gd name="T29" fmla="*/ 2147483646 h 5621"/>
                <a:gd name="T30" fmla="*/ 2147483646 w 9381"/>
                <a:gd name="T31" fmla="*/ 2147483646 h 5621"/>
                <a:gd name="T32" fmla="*/ 2147483646 w 9381"/>
                <a:gd name="T33" fmla="*/ 2147483646 h 5621"/>
                <a:gd name="T34" fmla="*/ 2147483646 w 9381"/>
                <a:gd name="T35" fmla="*/ 2147483646 h 5621"/>
                <a:gd name="T36" fmla="*/ 2147483646 w 9381"/>
                <a:gd name="T37" fmla="*/ 2147483646 h 5621"/>
                <a:gd name="T38" fmla="*/ 2147483646 w 9381"/>
                <a:gd name="T39" fmla="*/ 2147483646 h 5621"/>
                <a:gd name="T40" fmla="*/ 2147483646 w 9381"/>
                <a:gd name="T41" fmla="*/ 2147483646 h 5621"/>
                <a:gd name="T42" fmla="*/ 2147483646 w 9381"/>
                <a:gd name="T43" fmla="*/ 2147483646 h 5621"/>
                <a:gd name="T44" fmla="*/ 2147483646 w 9381"/>
                <a:gd name="T45" fmla="*/ 2147483646 h 5621"/>
                <a:gd name="T46" fmla="*/ 2147483646 w 9381"/>
                <a:gd name="T47" fmla="*/ 2147483646 h 5621"/>
                <a:gd name="T48" fmla="*/ 2147483646 w 9381"/>
                <a:gd name="T49" fmla="*/ 2147483646 h 5621"/>
                <a:gd name="T50" fmla="*/ 2147483646 w 9381"/>
                <a:gd name="T51" fmla="*/ 2147483646 h 5621"/>
                <a:gd name="T52" fmla="*/ 2147483646 w 9381"/>
                <a:gd name="T53" fmla="*/ 2147483646 h 5621"/>
                <a:gd name="T54" fmla="*/ 2147483646 w 9381"/>
                <a:gd name="T55" fmla="*/ 2147483646 h 5621"/>
                <a:gd name="T56" fmla="*/ 0 w 9381"/>
                <a:gd name="T57" fmla="*/ 2147483646 h 5621"/>
                <a:gd name="T58" fmla="*/ 2147483646 w 9381"/>
                <a:gd name="T59" fmla="*/ 2147483646 h 5621"/>
                <a:gd name="T60" fmla="*/ 2147483646 w 9381"/>
                <a:gd name="T61" fmla="*/ 2147483646 h 5621"/>
                <a:gd name="T62" fmla="*/ 2147483646 w 9381"/>
                <a:gd name="T63" fmla="*/ 2147483646 h 5621"/>
                <a:gd name="T64" fmla="*/ 2147483646 w 9381"/>
                <a:gd name="T65" fmla="*/ 2147483646 h 5621"/>
                <a:gd name="T66" fmla="*/ 2147483646 w 9381"/>
                <a:gd name="T67" fmla="*/ 2147483646 h 5621"/>
                <a:gd name="T68" fmla="*/ 2147483646 w 9381"/>
                <a:gd name="T69" fmla="*/ 2147483646 h 5621"/>
                <a:gd name="T70" fmla="*/ 2147483646 w 9381"/>
                <a:gd name="T71" fmla="*/ 2147483646 h 5621"/>
                <a:gd name="T72" fmla="*/ 2147483646 w 9381"/>
                <a:gd name="T73" fmla="*/ 2147483646 h 5621"/>
                <a:gd name="T74" fmla="*/ 2147483646 w 9381"/>
                <a:gd name="T75" fmla="*/ 2147483646 h 5621"/>
                <a:gd name="T76" fmla="*/ 2147483646 w 9381"/>
                <a:gd name="T77" fmla="*/ 2147483646 h 5621"/>
                <a:gd name="T78" fmla="*/ 2147483646 w 9381"/>
                <a:gd name="T79" fmla="*/ 2147483646 h 5621"/>
                <a:gd name="T80" fmla="*/ 2147483646 w 9381"/>
                <a:gd name="T81" fmla="*/ 2147483646 h 5621"/>
                <a:gd name="T82" fmla="*/ 2147483646 w 9381"/>
                <a:gd name="T83" fmla="*/ 2147483646 h 5621"/>
                <a:gd name="T84" fmla="*/ 2147483646 w 9381"/>
                <a:gd name="T85" fmla="*/ 2147483646 h 5621"/>
                <a:gd name="T86" fmla="*/ 2147483646 w 9381"/>
                <a:gd name="T87" fmla="*/ 2147483646 h 5621"/>
                <a:gd name="T88" fmla="*/ 2147483646 w 9381"/>
                <a:gd name="T89" fmla="*/ 2147483646 h 5621"/>
                <a:gd name="T90" fmla="*/ 2147483646 w 9381"/>
                <a:gd name="T91" fmla="*/ 2147483646 h 5621"/>
                <a:gd name="T92" fmla="*/ 2147483646 w 9381"/>
                <a:gd name="T93" fmla="*/ 2147483646 h 5621"/>
                <a:gd name="T94" fmla="*/ 2147483646 w 9381"/>
                <a:gd name="T95" fmla="*/ 2147483646 h 5621"/>
                <a:gd name="T96" fmla="*/ 2147483646 w 9381"/>
                <a:gd name="T97" fmla="*/ 2147483646 h 5621"/>
                <a:gd name="T98" fmla="*/ 2147483646 w 9381"/>
                <a:gd name="T99" fmla="*/ 2147483646 h 5621"/>
                <a:gd name="T100" fmla="*/ 2147483646 w 9381"/>
                <a:gd name="T101" fmla="*/ 2147483646 h 5621"/>
                <a:gd name="T102" fmla="*/ 2147483646 w 9381"/>
                <a:gd name="T103" fmla="*/ 2147483646 h 5621"/>
                <a:gd name="T104" fmla="*/ 2147483646 w 9381"/>
                <a:gd name="T105" fmla="*/ 2147483646 h 5621"/>
                <a:gd name="T106" fmla="*/ 2147483646 w 9381"/>
                <a:gd name="T107" fmla="*/ 2147483646 h 5621"/>
                <a:gd name="T108" fmla="*/ 2147483646 w 9381"/>
                <a:gd name="T109" fmla="*/ 2147483646 h 5621"/>
                <a:gd name="T110" fmla="*/ 2147483646 w 9381"/>
                <a:gd name="T111" fmla="*/ 2147483646 h 5621"/>
                <a:gd name="T112" fmla="*/ 2147483646 w 9381"/>
                <a:gd name="T113" fmla="*/ 2147483646 h 5621"/>
                <a:gd name="T114" fmla="*/ 2147483646 w 9381"/>
                <a:gd name="T115" fmla="*/ 2147483646 h 5621"/>
                <a:gd name="T116" fmla="*/ 2147483646 w 9381"/>
                <a:gd name="T117" fmla="*/ 2147483646 h 5621"/>
                <a:gd name="T118" fmla="*/ 2147483646 w 9381"/>
                <a:gd name="T119" fmla="*/ 2147483646 h 5621"/>
                <a:gd name="T120" fmla="*/ 2147483646 w 9381"/>
                <a:gd name="T121" fmla="*/ 2147483646 h 56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381" h="5621">
                  <a:moveTo>
                    <a:pt x="412" y="1230"/>
                  </a:moveTo>
                  <a:lnTo>
                    <a:pt x="405" y="1164"/>
                  </a:lnTo>
                  <a:lnTo>
                    <a:pt x="402" y="1101"/>
                  </a:lnTo>
                  <a:lnTo>
                    <a:pt x="404" y="1038"/>
                  </a:lnTo>
                  <a:lnTo>
                    <a:pt x="409" y="977"/>
                  </a:lnTo>
                  <a:lnTo>
                    <a:pt x="419" y="916"/>
                  </a:lnTo>
                  <a:lnTo>
                    <a:pt x="432" y="857"/>
                  </a:lnTo>
                  <a:lnTo>
                    <a:pt x="448" y="799"/>
                  </a:lnTo>
                  <a:lnTo>
                    <a:pt x="467" y="742"/>
                  </a:lnTo>
                  <a:lnTo>
                    <a:pt x="488" y="688"/>
                  </a:lnTo>
                  <a:lnTo>
                    <a:pt x="513" y="635"/>
                  </a:lnTo>
                  <a:lnTo>
                    <a:pt x="539" y="584"/>
                  </a:lnTo>
                  <a:lnTo>
                    <a:pt x="567" y="534"/>
                  </a:lnTo>
                  <a:lnTo>
                    <a:pt x="596" y="486"/>
                  </a:lnTo>
                  <a:lnTo>
                    <a:pt x="626" y="440"/>
                  </a:lnTo>
                  <a:lnTo>
                    <a:pt x="657" y="396"/>
                  </a:lnTo>
                  <a:lnTo>
                    <a:pt x="689" y="354"/>
                  </a:lnTo>
                  <a:lnTo>
                    <a:pt x="722" y="313"/>
                  </a:lnTo>
                  <a:lnTo>
                    <a:pt x="754" y="275"/>
                  </a:lnTo>
                  <a:lnTo>
                    <a:pt x="786" y="240"/>
                  </a:lnTo>
                  <a:lnTo>
                    <a:pt x="818" y="206"/>
                  </a:lnTo>
                  <a:lnTo>
                    <a:pt x="848" y="175"/>
                  </a:lnTo>
                  <a:lnTo>
                    <a:pt x="878" y="146"/>
                  </a:lnTo>
                  <a:lnTo>
                    <a:pt x="907" y="119"/>
                  </a:lnTo>
                  <a:lnTo>
                    <a:pt x="933" y="95"/>
                  </a:lnTo>
                  <a:lnTo>
                    <a:pt x="980" y="55"/>
                  </a:lnTo>
                  <a:lnTo>
                    <a:pt x="1016" y="25"/>
                  </a:lnTo>
                  <a:lnTo>
                    <a:pt x="1040" y="6"/>
                  </a:lnTo>
                  <a:lnTo>
                    <a:pt x="1050" y="0"/>
                  </a:lnTo>
                  <a:lnTo>
                    <a:pt x="1031" y="9"/>
                  </a:lnTo>
                  <a:lnTo>
                    <a:pt x="991" y="31"/>
                  </a:lnTo>
                  <a:lnTo>
                    <a:pt x="963" y="46"/>
                  </a:lnTo>
                  <a:lnTo>
                    <a:pt x="931" y="64"/>
                  </a:lnTo>
                  <a:lnTo>
                    <a:pt x="896" y="85"/>
                  </a:lnTo>
                  <a:lnTo>
                    <a:pt x="856" y="108"/>
                  </a:lnTo>
                  <a:lnTo>
                    <a:pt x="814" y="135"/>
                  </a:lnTo>
                  <a:lnTo>
                    <a:pt x="769" y="164"/>
                  </a:lnTo>
                  <a:lnTo>
                    <a:pt x="722" y="196"/>
                  </a:lnTo>
                  <a:lnTo>
                    <a:pt x="673" y="230"/>
                  </a:lnTo>
                  <a:lnTo>
                    <a:pt x="623" y="266"/>
                  </a:lnTo>
                  <a:lnTo>
                    <a:pt x="573" y="305"/>
                  </a:lnTo>
                  <a:lnTo>
                    <a:pt x="522" y="348"/>
                  </a:lnTo>
                  <a:lnTo>
                    <a:pt x="471" y="391"/>
                  </a:lnTo>
                  <a:lnTo>
                    <a:pt x="420" y="437"/>
                  </a:lnTo>
                  <a:lnTo>
                    <a:pt x="371" y="486"/>
                  </a:lnTo>
                  <a:lnTo>
                    <a:pt x="322" y="537"/>
                  </a:lnTo>
                  <a:lnTo>
                    <a:pt x="275" y="591"/>
                  </a:lnTo>
                  <a:lnTo>
                    <a:pt x="231" y="646"/>
                  </a:lnTo>
                  <a:lnTo>
                    <a:pt x="189" y="703"/>
                  </a:lnTo>
                  <a:lnTo>
                    <a:pt x="151" y="763"/>
                  </a:lnTo>
                  <a:lnTo>
                    <a:pt x="115" y="824"/>
                  </a:lnTo>
                  <a:lnTo>
                    <a:pt x="83" y="888"/>
                  </a:lnTo>
                  <a:lnTo>
                    <a:pt x="57" y="953"/>
                  </a:lnTo>
                  <a:lnTo>
                    <a:pt x="34" y="1021"/>
                  </a:lnTo>
                  <a:lnTo>
                    <a:pt x="17" y="1090"/>
                  </a:lnTo>
                  <a:lnTo>
                    <a:pt x="6" y="1161"/>
                  </a:lnTo>
                  <a:lnTo>
                    <a:pt x="0" y="1235"/>
                  </a:lnTo>
                  <a:lnTo>
                    <a:pt x="1" y="1309"/>
                  </a:lnTo>
                  <a:lnTo>
                    <a:pt x="9" y="1386"/>
                  </a:lnTo>
                  <a:lnTo>
                    <a:pt x="41" y="1546"/>
                  </a:lnTo>
                  <a:lnTo>
                    <a:pt x="90" y="1704"/>
                  </a:lnTo>
                  <a:lnTo>
                    <a:pt x="155" y="1858"/>
                  </a:lnTo>
                  <a:lnTo>
                    <a:pt x="236" y="2010"/>
                  </a:lnTo>
                  <a:lnTo>
                    <a:pt x="334" y="2159"/>
                  </a:lnTo>
                  <a:lnTo>
                    <a:pt x="447" y="2305"/>
                  </a:lnTo>
                  <a:lnTo>
                    <a:pt x="578" y="2450"/>
                  </a:lnTo>
                  <a:lnTo>
                    <a:pt x="726" y="2591"/>
                  </a:lnTo>
                  <a:lnTo>
                    <a:pt x="890" y="2730"/>
                  </a:lnTo>
                  <a:lnTo>
                    <a:pt x="1070" y="2868"/>
                  </a:lnTo>
                  <a:lnTo>
                    <a:pt x="1268" y="3003"/>
                  </a:lnTo>
                  <a:lnTo>
                    <a:pt x="1482" y="3137"/>
                  </a:lnTo>
                  <a:lnTo>
                    <a:pt x="1713" y="3270"/>
                  </a:lnTo>
                  <a:lnTo>
                    <a:pt x="1960" y="3400"/>
                  </a:lnTo>
                  <a:lnTo>
                    <a:pt x="2226" y="3529"/>
                  </a:lnTo>
                  <a:lnTo>
                    <a:pt x="2508" y="3656"/>
                  </a:lnTo>
                  <a:lnTo>
                    <a:pt x="2807" y="3783"/>
                  </a:lnTo>
                  <a:lnTo>
                    <a:pt x="3123" y="3909"/>
                  </a:lnTo>
                  <a:lnTo>
                    <a:pt x="3456" y="4033"/>
                  </a:lnTo>
                  <a:lnTo>
                    <a:pt x="3807" y="4157"/>
                  </a:lnTo>
                  <a:lnTo>
                    <a:pt x="4175" y="4280"/>
                  </a:lnTo>
                  <a:lnTo>
                    <a:pt x="4560" y="4402"/>
                  </a:lnTo>
                  <a:lnTo>
                    <a:pt x="4963" y="4525"/>
                  </a:lnTo>
                  <a:lnTo>
                    <a:pt x="5384" y="4646"/>
                  </a:lnTo>
                  <a:lnTo>
                    <a:pt x="5821" y="4767"/>
                  </a:lnTo>
                  <a:lnTo>
                    <a:pt x="6276" y="4888"/>
                  </a:lnTo>
                  <a:lnTo>
                    <a:pt x="6750" y="5010"/>
                  </a:lnTo>
                  <a:lnTo>
                    <a:pt x="7240" y="5132"/>
                  </a:lnTo>
                  <a:lnTo>
                    <a:pt x="7748" y="5253"/>
                  </a:lnTo>
                  <a:lnTo>
                    <a:pt x="8275" y="5375"/>
                  </a:lnTo>
                  <a:lnTo>
                    <a:pt x="8819" y="5497"/>
                  </a:lnTo>
                  <a:lnTo>
                    <a:pt x="9381" y="5621"/>
                  </a:lnTo>
                  <a:lnTo>
                    <a:pt x="8727" y="5439"/>
                  </a:lnTo>
                  <a:lnTo>
                    <a:pt x="8105" y="5260"/>
                  </a:lnTo>
                  <a:lnTo>
                    <a:pt x="7513" y="5084"/>
                  </a:lnTo>
                  <a:lnTo>
                    <a:pt x="6951" y="4910"/>
                  </a:lnTo>
                  <a:lnTo>
                    <a:pt x="6418" y="4741"/>
                  </a:lnTo>
                  <a:lnTo>
                    <a:pt x="5914" y="4574"/>
                  </a:lnTo>
                  <a:lnTo>
                    <a:pt x="5437" y="4409"/>
                  </a:lnTo>
                  <a:lnTo>
                    <a:pt x="4987" y="4247"/>
                  </a:lnTo>
                  <a:lnTo>
                    <a:pt x="4564" y="4090"/>
                  </a:lnTo>
                  <a:lnTo>
                    <a:pt x="4166" y="3934"/>
                  </a:lnTo>
                  <a:lnTo>
                    <a:pt x="3792" y="3781"/>
                  </a:lnTo>
                  <a:lnTo>
                    <a:pt x="3443" y="3631"/>
                  </a:lnTo>
                  <a:lnTo>
                    <a:pt x="3117" y="3484"/>
                  </a:lnTo>
                  <a:lnTo>
                    <a:pt x="2814" y="3340"/>
                  </a:lnTo>
                  <a:lnTo>
                    <a:pt x="2533" y="3198"/>
                  </a:lnTo>
                  <a:lnTo>
                    <a:pt x="2273" y="3060"/>
                  </a:lnTo>
                  <a:lnTo>
                    <a:pt x="2034" y="2925"/>
                  </a:lnTo>
                  <a:lnTo>
                    <a:pt x="1813" y="2791"/>
                  </a:lnTo>
                  <a:lnTo>
                    <a:pt x="1613" y="2662"/>
                  </a:lnTo>
                  <a:lnTo>
                    <a:pt x="1430" y="2535"/>
                  </a:lnTo>
                  <a:lnTo>
                    <a:pt x="1266" y="2410"/>
                  </a:lnTo>
                  <a:lnTo>
                    <a:pt x="1118" y="2289"/>
                  </a:lnTo>
                  <a:lnTo>
                    <a:pt x="986" y="2170"/>
                  </a:lnTo>
                  <a:lnTo>
                    <a:pt x="870" y="2055"/>
                  </a:lnTo>
                  <a:lnTo>
                    <a:pt x="769" y="1942"/>
                  </a:lnTo>
                  <a:lnTo>
                    <a:pt x="681" y="1832"/>
                  </a:lnTo>
                  <a:lnTo>
                    <a:pt x="608" y="1725"/>
                  </a:lnTo>
                  <a:lnTo>
                    <a:pt x="546" y="1620"/>
                  </a:lnTo>
                  <a:lnTo>
                    <a:pt x="496" y="1518"/>
                  </a:lnTo>
                  <a:lnTo>
                    <a:pt x="458" y="1420"/>
                  </a:lnTo>
                  <a:lnTo>
                    <a:pt x="430" y="1323"/>
                  </a:lnTo>
                  <a:lnTo>
                    <a:pt x="412" y="1230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4" name="Freeform 12">
              <a:extLst>
                <a:ext uri="{FF2B5EF4-FFF2-40B4-BE49-F238E27FC236}">
                  <a16:creationId xmlns:a16="http://schemas.microsoft.com/office/drawing/2014/main" id="{1E7ECCAD-95FE-4E10-94BF-683ADDD57DA6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467072" y="2474027"/>
              <a:ext cx="1861462" cy="806041"/>
            </a:xfrm>
            <a:custGeom>
              <a:avLst/>
              <a:gdLst>
                <a:gd name="T0" fmla="*/ 2147483646 w 10189"/>
                <a:gd name="T1" fmla="*/ 2147483646 h 5500"/>
                <a:gd name="T2" fmla="*/ 2147483646 w 10189"/>
                <a:gd name="T3" fmla="*/ 2147483646 h 5500"/>
                <a:gd name="T4" fmla="*/ 2147483646 w 10189"/>
                <a:gd name="T5" fmla="*/ 2147483646 h 5500"/>
                <a:gd name="T6" fmla="*/ 2147483646 w 10189"/>
                <a:gd name="T7" fmla="*/ 2147483646 h 5500"/>
                <a:gd name="T8" fmla="*/ 2147483646 w 10189"/>
                <a:gd name="T9" fmla="*/ 2147483646 h 5500"/>
                <a:gd name="T10" fmla="*/ 2147483646 w 10189"/>
                <a:gd name="T11" fmla="*/ 2147483646 h 5500"/>
                <a:gd name="T12" fmla="*/ 2147483646 w 10189"/>
                <a:gd name="T13" fmla="*/ 2147483646 h 5500"/>
                <a:gd name="T14" fmla="*/ 2147483646 w 10189"/>
                <a:gd name="T15" fmla="*/ 2147483646 h 5500"/>
                <a:gd name="T16" fmla="*/ 2147483646 w 10189"/>
                <a:gd name="T17" fmla="*/ 2147483646 h 5500"/>
                <a:gd name="T18" fmla="*/ 2147483646 w 10189"/>
                <a:gd name="T19" fmla="*/ 2147483646 h 5500"/>
                <a:gd name="T20" fmla="*/ 2147483646 w 10189"/>
                <a:gd name="T21" fmla="*/ 2147483646 h 5500"/>
                <a:gd name="T22" fmla="*/ 2147483646 w 10189"/>
                <a:gd name="T23" fmla="*/ 2147483646 h 5500"/>
                <a:gd name="T24" fmla="*/ 2147483646 w 10189"/>
                <a:gd name="T25" fmla="*/ 2147483646 h 5500"/>
                <a:gd name="T26" fmla="*/ 2147483646 w 10189"/>
                <a:gd name="T27" fmla="*/ 2147483646 h 5500"/>
                <a:gd name="T28" fmla="*/ 2147483646 w 10189"/>
                <a:gd name="T29" fmla="*/ 2147483646 h 5500"/>
                <a:gd name="T30" fmla="*/ 2147483646 w 10189"/>
                <a:gd name="T31" fmla="*/ 2147483646 h 5500"/>
                <a:gd name="T32" fmla="*/ 2147483646 w 10189"/>
                <a:gd name="T33" fmla="*/ 2147483646 h 5500"/>
                <a:gd name="T34" fmla="*/ 2147483646 w 10189"/>
                <a:gd name="T35" fmla="*/ 2147483646 h 5500"/>
                <a:gd name="T36" fmla="*/ 2147483646 w 10189"/>
                <a:gd name="T37" fmla="*/ 2147483646 h 5500"/>
                <a:gd name="T38" fmla="*/ 2147483646 w 10189"/>
                <a:gd name="T39" fmla="*/ 2147483646 h 5500"/>
                <a:gd name="T40" fmla="*/ 2147483646 w 10189"/>
                <a:gd name="T41" fmla="*/ 2147483646 h 5500"/>
                <a:gd name="T42" fmla="*/ 2147483646 w 10189"/>
                <a:gd name="T43" fmla="*/ 2147483646 h 5500"/>
                <a:gd name="T44" fmla="*/ 2147483646 w 10189"/>
                <a:gd name="T45" fmla="*/ 2147483646 h 5500"/>
                <a:gd name="T46" fmla="*/ 2147483646 w 10189"/>
                <a:gd name="T47" fmla="*/ 2147483646 h 5500"/>
                <a:gd name="T48" fmla="*/ 2147483646 w 10189"/>
                <a:gd name="T49" fmla="*/ 2147483646 h 5500"/>
                <a:gd name="T50" fmla="*/ 2147483646 w 10189"/>
                <a:gd name="T51" fmla="*/ 2147483646 h 5500"/>
                <a:gd name="T52" fmla="*/ 2147483646 w 10189"/>
                <a:gd name="T53" fmla="*/ 2147483646 h 5500"/>
                <a:gd name="T54" fmla="*/ 2147483646 w 10189"/>
                <a:gd name="T55" fmla="*/ 2147483646 h 5500"/>
                <a:gd name="T56" fmla="*/ 0 w 10189"/>
                <a:gd name="T57" fmla="*/ 2147483646 h 5500"/>
                <a:gd name="T58" fmla="*/ 2147483646 w 10189"/>
                <a:gd name="T59" fmla="*/ 2147483646 h 5500"/>
                <a:gd name="T60" fmla="*/ 2147483646 w 10189"/>
                <a:gd name="T61" fmla="*/ 2147483646 h 5500"/>
                <a:gd name="T62" fmla="*/ 2147483646 w 10189"/>
                <a:gd name="T63" fmla="*/ 2147483646 h 5500"/>
                <a:gd name="T64" fmla="*/ 2147483646 w 10189"/>
                <a:gd name="T65" fmla="*/ 2147483646 h 5500"/>
                <a:gd name="T66" fmla="*/ 2147483646 w 10189"/>
                <a:gd name="T67" fmla="*/ 2147483646 h 5500"/>
                <a:gd name="T68" fmla="*/ 2147483646 w 10189"/>
                <a:gd name="T69" fmla="*/ 2147483646 h 5500"/>
                <a:gd name="T70" fmla="*/ 2147483646 w 10189"/>
                <a:gd name="T71" fmla="*/ 2147483646 h 5500"/>
                <a:gd name="T72" fmla="*/ 2147483646 w 10189"/>
                <a:gd name="T73" fmla="*/ 2147483646 h 5500"/>
                <a:gd name="T74" fmla="*/ 2147483646 w 10189"/>
                <a:gd name="T75" fmla="*/ 2147483646 h 5500"/>
                <a:gd name="T76" fmla="*/ 2147483646 w 10189"/>
                <a:gd name="T77" fmla="*/ 2147483646 h 5500"/>
                <a:gd name="T78" fmla="*/ 2147483646 w 10189"/>
                <a:gd name="T79" fmla="*/ 2147483646 h 5500"/>
                <a:gd name="T80" fmla="*/ 2147483646 w 10189"/>
                <a:gd name="T81" fmla="*/ 2147483646 h 5500"/>
                <a:gd name="T82" fmla="*/ 2147483646 w 10189"/>
                <a:gd name="T83" fmla="*/ 2147483646 h 5500"/>
                <a:gd name="T84" fmla="*/ 2147483646 w 10189"/>
                <a:gd name="T85" fmla="*/ 2147483646 h 5500"/>
                <a:gd name="T86" fmla="*/ 2147483646 w 10189"/>
                <a:gd name="T87" fmla="*/ 2147483646 h 5500"/>
                <a:gd name="T88" fmla="*/ 2147483646 w 10189"/>
                <a:gd name="T89" fmla="*/ 2147483646 h 5500"/>
                <a:gd name="T90" fmla="*/ 2147483646 w 10189"/>
                <a:gd name="T91" fmla="*/ 2147483646 h 5500"/>
                <a:gd name="T92" fmla="*/ 2147483646 w 10189"/>
                <a:gd name="T93" fmla="*/ 2147483646 h 5500"/>
                <a:gd name="T94" fmla="*/ 2147483646 w 10189"/>
                <a:gd name="T95" fmla="*/ 2147483646 h 5500"/>
                <a:gd name="T96" fmla="*/ 2147483646 w 10189"/>
                <a:gd name="T97" fmla="*/ 2147483646 h 5500"/>
                <a:gd name="T98" fmla="*/ 2147483646 w 10189"/>
                <a:gd name="T99" fmla="*/ 2147483646 h 5500"/>
                <a:gd name="T100" fmla="*/ 2147483646 w 10189"/>
                <a:gd name="T101" fmla="*/ 2147483646 h 5500"/>
                <a:gd name="T102" fmla="*/ 2147483646 w 10189"/>
                <a:gd name="T103" fmla="*/ 2147483646 h 5500"/>
                <a:gd name="T104" fmla="*/ 2147483646 w 10189"/>
                <a:gd name="T105" fmla="*/ 2147483646 h 5500"/>
                <a:gd name="T106" fmla="*/ 2147483646 w 10189"/>
                <a:gd name="T107" fmla="*/ 2147483646 h 5500"/>
                <a:gd name="T108" fmla="*/ 2147483646 w 10189"/>
                <a:gd name="T109" fmla="*/ 2147483646 h 5500"/>
                <a:gd name="T110" fmla="*/ 2147483646 w 10189"/>
                <a:gd name="T111" fmla="*/ 2147483646 h 5500"/>
                <a:gd name="T112" fmla="*/ 2147483646 w 10189"/>
                <a:gd name="T113" fmla="*/ 2147483646 h 5500"/>
                <a:gd name="T114" fmla="*/ 2147483646 w 10189"/>
                <a:gd name="T115" fmla="*/ 2147483646 h 5500"/>
                <a:gd name="T116" fmla="*/ 2147483646 w 10189"/>
                <a:gd name="T117" fmla="*/ 2147483646 h 5500"/>
                <a:gd name="T118" fmla="*/ 2147483646 w 10189"/>
                <a:gd name="T119" fmla="*/ 2147483646 h 5500"/>
                <a:gd name="T120" fmla="*/ 2147483646 w 10189"/>
                <a:gd name="T121" fmla="*/ 2147483646 h 5500"/>
                <a:gd name="T122" fmla="*/ 2147483646 w 10189"/>
                <a:gd name="T123" fmla="*/ 2147483646 h 55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189" h="5500">
                  <a:moveTo>
                    <a:pt x="409" y="2197"/>
                  </a:moveTo>
                  <a:lnTo>
                    <a:pt x="386" y="2088"/>
                  </a:lnTo>
                  <a:lnTo>
                    <a:pt x="373" y="1982"/>
                  </a:lnTo>
                  <a:lnTo>
                    <a:pt x="369" y="1876"/>
                  </a:lnTo>
                  <a:lnTo>
                    <a:pt x="373" y="1772"/>
                  </a:lnTo>
                  <a:lnTo>
                    <a:pt x="386" y="1668"/>
                  </a:lnTo>
                  <a:lnTo>
                    <a:pt x="406" y="1567"/>
                  </a:lnTo>
                  <a:lnTo>
                    <a:pt x="434" y="1466"/>
                  </a:lnTo>
                  <a:lnTo>
                    <a:pt x="467" y="1369"/>
                  </a:lnTo>
                  <a:lnTo>
                    <a:pt x="505" y="1272"/>
                  </a:lnTo>
                  <a:lnTo>
                    <a:pt x="549" y="1178"/>
                  </a:lnTo>
                  <a:lnTo>
                    <a:pt x="598" y="1086"/>
                  </a:lnTo>
                  <a:lnTo>
                    <a:pt x="651" y="998"/>
                  </a:lnTo>
                  <a:lnTo>
                    <a:pt x="706" y="912"/>
                  </a:lnTo>
                  <a:lnTo>
                    <a:pt x="764" y="827"/>
                  </a:lnTo>
                  <a:lnTo>
                    <a:pt x="825" y="747"/>
                  </a:lnTo>
                  <a:lnTo>
                    <a:pt x="887" y="669"/>
                  </a:lnTo>
                  <a:lnTo>
                    <a:pt x="950" y="596"/>
                  </a:lnTo>
                  <a:lnTo>
                    <a:pt x="1014" y="526"/>
                  </a:lnTo>
                  <a:lnTo>
                    <a:pt x="1077" y="458"/>
                  </a:lnTo>
                  <a:lnTo>
                    <a:pt x="1138" y="395"/>
                  </a:lnTo>
                  <a:lnTo>
                    <a:pt x="1200" y="337"/>
                  </a:lnTo>
                  <a:lnTo>
                    <a:pt x="1258" y="282"/>
                  </a:lnTo>
                  <a:lnTo>
                    <a:pt x="1314" y="231"/>
                  </a:lnTo>
                  <a:lnTo>
                    <a:pt x="1368" y="185"/>
                  </a:lnTo>
                  <a:lnTo>
                    <a:pt x="1416" y="144"/>
                  </a:lnTo>
                  <a:lnTo>
                    <a:pt x="1461" y="108"/>
                  </a:lnTo>
                  <a:lnTo>
                    <a:pt x="1500" y="77"/>
                  </a:lnTo>
                  <a:lnTo>
                    <a:pt x="1534" y="50"/>
                  </a:lnTo>
                  <a:lnTo>
                    <a:pt x="1584" y="13"/>
                  </a:lnTo>
                  <a:lnTo>
                    <a:pt x="1603" y="0"/>
                  </a:lnTo>
                  <a:lnTo>
                    <a:pt x="1570" y="17"/>
                  </a:lnTo>
                  <a:lnTo>
                    <a:pt x="1501" y="52"/>
                  </a:lnTo>
                  <a:lnTo>
                    <a:pt x="1454" y="77"/>
                  </a:lnTo>
                  <a:lnTo>
                    <a:pt x="1401" y="106"/>
                  </a:lnTo>
                  <a:lnTo>
                    <a:pt x="1341" y="139"/>
                  </a:lnTo>
                  <a:lnTo>
                    <a:pt x="1277" y="176"/>
                  </a:lnTo>
                  <a:lnTo>
                    <a:pt x="1208" y="217"/>
                  </a:lnTo>
                  <a:lnTo>
                    <a:pt x="1134" y="263"/>
                  </a:lnTo>
                  <a:lnTo>
                    <a:pt x="1058" y="314"/>
                  </a:lnTo>
                  <a:lnTo>
                    <a:pt x="980" y="368"/>
                  </a:lnTo>
                  <a:lnTo>
                    <a:pt x="899" y="427"/>
                  </a:lnTo>
                  <a:lnTo>
                    <a:pt x="818" y="491"/>
                  </a:lnTo>
                  <a:lnTo>
                    <a:pt x="736" y="558"/>
                  </a:lnTo>
                  <a:lnTo>
                    <a:pt x="656" y="629"/>
                  </a:lnTo>
                  <a:lnTo>
                    <a:pt x="576" y="705"/>
                  </a:lnTo>
                  <a:lnTo>
                    <a:pt x="499" y="784"/>
                  </a:lnTo>
                  <a:lnTo>
                    <a:pt x="424" y="868"/>
                  </a:lnTo>
                  <a:lnTo>
                    <a:pt x="353" y="956"/>
                  </a:lnTo>
                  <a:lnTo>
                    <a:pt x="287" y="1048"/>
                  </a:lnTo>
                  <a:lnTo>
                    <a:pt x="224" y="1145"/>
                  </a:lnTo>
                  <a:lnTo>
                    <a:pt x="169" y="1245"/>
                  </a:lnTo>
                  <a:lnTo>
                    <a:pt x="120" y="1349"/>
                  </a:lnTo>
                  <a:lnTo>
                    <a:pt x="79" y="1457"/>
                  </a:lnTo>
                  <a:lnTo>
                    <a:pt x="45" y="1570"/>
                  </a:lnTo>
                  <a:lnTo>
                    <a:pt x="20" y="1686"/>
                  </a:lnTo>
                  <a:lnTo>
                    <a:pt x="5" y="1806"/>
                  </a:lnTo>
                  <a:lnTo>
                    <a:pt x="0" y="1930"/>
                  </a:lnTo>
                  <a:lnTo>
                    <a:pt x="6" y="2059"/>
                  </a:lnTo>
                  <a:lnTo>
                    <a:pt x="24" y="2191"/>
                  </a:lnTo>
                  <a:lnTo>
                    <a:pt x="56" y="2326"/>
                  </a:lnTo>
                  <a:lnTo>
                    <a:pt x="107" y="2481"/>
                  </a:lnTo>
                  <a:lnTo>
                    <a:pt x="176" y="2635"/>
                  </a:lnTo>
                  <a:lnTo>
                    <a:pt x="264" y="2788"/>
                  </a:lnTo>
                  <a:lnTo>
                    <a:pt x="369" y="2938"/>
                  </a:lnTo>
                  <a:lnTo>
                    <a:pt x="493" y="3088"/>
                  </a:lnTo>
                  <a:lnTo>
                    <a:pt x="635" y="3235"/>
                  </a:lnTo>
                  <a:lnTo>
                    <a:pt x="794" y="3379"/>
                  </a:lnTo>
                  <a:lnTo>
                    <a:pt x="970" y="3521"/>
                  </a:lnTo>
                  <a:lnTo>
                    <a:pt x="1166" y="3661"/>
                  </a:lnTo>
                  <a:lnTo>
                    <a:pt x="1377" y="3796"/>
                  </a:lnTo>
                  <a:lnTo>
                    <a:pt x="1606" y="3929"/>
                  </a:lnTo>
                  <a:lnTo>
                    <a:pt x="1852" y="4059"/>
                  </a:lnTo>
                  <a:lnTo>
                    <a:pt x="2116" y="4183"/>
                  </a:lnTo>
                  <a:lnTo>
                    <a:pt x="2395" y="4305"/>
                  </a:lnTo>
                  <a:lnTo>
                    <a:pt x="2693" y="4421"/>
                  </a:lnTo>
                  <a:lnTo>
                    <a:pt x="3005" y="4534"/>
                  </a:lnTo>
                  <a:lnTo>
                    <a:pt x="3336" y="4641"/>
                  </a:lnTo>
                  <a:lnTo>
                    <a:pt x="3682" y="4743"/>
                  </a:lnTo>
                  <a:lnTo>
                    <a:pt x="4045" y="4840"/>
                  </a:lnTo>
                  <a:lnTo>
                    <a:pt x="4424" y="4932"/>
                  </a:lnTo>
                  <a:lnTo>
                    <a:pt x="4819" y="5017"/>
                  </a:lnTo>
                  <a:lnTo>
                    <a:pt x="5229" y="5097"/>
                  </a:lnTo>
                  <a:lnTo>
                    <a:pt x="5657" y="5170"/>
                  </a:lnTo>
                  <a:lnTo>
                    <a:pt x="6099" y="5236"/>
                  </a:lnTo>
                  <a:lnTo>
                    <a:pt x="6556" y="5296"/>
                  </a:lnTo>
                  <a:lnTo>
                    <a:pt x="7030" y="5348"/>
                  </a:lnTo>
                  <a:lnTo>
                    <a:pt x="7518" y="5393"/>
                  </a:lnTo>
                  <a:lnTo>
                    <a:pt x="8023" y="5431"/>
                  </a:lnTo>
                  <a:lnTo>
                    <a:pt x="8542" y="5460"/>
                  </a:lnTo>
                  <a:lnTo>
                    <a:pt x="9076" y="5483"/>
                  </a:lnTo>
                  <a:lnTo>
                    <a:pt x="9625" y="5496"/>
                  </a:lnTo>
                  <a:lnTo>
                    <a:pt x="10189" y="5500"/>
                  </a:lnTo>
                  <a:lnTo>
                    <a:pt x="9496" y="5433"/>
                  </a:lnTo>
                  <a:lnTo>
                    <a:pt x="8836" y="5362"/>
                  </a:lnTo>
                  <a:lnTo>
                    <a:pt x="8207" y="5287"/>
                  </a:lnTo>
                  <a:lnTo>
                    <a:pt x="7609" y="5206"/>
                  </a:lnTo>
                  <a:lnTo>
                    <a:pt x="7041" y="5122"/>
                  </a:lnTo>
                  <a:lnTo>
                    <a:pt x="6502" y="5034"/>
                  </a:lnTo>
                  <a:lnTo>
                    <a:pt x="5992" y="4943"/>
                  </a:lnTo>
                  <a:lnTo>
                    <a:pt x="5511" y="4847"/>
                  </a:lnTo>
                  <a:lnTo>
                    <a:pt x="5055" y="4750"/>
                  </a:lnTo>
                  <a:lnTo>
                    <a:pt x="4627" y="4650"/>
                  </a:lnTo>
                  <a:lnTo>
                    <a:pt x="4224" y="4546"/>
                  </a:lnTo>
                  <a:lnTo>
                    <a:pt x="3846" y="4440"/>
                  </a:lnTo>
                  <a:lnTo>
                    <a:pt x="3493" y="4332"/>
                  </a:lnTo>
                  <a:lnTo>
                    <a:pt x="3162" y="4222"/>
                  </a:lnTo>
                  <a:lnTo>
                    <a:pt x="2856" y="4111"/>
                  </a:lnTo>
                  <a:lnTo>
                    <a:pt x="2570" y="3998"/>
                  </a:lnTo>
                  <a:lnTo>
                    <a:pt x="2306" y="3884"/>
                  </a:lnTo>
                  <a:lnTo>
                    <a:pt x="2062" y="3769"/>
                  </a:lnTo>
                  <a:lnTo>
                    <a:pt x="1839" y="3654"/>
                  </a:lnTo>
                  <a:lnTo>
                    <a:pt x="1635" y="3537"/>
                  </a:lnTo>
                  <a:lnTo>
                    <a:pt x="1449" y="3422"/>
                  </a:lnTo>
                  <a:lnTo>
                    <a:pt x="1281" y="3305"/>
                  </a:lnTo>
                  <a:lnTo>
                    <a:pt x="1129" y="3190"/>
                  </a:lnTo>
                  <a:lnTo>
                    <a:pt x="995" y="3074"/>
                  </a:lnTo>
                  <a:lnTo>
                    <a:pt x="875" y="2958"/>
                  </a:lnTo>
                  <a:lnTo>
                    <a:pt x="769" y="2845"/>
                  </a:lnTo>
                  <a:lnTo>
                    <a:pt x="679" y="2732"/>
                  </a:lnTo>
                  <a:lnTo>
                    <a:pt x="601" y="2622"/>
                  </a:lnTo>
                  <a:lnTo>
                    <a:pt x="536" y="2512"/>
                  </a:lnTo>
                  <a:lnTo>
                    <a:pt x="484" y="2405"/>
                  </a:lnTo>
                  <a:lnTo>
                    <a:pt x="442" y="2299"/>
                  </a:lnTo>
                  <a:lnTo>
                    <a:pt x="409" y="2197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5" name="Freeform 13">
              <a:extLst>
                <a:ext uri="{FF2B5EF4-FFF2-40B4-BE49-F238E27FC236}">
                  <a16:creationId xmlns:a16="http://schemas.microsoft.com/office/drawing/2014/main" id="{A468CA67-C30B-43D9-97E3-92F53CFFB583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92167" y="2637829"/>
              <a:ext cx="1938183" cy="716939"/>
            </a:xfrm>
            <a:custGeom>
              <a:avLst/>
              <a:gdLst>
                <a:gd name="T0" fmla="*/ 2147483646 w 10618"/>
                <a:gd name="T1" fmla="*/ 2147483646 h 4886"/>
                <a:gd name="T2" fmla="*/ 2147483646 w 10618"/>
                <a:gd name="T3" fmla="*/ 2147483646 h 4886"/>
                <a:gd name="T4" fmla="*/ 2147483646 w 10618"/>
                <a:gd name="T5" fmla="*/ 2147483646 h 4886"/>
                <a:gd name="T6" fmla="*/ 2147483646 w 10618"/>
                <a:gd name="T7" fmla="*/ 2147483646 h 4886"/>
                <a:gd name="T8" fmla="*/ 2147483646 w 10618"/>
                <a:gd name="T9" fmla="*/ 2147483646 h 4886"/>
                <a:gd name="T10" fmla="*/ 2147483646 w 10618"/>
                <a:gd name="T11" fmla="*/ 2147483646 h 4886"/>
                <a:gd name="T12" fmla="*/ 2147483646 w 10618"/>
                <a:gd name="T13" fmla="*/ 2147483646 h 4886"/>
                <a:gd name="T14" fmla="*/ 2147483646 w 10618"/>
                <a:gd name="T15" fmla="*/ 2147483646 h 4886"/>
                <a:gd name="T16" fmla="*/ 2147483646 w 10618"/>
                <a:gd name="T17" fmla="*/ 2147483646 h 4886"/>
                <a:gd name="T18" fmla="*/ 2147483646 w 10618"/>
                <a:gd name="T19" fmla="*/ 2147483646 h 4886"/>
                <a:gd name="T20" fmla="*/ 2147483646 w 10618"/>
                <a:gd name="T21" fmla="*/ 2147483646 h 4886"/>
                <a:gd name="T22" fmla="*/ 2147483646 w 10618"/>
                <a:gd name="T23" fmla="*/ 2147483646 h 4886"/>
                <a:gd name="T24" fmla="*/ 2147483646 w 10618"/>
                <a:gd name="T25" fmla="*/ 2147483646 h 4886"/>
                <a:gd name="T26" fmla="*/ 2147483646 w 10618"/>
                <a:gd name="T27" fmla="*/ 2147483646 h 4886"/>
                <a:gd name="T28" fmla="*/ 2147483646 w 10618"/>
                <a:gd name="T29" fmla="*/ 2147483646 h 4886"/>
                <a:gd name="T30" fmla="*/ 2147483646 w 10618"/>
                <a:gd name="T31" fmla="*/ 0 h 4886"/>
                <a:gd name="T32" fmla="*/ 2147483646 w 10618"/>
                <a:gd name="T33" fmla="*/ 2147483646 h 4886"/>
                <a:gd name="T34" fmla="*/ 2147483646 w 10618"/>
                <a:gd name="T35" fmla="*/ 2147483646 h 4886"/>
                <a:gd name="T36" fmla="*/ 2147483646 w 10618"/>
                <a:gd name="T37" fmla="*/ 2147483646 h 4886"/>
                <a:gd name="T38" fmla="*/ 2147483646 w 10618"/>
                <a:gd name="T39" fmla="*/ 2147483646 h 4886"/>
                <a:gd name="T40" fmla="*/ 2147483646 w 10618"/>
                <a:gd name="T41" fmla="*/ 2147483646 h 4886"/>
                <a:gd name="T42" fmla="*/ 2147483646 w 10618"/>
                <a:gd name="T43" fmla="*/ 2147483646 h 4886"/>
                <a:gd name="T44" fmla="*/ 2147483646 w 10618"/>
                <a:gd name="T45" fmla="*/ 2147483646 h 4886"/>
                <a:gd name="T46" fmla="*/ 2147483646 w 10618"/>
                <a:gd name="T47" fmla="*/ 2147483646 h 4886"/>
                <a:gd name="T48" fmla="*/ 2147483646 w 10618"/>
                <a:gd name="T49" fmla="*/ 2147483646 h 4886"/>
                <a:gd name="T50" fmla="*/ 2147483646 w 10618"/>
                <a:gd name="T51" fmla="*/ 2147483646 h 4886"/>
                <a:gd name="T52" fmla="*/ 2147483646 w 10618"/>
                <a:gd name="T53" fmla="*/ 2147483646 h 4886"/>
                <a:gd name="T54" fmla="*/ 0 w 10618"/>
                <a:gd name="T55" fmla="*/ 2147483646 h 4886"/>
                <a:gd name="T56" fmla="*/ 2147483646 w 10618"/>
                <a:gd name="T57" fmla="*/ 2147483646 h 4886"/>
                <a:gd name="T58" fmla="*/ 2147483646 w 10618"/>
                <a:gd name="T59" fmla="*/ 2147483646 h 4886"/>
                <a:gd name="T60" fmla="*/ 2147483646 w 10618"/>
                <a:gd name="T61" fmla="*/ 2147483646 h 4886"/>
                <a:gd name="T62" fmla="*/ 2147483646 w 10618"/>
                <a:gd name="T63" fmla="*/ 2147483646 h 4886"/>
                <a:gd name="T64" fmla="*/ 2147483646 w 10618"/>
                <a:gd name="T65" fmla="*/ 2147483646 h 4886"/>
                <a:gd name="T66" fmla="*/ 2147483646 w 10618"/>
                <a:gd name="T67" fmla="*/ 2147483646 h 4886"/>
                <a:gd name="T68" fmla="*/ 2147483646 w 10618"/>
                <a:gd name="T69" fmla="*/ 2147483646 h 4886"/>
                <a:gd name="T70" fmla="*/ 2147483646 w 10618"/>
                <a:gd name="T71" fmla="*/ 2147483646 h 4886"/>
                <a:gd name="T72" fmla="*/ 2147483646 w 10618"/>
                <a:gd name="T73" fmla="*/ 2147483646 h 4886"/>
                <a:gd name="T74" fmla="*/ 2147483646 w 10618"/>
                <a:gd name="T75" fmla="*/ 2147483646 h 4886"/>
                <a:gd name="T76" fmla="*/ 2147483646 w 10618"/>
                <a:gd name="T77" fmla="*/ 2147483646 h 4886"/>
                <a:gd name="T78" fmla="*/ 2147483646 w 10618"/>
                <a:gd name="T79" fmla="*/ 2147483646 h 4886"/>
                <a:gd name="T80" fmla="*/ 2147483646 w 10618"/>
                <a:gd name="T81" fmla="*/ 2147483646 h 4886"/>
                <a:gd name="T82" fmla="*/ 2147483646 w 10618"/>
                <a:gd name="T83" fmla="*/ 2147483646 h 4886"/>
                <a:gd name="T84" fmla="*/ 2147483646 w 10618"/>
                <a:gd name="T85" fmla="*/ 2147483646 h 4886"/>
                <a:gd name="T86" fmla="*/ 2147483646 w 10618"/>
                <a:gd name="T87" fmla="*/ 2147483646 h 4886"/>
                <a:gd name="T88" fmla="*/ 2147483646 w 10618"/>
                <a:gd name="T89" fmla="*/ 2147483646 h 4886"/>
                <a:gd name="T90" fmla="*/ 2147483646 w 10618"/>
                <a:gd name="T91" fmla="*/ 2147483646 h 4886"/>
                <a:gd name="T92" fmla="*/ 2147483646 w 10618"/>
                <a:gd name="T93" fmla="*/ 2147483646 h 4886"/>
                <a:gd name="T94" fmla="*/ 2147483646 w 10618"/>
                <a:gd name="T95" fmla="*/ 2147483646 h 4886"/>
                <a:gd name="T96" fmla="*/ 2147483646 w 10618"/>
                <a:gd name="T97" fmla="*/ 2147483646 h 4886"/>
                <a:gd name="T98" fmla="*/ 2147483646 w 10618"/>
                <a:gd name="T99" fmla="*/ 2147483646 h 4886"/>
                <a:gd name="T100" fmla="*/ 2147483646 w 10618"/>
                <a:gd name="T101" fmla="*/ 2147483646 h 4886"/>
                <a:gd name="T102" fmla="*/ 2147483646 w 10618"/>
                <a:gd name="T103" fmla="*/ 2147483646 h 4886"/>
                <a:gd name="T104" fmla="*/ 2147483646 w 10618"/>
                <a:gd name="T105" fmla="*/ 2147483646 h 4886"/>
                <a:gd name="T106" fmla="*/ 2147483646 w 10618"/>
                <a:gd name="T107" fmla="*/ 2147483646 h 4886"/>
                <a:gd name="T108" fmla="*/ 2147483646 w 10618"/>
                <a:gd name="T109" fmla="*/ 2147483646 h 4886"/>
                <a:gd name="T110" fmla="*/ 2147483646 w 10618"/>
                <a:gd name="T111" fmla="*/ 2147483646 h 4886"/>
                <a:gd name="T112" fmla="*/ 2147483646 w 10618"/>
                <a:gd name="T113" fmla="*/ 2147483646 h 4886"/>
                <a:gd name="T114" fmla="*/ 2147483646 w 10618"/>
                <a:gd name="T115" fmla="*/ 2147483646 h 4886"/>
                <a:gd name="T116" fmla="*/ 2147483646 w 10618"/>
                <a:gd name="T117" fmla="*/ 2147483646 h 4886"/>
                <a:gd name="T118" fmla="*/ 2147483646 w 10618"/>
                <a:gd name="T119" fmla="*/ 2147483646 h 4886"/>
                <a:gd name="T120" fmla="*/ 2147483646 w 10618"/>
                <a:gd name="T121" fmla="*/ 2147483646 h 4886"/>
                <a:gd name="T122" fmla="*/ 2147483646 w 10618"/>
                <a:gd name="T123" fmla="*/ 2147483646 h 4886"/>
                <a:gd name="T124" fmla="*/ 2147483646 w 10618"/>
                <a:gd name="T125" fmla="*/ 2147483646 h 4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618" h="4886">
                  <a:moveTo>
                    <a:pt x="513" y="2702"/>
                  </a:moveTo>
                  <a:lnTo>
                    <a:pt x="459" y="2587"/>
                  </a:lnTo>
                  <a:lnTo>
                    <a:pt x="415" y="2471"/>
                  </a:lnTo>
                  <a:lnTo>
                    <a:pt x="380" y="2356"/>
                  </a:lnTo>
                  <a:lnTo>
                    <a:pt x="354" y="2240"/>
                  </a:lnTo>
                  <a:lnTo>
                    <a:pt x="335" y="2125"/>
                  </a:lnTo>
                  <a:lnTo>
                    <a:pt x="324" y="2009"/>
                  </a:lnTo>
                  <a:lnTo>
                    <a:pt x="321" y="1895"/>
                  </a:lnTo>
                  <a:lnTo>
                    <a:pt x="324" y="1781"/>
                  </a:lnTo>
                  <a:lnTo>
                    <a:pt x="333" y="1669"/>
                  </a:lnTo>
                  <a:lnTo>
                    <a:pt x="348" y="1558"/>
                  </a:lnTo>
                  <a:lnTo>
                    <a:pt x="368" y="1448"/>
                  </a:lnTo>
                  <a:lnTo>
                    <a:pt x="392" y="1342"/>
                  </a:lnTo>
                  <a:lnTo>
                    <a:pt x="420" y="1237"/>
                  </a:lnTo>
                  <a:lnTo>
                    <a:pt x="452" y="1136"/>
                  </a:lnTo>
                  <a:lnTo>
                    <a:pt x="486" y="1037"/>
                  </a:lnTo>
                  <a:lnTo>
                    <a:pt x="523" y="941"/>
                  </a:lnTo>
                  <a:lnTo>
                    <a:pt x="563" y="850"/>
                  </a:lnTo>
                  <a:lnTo>
                    <a:pt x="603" y="761"/>
                  </a:lnTo>
                  <a:lnTo>
                    <a:pt x="644" y="677"/>
                  </a:lnTo>
                  <a:lnTo>
                    <a:pt x="685" y="597"/>
                  </a:lnTo>
                  <a:lnTo>
                    <a:pt x="727" y="522"/>
                  </a:lnTo>
                  <a:lnTo>
                    <a:pt x="767" y="452"/>
                  </a:lnTo>
                  <a:lnTo>
                    <a:pt x="806" y="387"/>
                  </a:lnTo>
                  <a:lnTo>
                    <a:pt x="843" y="327"/>
                  </a:lnTo>
                  <a:lnTo>
                    <a:pt x="878" y="274"/>
                  </a:lnTo>
                  <a:lnTo>
                    <a:pt x="911" y="227"/>
                  </a:lnTo>
                  <a:lnTo>
                    <a:pt x="940" y="185"/>
                  </a:lnTo>
                  <a:lnTo>
                    <a:pt x="965" y="150"/>
                  </a:lnTo>
                  <a:lnTo>
                    <a:pt x="1001" y="102"/>
                  </a:lnTo>
                  <a:lnTo>
                    <a:pt x="1015" y="84"/>
                  </a:lnTo>
                  <a:lnTo>
                    <a:pt x="955" y="0"/>
                  </a:lnTo>
                  <a:lnTo>
                    <a:pt x="931" y="29"/>
                  </a:lnTo>
                  <a:lnTo>
                    <a:pt x="879" y="92"/>
                  </a:lnTo>
                  <a:lnTo>
                    <a:pt x="845" y="135"/>
                  </a:lnTo>
                  <a:lnTo>
                    <a:pt x="807" y="186"/>
                  </a:lnTo>
                  <a:lnTo>
                    <a:pt x="764" y="244"/>
                  </a:lnTo>
                  <a:lnTo>
                    <a:pt x="718" y="309"/>
                  </a:lnTo>
                  <a:lnTo>
                    <a:pt x="668" y="380"/>
                  </a:lnTo>
                  <a:lnTo>
                    <a:pt x="617" y="458"/>
                  </a:lnTo>
                  <a:lnTo>
                    <a:pt x="564" y="540"/>
                  </a:lnTo>
                  <a:lnTo>
                    <a:pt x="509" y="629"/>
                  </a:lnTo>
                  <a:lnTo>
                    <a:pt x="455" y="723"/>
                  </a:lnTo>
                  <a:lnTo>
                    <a:pt x="401" y="820"/>
                  </a:lnTo>
                  <a:lnTo>
                    <a:pt x="348" y="924"/>
                  </a:lnTo>
                  <a:lnTo>
                    <a:pt x="295" y="1030"/>
                  </a:lnTo>
                  <a:lnTo>
                    <a:pt x="246" y="1141"/>
                  </a:lnTo>
                  <a:lnTo>
                    <a:pt x="199" y="1255"/>
                  </a:lnTo>
                  <a:lnTo>
                    <a:pt x="156" y="1371"/>
                  </a:lnTo>
                  <a:lnTo>
                    <a:pt x="116" y="1491"/>
                  </a:lnTo>
                  <a:lnTo>
                    <a:pt x="81" y="1613"/>
                  </a:lnTo>
                  <a:lnTo>
                    <a:pt x="52" y="1737"/>
                  </a:lnTo>
                  <a:lnTo>
                    <a:pt x="28" y="1862"/>
                  </a:lnTo>
                  <a:lnTo>
                    <a:pt x="12" y="1989"/>
                  </a:lnTo>
                  <a:lnTo>
                    <a:pt x="2" y="2117"/>
                  </a:lnTo>
                  <a:lnTo>
                    <a:pt x="0" y="2245"/>
                  </a:lnTo>
                  <a:lnTo>
                    <a:pt x="7" y="2375"/>
                  </a:lnTo>
                  <a:lnTo>
                    <a:pt x="22" y="2504"/>
                  </a:lnTo>
                  <a:lnTo>
                    <a:pt x="47" y="2632"/>
                  </a:lnTo>
                  <a:lnTo>
                    <a:pt x="83" y="2760"/>
                  </a:lnTo>
                  <a:lnTo>
                    <a:pt x="129" y="2886"/>
                  </a:lnTo>
                  <a:lnTo>
                    <a:pt x="188" y="3011"/>
                  </a:lnTo>
                  <a:lnTo>
                    <a:pt x="279" y="3169"/>
                  </a:lnTo>
                  <a:lnTo>
                    <a:pt x="388" y="3319"/>
                  </a:lnTo>
                  <a:lnTo>
                    <a:pt x="512" y="3463"/>
                  </a:lnTo>
                  <a:lnTo>
                    <a:pt x="655" y="3601"/>
                  </a:lnTo>
                  <a:lnTo>
                    <a:pt x="813" y="3732"/>
                  </a:lnTo>
                  <a:lnTo>
                    <a:pt x="987" y="3857"/>
                  </a:lnTo>
                  <a:lnTo>
                    <a:pt x="1178" y="3975"/>
                  </a:lnTo>
                  <a:lnTo>
                    <a:pt x="1384" y="4085"/>
                  </a:lnTo>
                  <a:lnTo>
                    <a:pt x="1606" y="4189"/>
                  </a:lnTo>
                  <a:lnTo>
                    <a:pt x="1844" y="4286"/>
                  </a:lnTo>
                  <a:lnTo>
                    <a:pt x="2096" y="4376"/>
                  </a:lnTo>
                  <a:lnTo>
                    <a:pt x="2364" y="4459"/>
                  </a:lnTo>
                  <a:lnTo>
                    <a:pt x="2647" y="4534"/>
                  </a:lnTo>
                  <a:lnTo>
                    <a:pt x="2944" y="4604"/>
                  </a:lnTo>
                  <a:lnTo>
                    <a:pt x="3256" y="4665"/>
                  </a:lnTo>
                  <a:lnTo>
                    <a:pt x="3583" y="4718"/>
                  </a:lnTo>
                  <a:lnTo>
                    <a:pt x="3924" y="4765"/>
                  </a:lnTo>
                  <a:lnTo>
                    <a:pt x="4279" y="4805"/>
                  </a:lnTo>
                  <a:lnTo>
                    <a:pt x="4648" y="4836"/>
                  </a:lnTo>
                  <a:lnTo>
                    <a:pt x="5030" y="4860"/>
                  </a:lnTo>
                  <a:lnTo>
                    <a:pt x="5426" y="4877"/>
                  </a:lnTo>
                  <a:lnTo>
                    <a:pt x="5835" y="4885"/>
                  </a:lnTo>
                  <a:lnTo>
                    <a:pt x="6257" y="4886"/>
                  </a:lnTo>
                  <a:lnTo>
                    <a:pt x="6692" y="4880"/>
                  </a:lnTo>
                  <a:lnTo>
                    <a:pt x="7140" y="4865"/>
                  </a:lnTo>
                  <a:lnTo>
                    <a:pt x="7601" y="4843"/>
                  </a:lnTo>
                  <a:lnTo>
                    <a:pt x="8074" y="4812"/>
                  </a:lnTo>
                  <a:lnTo>
                    <a:pt x="8559" y="4773"/>
                  </a:lnTo>
                  <a:lnTo>
                    <a:pt x="9056" y="4726"/>
                  </a:lnTo>
                  <a:lnTo>
                    <a:pt x="9565" y="4671"/>
                  </a:lnTo>
                  <a:lnTo>
                    <a:pt x="10086" y="4608"/>
                  </a:lnTo>
                  <a:lnTo>
                    <a:pt x="10618" y="4536"/>
                  </a:lnTo>
                  <a:lnTo>
                    <a:pt x="9949" y="4581"/>
                  </a:lnTo>
                  <a:lnTo>
                    <a:pt x="9308" y="4614"/>
                  </a:lnTo>
                  <a:lnTo>
                    <a:pt x="8697" y="4639"/>
                  </a:lnTo>
                  <a:lnTo>
                    <a:pt x="8113" y="4654"/>
                  </a:lnTo>
                  <a:lnTo>
                    <a:pt x="7556" y="4660"/>
                  </a:lnTo>
                  <a:lnTo>
                    <a:pt x="7026" y="4658"/>
                  </a:lnTo>
                  <a:lnTo>
                    <a:pt x="6522" y="4647"/>
                  </a:lnTo>
                  <a:lnTo>
                    <a:pt x="6043" y="4629"/>
                  </a:lnTo>
                  <a:lnTo>
                    <a:pt x="5589" y="4603"/>
                  </a:lnTo>
                  <a:lnTo>
                    <a:pt x="5158" y="4569"/>
                  </a:lnTo>
                  <a:lnTo>
                    <a:pt x="4752" y="4529"/>
                  </a:lnTo>
                  <a:lnTo>
                    <a:pt x="4368" y="4482"/>
                  </a:lnTo>
                  <a:lnTo>
                    <a:pt x="4006" y="4430"/>
                  </a:lnTo>
                  <a:lnTo>
                    <a:pt x="3666" y="4371"/>
                  </a:lnTo>
                  <a:lnTo>
                    <a:pt x="3347" y="4306"/>
                  </a:lnTo>
                  <a:lnTo>
                    <a:pt x="3048" y="4237"/>
                  </a:lnTo>
                  <a:lnTo>
                    <a:pt x="2768" y="4163"/>
                  </a:lnTo>
                  <a:lnTo>
                    <a:pt x="2508" y="4084"/>
                  </a:lnTo>
                  <a:lnTo>
                    <a:pt x="2267" y="4002"/>
                  </a:lnTo>
                  <a:lnTo>
                    <a:pt x="2043" y="3914"/>
                  </a:lnTo>
                  <a:lnTo>
                    <a:pt x="1836" y="3825"/>
                  </a:lnTo>
                  <a:lnTo>
                    <a:pt x="1645" y="3731"/>
                  </a:lnTo>
                  <a:lnTo>
                    <a:pt x="1471" y="3635"/>
                  </a:lnTo>
                  <a:lnTo>
                    <a:pt x="1312" y="3537"/>
                  </a:lnTo>
                  <a:lnTo>
                    <a:pt x="1167" y="3436"/>
                  </a:lnTo>
                  <a:lnTo>
                    <a:pt x="1037" y="3334"/>
                  </a:lnTo>
                  <a:lnTo>
                    <a:pt x="920" y="3230"/>
                  </a:lnTo>
                  <a:lnTo>
                    <a:pt x="815" y="3126"/>
                  </a:lnTo>
                  <a:lnTo>
                    <a:pt x="724" y="3020"/>
                  </a:lnTo>
                  <a:lnTo>
                    <a:pt x="642" y="2914"/>
                  </a:lnTo>
                  <a:lnTo>
                    <a:pt x="573" y="2807"/>
                  </a:lnTo>
                  <a:lnTo>
                    <a:pt x="513" y="2702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6" name="Freeform 14">
              <a:extLst>
                <a:ext uri="{FF2B5EF4-FFF2-40B4-BE49-F238E27FC236}">
                  <a16:creationId xmlns:a16="http://schemas.microsoft.com/office/drawing/2014/main" id="{4354A5A7-EA86-4BB8-B942-5DBA2F7F5EF0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44765" y="2798314"/>
              <a:ext cx="2006274" cy="717764"/>
            </a:xfrm>
            <a:custGeom>
              <a:avLst/>
              <a:gdLst>
                <a:gd name="T0" fmla="*/ 2147483646 w 10984"/>
                <a:gd name="T1" fmla="*/ 2147483646 h 4901"/>
                <a:gd name="T2" fmla="*/ 2147483646 w 10984"/>
                <a:gd name="T3" fmla="*/ 2147483646 h 4901"/>
                <a:gd name="T4" fmla="*/ 2147483646 w 10984"/>
                <a:gd name="T5" fmla="*/ 2147483646 h 4901"/>
                <a:gd name="T6" fmla="*/ 2147483646 w 10984"/>
                <a:gd name="T7" fmla="*/ 2147483646 h 4901"/>
                <a:gd name="T8" fmla="*/ 2147483646 w 10984"/>
                <a:gd name="T9" fmla="*/ 2147483646 h 4901"/>
                <a:gd name="T10" fmla="*/ 2147483646 w 10984"/>
                <a:gd name="T11" fmla="*/ 2147483646 h 4901"/>
                <a:gd name="T12" fmla="*/ 2147483646 w 10984"/>
                <a:gd name="T13" fmla="*/ 2147483646 h 4901"/>
                <a:gd name="T14" fmla="*/ 2147483646 w 10984"/>
                <a:gd name="T15" fmla="*/ 2147483646 h 4901"/>
                <a:gd name="T16" fmla="*/ 2147483646 w 10984"/>
                <a:gd name="T17" fmla="*/ 2147483646 h 4901"/>
                <a:gd name="T18" fmla="*/ 2147483646 w 10984"/>
                <a:gd name="T19" fmla="*/ 2147483646 h 4901"/>
                <a:gd name="T20" fmla="*/ 2147483646 w 10984"/>
                <a:gd name="T21" fmla="*/ 2147483646 h 4901"/>
                <a:gd name="T22" fmla="*/ 2147483646 w 10984"/>
                <a:gd name="T23" fmla="*/ 2147483646 h 4901"/>
                <a:gd name="T24" fmla="*/ 2147483646 w 10984"/>
                <a:gd name="T25" fmla="*/ 2147483646 h 4901"/>
                <a:gd name="T26" fmla="*/ 2147483646 w 10984"/>
                <a:gd name="T27" fmla="*/ 2147483646 h 4901"/>
                <a:gd name="T28" fmla="*/ 2147483646 w 10984"/>
                <a:gd name="T29" fmla="*/ 2147483646 h 4901"/>
                <a:gd name="T30" fmla="*/ 2147483646 w 10984"/>
                <a:gd name="T31" fmla="*/ 0 h 4901"/>
                <a:gd name="T32" fmla="*/ 2147483646 w 10984"/>
                <a:gd name="T33" fmla="*/ 2147483646 h 4901"/>
                <a:gd name="T34" fmla="*/ 2147483646 w 10984"/>
                <a:gd name="T35" fmla="*/ 2147483646 h 4901"/>
                <a:gd name="T36" fmla="*/ 2147483646 w 10984"/>
                <a:gd name="T37" fmla="*/ 2147483646 h 4901"/>
                <a:gd name="T38" fmla="*/ 2147483646 w 10984"/>
                <a:gd name="T39" fmla="*/ 2147483646 h 4901"/>
                <a:gd name="T40" fmla="*/ 2147483646 w 10984"/>
                <a:gd name="T41" fmla="*/ 2147483646 h 4901"/>
                <a:gd name="T42" fmla="*/ 2147483646 w 10984"/>
                <a:gd name="T43" fmla="*/ 2147483646 h 4901"/>
                <a:gd name="T44" fmla="*/ 2147483646 w 10984"/>
                <a:gd name="T45" fmla="*/ 2147483646 h 4901"/>
                <a:gd name="T46" fmla="*/ 2147483646 w 10984"/>
                <a:gd name="T47" fmla="*/ 2147483646 h 4901"/>
                <a:gd name="T48" fmla="*/ 2147483646 w 10984"/>
                <a:gd name="T49" fmla="*/ 2147483646 h 4901"/>
                <a:gd name="T50" fmla="*/ 0 w 10984"/>
                <a:gd name="T51" fmla="*/ 2147483646 h 4901"/>
                <a:gd name="T52" fmla="*/ 2147483646 w 10984"/>
                <a:gd name="T53" fmla="*/ 2147483646 h 4901"/>
                <a:gd name="T54" fmla="*/ 2147483646 w 10984"/>
                <a:gd name="T55" fmla="*/ 2147483646 h 4901"/>
                <a:gd name="T56" fmla="*/ 2147483646 w 10984"/>
                <a:gd name="T57" fmla="*/ 2147483646 h 4901"/>
                <a:gd name="T58" fmla="*/ 2147483646 w 10984"/>
                <a:gd name="T59" fmla="*/ 2147483646 h 4901"/>
                <a:gd name="T60" fmla="*/ 2147483646 w 10984"/>
                <a:gd name="T61" fmla="*/ 2147483646 h 4901"/>
                <a:gd name="T62" fmla="*/ 2147483646 w 10984"/>
                <a:gd name="T63" fmla="*/ 2147483646 h 4901"/>
                <a:gd name="T64" fmla="*/ 2147483646 w 10984"/>
                <a:gd name="T65" fmla="*/ 2147483646 h 4901"/>
                <a:gd name="T66" fmla="*/ 2147483646 w 10984"/>
                <a:gd name="T67" fmla="*/ 2147483646 h 4901"/>
                <a:gd name="T68" fmla="*/ 2147483646 w 10984"/>
                <a:gd name="T69" fmla="*/ 2147483646 h 4901"/>
                <a:gd name="T70" fmla="*/ 2147483646 w 10984"/>
                <a:gd name="T71" fmla="*/ 2147483646 h 4901"/>
                <a:gd name="T72" fmla="*/ 2147483646 w 10984"/>
                <a:gd name="T73" fmla="*/ 2147483646 h 4901"/>
                <a:gd name="T74" fmla="*/ 2147483646 w 10984"/>
                <a:gd name="T75" fmla="*/ 2147483646 h 4901"/>
                <a:gd name="T76" fmla="*/ 2147483646 w 10984"/>
                <a:gd name="T77" fmla="*/ 2147483646 h 4901"/>
                <a:gd name="T78" fmla="*/ 2147483646 w 10984"/>
                <a:gd name="T79" fmla="*/ 2147483646 h 4901"/>
                <a:gd name="T80" fmla="*/ 2147483646 w 10984"/>
                <a:gd name="T81" fmla="*/ 2147483646 h 4901"/>
                <a:gd name="T82" fmla="*/ 2147483646 w 10984"/>
                <a:gd name="T83" fmla="*/ 2147483646 h 4901"/>
                <a:gd name="T84" fmla="*/ 2147483646 w 10984"/>
                <a:gd name="T85" fmla="*/ 2147483646 h 4901"/>
                <a:gd name="T86" fmla="*/ 2147483646 w 10984"/>
                <a:gd name="T87" fmla="*/ 2147483646 h 4901"/>
                <a:gd name="T88" fmla="*/ 2147483646 w 10984"/>
                <a:gd name="T89" fmla="*/ 2147483646 h 4901"/>
                <a:gd name="T90" fmla="*/ 2147483646 w 10984"/>
                <a:gd name="T91" fmla="*/ 2147483646 h 4901"/>
                <a:gd name="T92" fmla="*/ 2147483646 w 10984"/>
                <a:gd name="T93" fmla="*/ 2147483646 h 4901"/>
                <a:gd name="T94" fmla="*/ 2147483646 w 10984"/>
                <a:gd name="T95" fmla="*/ 2147483646 h 4901"/>
                <a:gd name="T96" fmla="*/ 2147483646 w 10984"/>
                <a:gd name="T97" fmla="*/ 2147483646 h 4901"/>
                <a:gd name="T98" fmla="*/ 2147483646 w 10984"/>
                <a:gd name="T99" fmla="*/ 2147483646 h 4901"/>
                <a:gd name="T100" fmla="*/ 2147483646 w 10984"/>
                <a:gd name="T101" fmla="*/ 2147483646 h 4901"/>
                <a:gd name="T102" fmla="*/ 2147483646 w 10984"/>
                <a:gd name="T103" fmla="*/ 2147483646 h 4901"/>
                <a:gd name="T104" fmla="*/ 2147483646 w 10984"/>
                <a:gd name="T105" fmla="*/ 2147483646 h 4901"/>
                <a:gd name="T106" fmla="*/ 2147483646 w 10984"/>
                <a:gd name="T107" fmla="*/ 2147483646 h 4901"/>
                <a:gd name="T108" fmla="*/ 2147483646 w 10984"/>
                <a:gd name="T109" fmla="*/ 2147483646 h 4901"/>
                <a:gd name="T110" fmla="*/ 2147483646 w 10984"/>
                <a:gd name="T111" fmla="*/ 2147483646 h 4901"/>
                <a:gd name="T112" fmla="*/ 2147483646 w 10984"/>
                <a:gd name="T113" fmla="*/ 2147483646 h 4901"/>
                <a:gd name="T114" fmla="*/ 2147483646 w 10984"/>
                <a:gd name="T115" fmla="*/ 2147483646 h 4901"/>
                <a:gd name="T116" fmla="*/ 2147483646 w 10984"/>
                <a:gd name="T117" fmla="*/ 2147483646 h 4901"/>
                <a:gd name="T118" fmla="*/ 2147483646 w 10984"/>
                <a:gd name="T119" fmla="*/ 2147483646 h 4901"/>
                <a:gd name="T120" fmla="*/ 2147483646 w 10984"/>
                <a:gd name="T121" fmla="*/ 2147483646 h 4901"/>
                <a:gd name="T122" fmla="*/ 2147483646 w 10984"/>
                <a:gd name="T123" fmla="*/ 2147483646 h 4901"/>
                <a:gd name="T124" fmla="*/ 2147483646 w 10984"/>
                <a:gd name="T125" fmla="*/ 2147483646 h 49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84" h="4901">
                  <a:moveTo>
                    <a:pt x="670" y="3195"/>
                  </a:moveTo>
                  <a:lnTo>
                    <a:pt x="588" y="3072"/>
                  </a:lnTo>
                  <a:lnTo>
                    <a:pt x="516" y="2947"/>
                  </a:lnTo>
                  <a:lnTo>
                    <a:pt x="455" y="2819"/>
                  </a:lnTo>
                  <a:lnTo>
                    <a:pt x="404" y="2690"/>
                  </a:lnTo>
                  <a:lnTo>
                    <a:pt x="362" y="2558"/>
                  </a:lnTo>
                  <a:lnTo>
                    <a:pt x="330" y="2426"/>
                  </a:lnTo>
                  <a:lnTo>
                    <a:pt x="304" y="2294"/>
                  </a:lnTo>
                  <a:lnTo>
                    <a:pt x="288" y="2161"/>
                  </a:lnTo>
                  <a:lnTo>
                    <a:pt x="278" y="2028"/>
                  </a:lnTo>
                  <a:lnTo>
                    <a:pt x="275" y="1897"/>
                  </a:lnTo>
                  <a:lnTo>
                    <a:pt x="279" y="1766"/>
                  </a:lnTo>
                  <a:lnTo>
                    <a:pt x="287" y="1637"/>
                  </a:lnTo>
                  <a:lnTo>
                    <a:pt x="301" y="1510"/>
                  </a:lnTo>
                  <a:lnTo>
                    <a:pt x="320" y="1385"/>
                  </a:lnTo>
                  <a:lnTo>
                    <a:pt x="342" y="1264"/>
                  </a:lnTo>
                  <a:lnTo>
                    <a:pt x="368" y="1146"/>
                  </a:lnTo>
                  <a:lnTo>
                    <a:pt x="396" y="1032"/>
                  </a:lnTo>
                  <a:lnTo>
                    <a:pt x="426" y="921"/>
                  </a:lnTo>
                  <a:lnTo>
                    <a:pt x="458" y="816"/>
                  </a:lnTo>
                  <a:lnTo>
                    <a:pt x="491" y="714"/>
                  </a:lnTo>
                  <a:lnTo>
                    <a:pt x="526" y="620"/>
                  </a:lnTo>
                  <a:lnTo>
                    <a:pt x="560" y="530"/>
                  </a:lnTo>
                  <a:lnTo>
                    <a:pt x="593" y="447"/>
                  </a:lnTo>
                  <a:lnTo>
                    <a:pt x="625" y="370"/>
                  </a:lnTo>
                  <a:lnTo>
                    <a:pt x="655" y="301"/>
                  </a:lnTo>
                  <a:lnTo>
                    <a:pt x="684" y="240"/>
                  </a:lnTo>
                  <a:lnTo>
                    <a:pt x="711" y="187"/>
                  </a:lnTo>
                  <a:lnTo>
                    <a:pt x="733" y="141"/>
                  </a:lnTo>
                  <a:lnTo>
                    <a:pt x="766" y="78"/>
                  </a:lnTo>
                  <a:lnTo>
                    <a:pt x="779" y="54"/>
                  </a:lnTo>
                  <a:lnTo>
                    <a:pt x="675" y="0"/>
                  </a:lnTo>
                  <a:lnTo>
                    <a:pt x="653" y="36"/>
                  </a:lnTo>
                  <a:lnTo>
                    <a:pt x="608" y="113"/>
                  </a:lnTo>
                  <a:lnTo>
                    <a:pt x="579" y="166"/>
                  </a:lnTo>
                  <a:lnTo>
                    <a:pt x="546" y="228"/>
                  </a:lnTo>
                  <a:lnTo>
                    <a:pt x="509" y="298"/>
                  </a:lnTo>
                  <a:lnTo>
                    <a:pt x="469" y="377"/>
                  </a:lnTo>
                  <a:lnTo>
                    <a:pt x="428" y="462"/>
                  </a:lnTo>
                  <a:lnTo>
                    <a:pt x="386" y="554"/>
                  </a:lnTo>
                  <a:lnTo>
                    <a:pt x="343" y="654"/>
                  </a:lnTo>
                  <a:lnTo>
                    <a:pt x="299" y="759"/>
                  </a:lnTo>
                  <a:lnTo>
                    <a:pt x="256" y="871"/>
                  </a:lnTo>
                  <a:lnTo>
                    <a:pt x="215" y="986"/>
                  </a:lnTo>
                  <a:lnTo>
                    <a:pt x="175" y="1108"/>
                  </a:lnTo>
                  <a:lnTo>
                    <a:pt x="138" y="1233"/>
                  </a:lnTo>
                  <a:lnTo>
                    <a:pt x="103" y="1362"/>
                  </a:lnTo>
                  <a:lnTo>
                    <a:pt x="73" y="1495"/>
                  </a:lnTo>
                  <a:lnTo>
                    <a:pt x="47" y="1631"/>
                  </a:lnTo>
                  <a:lnTo>
                    <a:pt x="26" y="1768"/>
                  </a:lnTo>
                  <a:lnTo>
                    <a:pt x="11" y="1909"/>
                  </a:lnTo>
                  <a:lnTo>
                    <a:pt x="2" y="2051"/>
                  </a:lnTo>
                  <a:lnTo>
                    <a:pt x="0" y="2193"/>
                  </a:lnTo>
                  <a:lnTo>
                    <a:pt x="5" y="2337"/>
                  </a:lnTo>
                  <a:lnTo>
                    <a:pt x="18" y="2481"/>
                  </a:lnTo>
                  <a:lnTo>
                    <a:pt x="40" y="2623"/>
                  </a:lnTo>
                  <a:lnTo>
                    <a:pt x="72" y="2766"/>
                  </a:lnTo>
                  <a:lnTo>
                    <a:pt x="114" y="2908"/>
                  </a:lnTo>
                  <a:lnTo>
                    <a:pt x="167" y="3047"/>
                  </a:lnTo>
                  <a:lnTo>
                    <a:pt x="230" y="3185"/>
                  </a:lnTo>
                  <a:lnTo>
                    <a:pt x="306" y="3321"/>
                  </a:lnTo>
                  <a:lnTo>
                    <a:pt x="395" y="3453"/>
                  </a:lnTo>
                  <a:lnTo>
                    <a:pt x="515" y="3604"/>
                  </a:lnTo>
                  <a:lnTo>
                    <a:pt x="647" y="3749"/>
                  </a:lnTo>
                  <a:lnTo>
                    <a:pt x="794" y="3885"/>
                  </a:lnTo>
                  <a:lnTo>
                    <a:pt x="954" y="4014"/>
                  </a:lnTo>
                  <a:lnTo>
                    <a:pt x="1128" y="4135"/>
                  </a:lnTo>
                  <a:lnTo>
                    <a:pt x="1315" y="4247"/>
                  </a:lnTo>
                  <a:lnTo>
                    <a:pt x="1516" y="4352"/>
                  </a:lnTo>
                  <a:lnTo>
                    <a:pt x="1730" y="4447"/>
                  </a:lnTo>
                  <a:lnTo>
                    <a:pt x="1958" y="4535"/>
                  </a:lnTo>
                  <a:lnTo>
                    <a:pt x="2201" y="4613"/>
                  </a:lnTo>
                  <a:lnTo>
                    <a:pt x="2456" y="4682"/>
                  </a:lnTo>
                  <a:lnTo>
                    <a:pt x="2724" y="4743"/>
                  </a:lnTo>
                  <a:lnTo>
                    <a:pt x="3008" y="4794"/>
                  </a:lnTo>
                  <a:lnTo>
                    <a:pt x="3303" y="4835"/>
                  </a:lnTo>
                  <a:lnTo>
                    <a:pt x="3614" y="4866"/>
                  </a:lnTo>
                  <a:lnTo>
                    <a:pt x="3938" y="4888"/>
                  </a:lnTo>
                  <a:lnTo>
                    <a:pt x="4275" y="4900"/>
                  </a:lnTo>
                  <a:lnTo>
                    <a:pt x="4627" y="4901"/>
                  </a:lnTo>
                  <a:lnTo>
                    <a:pt x="4991" y="4892"/>
                  </a:lnTo>
                  <a:lnTo>
                    <a:pt x="5370" y="4872"/>
                  </a:lnTo>
                  <a:lnTo>
                    <a:pt x="5762" y="4842"/>
                  </a:lnTo>
                  <a:lnTo>
                    <a:pt x="6168" y="4801"/>
                  </a:lnTo>
                  <a:lnTo>
                    <a:pt x="6587" y="4749"/>
                  </a:lnTo>
                  <a:lnTo>
                    <a:pt x="7020" y="4684"/>
                  </a:lnTo>
                  <a:lnTo>
                    <a:pt x="7468" y="4609"/>
                  </a:lnTo>
                  <a:lnTo>
                    <a:pt x="7928" y="4521"/>
                  </a:lnTo>
                  <a:lnTo>
                    <a:pt x="8403" y="4423"/>
                  </a:lnTo>
                  <a:lnTo>
                    <a:pt x="8891" y="4311"/>
                  </a:lnTo>
                  <a:lnTo>
                    <a:pt x="9394" y="4188"/>
                  </a:lnTo>
                  <a:lnTo>
                    <a:pt x="9910" y="4052"/>
                  </a:lnTo>
                  <a:lnTo>
                    <a:pt x="10440" y="3904"/>
                  </a:lnTo>
                  <a:lnTo>
                    <a:pt x="10984" y="3743"/>
                  </a:lnTo>
                  <a:lnTo>
                    <a:pt x="10332" y="3878"/>
                  </a:lnTo>
                  <a:lnTo>
                    <a:pt x="9709" y="4000"/>
                  </a:lnTo>
                  <a:lnTo>
                    <a:pt x="9111" y="4107"/>
                  </a:lnTo>
                  <a:lnTo>
                    <a:pt x="8538" y="4202"/>
                  </a:lnTo>
                  <a:lnTo>
                    <a:pt x="7991" y="4283"/>
                  </a:lnTo>
                  <a:lnTo>
                    <a:pt x="7468" y="4352"/>
                  </a:lnTo>
                  <a:lnTo>
                    <a:pt x="6969" y="4409"/>
                  </a:lnTo>
                  <a:lnTo>
                    <a:pt x="6495" y="4454"/>
                  </a:lnTo>
                  <a:lnTo>
                    <a:pt x="6041" y="4488"/>
                  </a:lnTo>
                  <a:lnTo>
                    <a:pt x="5611" y="4511"/>
                  </a:lnTo>
                  <a:lnTo>
                    <a:pt x="5203" y="4524"/>
                  </a:lnTo>
                  <a:lnTo>
                    <a:pt x="4816" y="4527"/>
                  </a:lnTo>
                  <a:lnTo>
                    <a:pt x="4449" y="4521"/>
                  </a:lnTo>
                  <a:lnTo>
                    <a:pt x="4102" y="4505"/>
                  </a:lnTo>
                  <a:lnTo>
                    <a:pt x="3775" y="4482"/>
                  </a:lnTo>
                  <a:lnTo>
                    <a:pt x="3467" y="4450"/>
                  </a:lnTo>
                  <a:lnTo>
                    <a:pt x="3178" y="4410"/>
                  </a:lnTo>
                  <a:lnTo>
                    <a:pt x="2905" y="4364"/>
                  </a:lnTo>
                  <a:lnTo>
                    <a:pt x="2651" y="4310"/>
                  </a:lnTo>
                  <a:lnTo>
                    <a:pt x="2414" y="4250"/>
                  </a:lnTo>
                  <a:lnTo>
                    <a:pt x="2193" y="4184"/>
                  </a:lnTo>
                  <a:lnTo>
                    <a:pt x="1986" y="4112"/>
                  </a:lnTo>
                  <a:lnTo>
                    <a:pt x="1796" y="4036"/>
                  </a:lnTo>
                  <a:lnTo>
                    <a:pt x="1619" y="3956"/>
                  </a:lnTo>
                  <a:lnTo>
                    <a:pt x="1458" y="3870"/>
                  </a:lnTo>
                  <a:lnTo>
                    <a:pt x="1310" y="3782"/>
                  </a:lnTo>
                  <a:lnTo>
                    <a:pt x="1174" y="3689"/>
                  </a:lnTo>
                  <a:lnTo>
                    <a:pt x="1050" y="3595"/>
                  </a:lnTo>
                  <a:lnTo>
                    <a:pt x="939" y="3498"/>
                  </a:lnTo>
                  <a:lnTo>
                    <a:pt x="839" y="3398"/>
                  </a:lnTo>
                  <a:lnTo>
                    <a:pt x="750" y="3298"/>
                  </a:lnTo>
                  <a:lnTo>
                    <a:pt x="670" y="3195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7" name="Freeform 15">
              <a:extLst>
                <a:ext uri="{FF2B5EF4-FFF2-40B4-BE49-F238E27FC236}">
                  <a16:creationId xmlns:a16="http://schemas.microsoft.com/office/drawing/2014/main" id="{E2F06496-1064-42CB-A239-CB5800E4DC28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33603" y="2954113"/>
              <a:ext cx="2042717" cy="763965"/>
            </a:xfrm>
            <a:custGeom>
              <a:avLst/>
              <a:gdLst>
                <a:gd name="T0" fmla="*/ 2147483646 w 11186"/>
                <a:gd name="T1" fmla="*/ 2147483646 h 5204"/>
                <a:gd name="T2" fmla="*/ 2147483646 w 11186"/>
                <a:gd name="T3" fmla="*/ 2147483646 h 5204"/>
                <a:gd name="T4" fmla="*/ 2147483646 w 11186"/>
                <a:gd name="T5" fmla="*/ 2147483646 h 5204"/>
                <a:gd name="T6" fmla="*/ 2147483646 w 11186"/>
                <a:gd name="T7" fmla="*/ 2147483646 h 5204"/>
                <a:gd name="T8" fmla="*/ 2147483646 w 11186"/>
                <a:gd name="T9" fmla="*/ 2147483646 h 5204"/>
                <a:gd name="T10" fmla="*/ 2147483646 w 11186"/>
                <a:gd name="T11" fmla="*/ 2147483646 h 5204"/>
                <a:gd name="T12" fmla="*/ 2147483646 w 11186"/>
                <a:gd name="T13" fmla="*/ 2147483646 h 5204"/>
                <a:gd name="T14" fmla="*/ 2147483646 w 11186"/>
                <a:gd name="T15" fmla="*/ 2147483646 h 5204"/>
                <a:gd name="T16" fmla="*/ 2147483646 w 11186"/>
                <a:gd name="T17" fmla="*/ 2147483646 h 5204"/>
                <a:gd name="T18" fmla="*/ 2147483646 w 11186"/>
                <a:gd name="T19" fmla="*/ 2147483646 h 5204"/>
                <a:gd name="T20" fmla="*/ 2147483646 w 11186"/>
                <a:gd name="T21" fmla="*/ 2147483646 h 5204"/>
                <a:gd name="T22" fmla="*/ 2147483646 w 11186"/>
                <a:gd name="T23" fmla="*/ 2147483646 h 5204"/>
                <a:gd name="T24" fmla="*/ 2147483646 w 11186"/>
                <a:gd name="T25" fmla="*/ 2147483646 h 5204"/>
                <a:gd name="T26" fmla="*/ 2147483646 w 11186"/>
                <a:gd name="T27" fmla="*/ 2147483646 h 5204"/>
                <a:gd name="T28" fmla="*/ 2147483646 w 11186"/>
                <a:gd name="T29" fmla="*/ 2147483646 h 5204"/>
                <a:gd name="T30" fmla="*/ 2147483646 w 11186"/>
                <a:gd name="T31" fmla="*/ 0 h 5204"/>
                <a:gd name="T32" fmla="*/ 2147483646 w 11186"/>
                <a:gd name="T33" fmla="*/ 2147483646 h 5204"/>
                <a:gd name="T34" fmla="*/ 2147483646 w 11186"/>
                <a:gd name="T35" fmla="*/ 2147483646 h 5204"/>
                <a:gd name="T36" fmla="*/ 2147483646 w 11186"/>
                <a:gd name="T37" fmla="*/ 2147483646 h 5204"/>
                <a:gd name="T38" fmla="*/ 2147483646 w 11186"/>
                <a:gd name="T39" fmla="*/ 2147483646 h 5204"/>
                <a:gd name="T40" fmla="*/ 2147483646 w 11186"/>
                <a:gd name="T41" fmla="*/ 2147483646 h 5204"/>
                <a:gd name="T42" fmla="*/ 2147483646 w 11186"/>
                <a:gd name="T43" fmla="*/ 2147483646 h 5204"/>
                <a:gd name="T44" fmla="*/ 2147483646 w 11186"/>
                <a:gd name="T45" fmla="*/ 2147483646 h 5204"/>
                <a:gd name="T46" fmla="*/ 0 w 11186"/>
                <a:gd name="T47" fmla="*/ 2147483646 h 5204"/>
                <a:gd name="T48" fmla="*/ 2147483646 w 11186"/>
                <a:gd name="T49" fmla="*/ 2147483646 h 5204"/>
                <a:gd name="T50" fmla="*/ 2147483646 w 11186"/>
                <a:gd name="T51" fmla="*/ 2147483646 h 5204"/>
                <a:gd name="T52" fmla="*/ 2147483646 w 11186"/>
                <a:gd name="T53" fmla="*/ 2147483646 h 5204"/>
                <a:gd name="T54" fmla="*/ 2147483646 w 11186"/>
                <a:gd name="T55" fmla="*/ 2147483646 h 5204"/>
                <a:gd name="T56" fmla="*/ 2147483646 w 11186"/>
                <a:gd name="T57" fmla="*/ 2147483646 h 5204"/>
                <a:gd name="T58" fmla="*/ 2147483646 w 11186"/>
                <a:gd name="T59" fmla="*/ 2147483646 h 5204"/>
                <a:gd name="T60" fmla="*/ 2147483646 w 11186"/>
                <a:gd name="T61" fmla="*/ 2147483646 h 5204"/>
                <a:gd name="T62" fmla="*/ 2147483646 w 11186"/>
                <a:gd name="T63" fmla="*/ 2147483646 h 5204"/>
                <a:gd name="T64" fmla="*/ 2147483646 w 11186"/>
                <a:gd name="T65" fmla="*/ 2147483646 h 5204"/>
                <a:gd name="T66" fmla="*/ 2147483646 w 11186"/>
                <a:gd name="T67" fmla="*/ 2147483646 h 5204"/>
                <a:gd name="T68" fmla="*/ 2147483646 w 11186"/>
                <a:gd name="T69" fmla="*/ 2147483646 h 5204"/>
                <a:gd name="T70" fmla="*/ 2147483646 w 11186"/>
                <a:gd name="T71" fmla="*/ 2147483646 h 5204"/>
                <a:gd name="T72" fmla="*/ 2147483646 w 11186"/>
                <a:gd name="T73" fmla="*/ 2147483646 h 5204"/>
                <a:gd name="T74" fmla="*/ 2147483646 w 11186"/>
                <a:gd name="T75" fmla="*/ 2147483646 h 5204"/>
                <a:gd name="T76" fmla="*/ 2147483646 w 11186"/>
                <a:gd name="T77" fmla="*/ 2147483646 h 5204"/>
                <a:gd name="T78" fmla="*/ 2147483646 w 11186"/>
                <a:gd name="T79" fmla="*/ 2147483646 h 5204"/>
                <a:gd name="T80" fmla="*/ 2147483646 w 11186"/>
                <a:gd name="T81" fmla="*/ 2147483646 h 5204"/>
                <a:gd name="T82" fmla="*/ 2147483646 w 11186"/>
                <a:gd name="T83" fmla="*/ 2147483646 h 5204"/>
                <a:gd name="T84" fmla="*/ 2147483646 w 11186"/>
                <a:gd name="T85" fmla="*/ 2147483646 h 5204"/>
                <a:gd name="T86" fmla="*/ 2147483646 w 11186"/>
                <a:gd name="T87" fmla="*/ 2147483646 h 5204"/>
                <a:gd name="T88" fmla="*/ 2147483646 w 11186"/>
                <a:gd name="T89" fmla="*/ 2147483646 h 5204"/>
                <a:gd name="T90" fmla="*/ 2147483646 w 11186"/>
                <a:gd name="T91" fmla="*/ 2147483646 h 5204"/>
                <a:gd name="T92" fmla="*/ 2147483646 w 11186"/>
                <a:gd name="T93" fmla="*/ 2147483646 h 5204"/>
                <a:gd name="T94" fmla="*/ 2147483646 w 11186"/>
                <a:gd name="T95" fmla="*/ 2147483646 h 5204"/>
                <a:gd name="T96" fmla="*/ 2147483646 w 11186"/>
                <a:gd name="T97" fmla="*/ 2147483646 h 5204"/>
                <a:gd name="T98" fmla="*/ 2147483646 w 11186"/>
                <a:gd name="T99" fmla="*/ 2147483646 h 5204"/>
                <a:gd name="T100" fmla="*/ 2147483646 w 11186"/>
                <a:gd name="T101" fmla="*/ 2147483646 h 5204"/>
                <a:gd name="T102" fmla="*/ 2147483646 w 11186"/>
                <a:gd name="T103" fmla="*/ 2147483646 h 5204"/>
                <a:gd name="T104" fmla="*/ 2147483646 w 11186"/>
                <a:gd name="T105" fmla="*/ 2147483646 h 5204"/>
                <a:gd name="T106" fmla="*/ 2147483646 w 11186"/>
                <a:gd name="T107" fmla="*/ 2147483646 h 5204"/>
                <a:gd name="T108" fmla="*/ 2147483646 w 11186"/>
                <a:gd name="T109" fmla="*/ 2147483646 h 5204"/>
                <a:gd name="T110" fmla="*/ 2147483646 w 11186"/>
                <a:gd name="T111" fmla="*/ 2147483646 h 5204"/>
                <a:gd name="T112" fmla="*/ 2147483646 w 11186"/>
                <a:gd name="T113" fmla="*/ 2147483646 h 5204"/>
                <a:gd name="T114" fmla="*/ 2147483646 w 11186"/>
                <a:gd name="T115" fmla="*/ 2147483646 h 5204"/>
                <a:gd name="T116" fmla="*/ 2147483646 w 11186"/>
                <a:gd name="T117" fmla="*/ 2147483646 h 5204"/>
                <a:gd name="T118" fmla="*/ 2147483646 w 11186"/>
                <a:gd name="T119" fmla="*/ 2147483646 h 5204"/>
                <a:gd name="T120" fmla="*/ 2147483646 w 11186"/>
                <a:gd name="T121" fmla="*/ 2147483646 h 5204"/>
                <a:gd name="T122" fmla="*/ 2147483646 w 11186"/>
                <a:gd name="T123" fmla="*/ 2147483646 h 5204"/>
                <a:gd name="T124" fmla="*/ 2147483646 w 11186"/>
                <a:gd name="T125" fmla="*/ 2147483646 h 52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186" h="5204">
                  <a:moveTo>
                    <a:pt x="1142" y="4008"/>
                  </a:moveTo>
                  <a:lnTo>
                    <a:pt x="1011" y="3877"/>
                  </a:lnTo>
                  <a:lnTo>
                    <a:pt x="894" y="3741"/>
                  </a:lnTo>
                  <a:lnTo>
                    <a:pt x="788" y="3599"/>
                  </a:lnTo>
                  <a:lnTo>
                    <a:pt x="695" y="3451"/>
                  </a:lnTo>
                  <a:lnTo>
                    <a:pt x="611" y="3300"/>
                  </a:lnTo>
                  <a:lnTo>
                    <a:pt x="540" y="3144"/>
                  </a:lnTo>
                  <a:lnTo>
                    <a:pt x="478" y="2985"/>
                  </a:lnTo>
                  <a:lnTo>
                    <a:pt x="424" y="2824"/>
                  </a:lnTo>
                  <a:lnTo>
                    <a:pt x="381" y="2662"/>
                  </a:lnTo>
                  <a:lnTo>
                    <a:pt x="345" y="2499"/>
                  </a:lnTo>
                  <a:lnTo>
                    <a:pt x="317" y="2335"/>
                  </a:lnTo>
                  <a:lnTo>
                    <a:pt x="297" y="2171"/>
                  </a:lnTo>
                  <a:lnTo>
                    <a:pt x="283" y="2009"/>
                  </a:lnTo>
                  <a:lnTo>
                    <a:pt x="273" y="1849"/>
                  </a:lnTo>
                  <a:lnTo>
                    <a:pt x="271" y="1691"/>
                  </a:lnTo>
                  <a:lnTo>
                    <a:pt x="273" y="1536"/>
                  </a:lnTo>
                  <a:lnTo>
                    <a:pt x="279" y="1385"/>
                  </a:lnTo>
                  <a:lnTo>
                    <a:pt x="290" y="1239"/>
                  </a:lnTo>
                  <a:lnTo>
                    <a:pt x="303" y="1098"/>
                  </a:lnTo>
                  <a:lnTo>
                    <a:pt x="319" y="963"/>
                  </a:lnTo>
                  <a:lnTo>
                    <a:pt x="337" y="835"/>
                  </a:lnTo>
                  <a:lnTo>
                    <a:pt x="356" y="714"/>
                  </a:lnTo>
                  <a:lnTo>
                    <a:pt x="377" y="601"/>
                  </a:lnTo>
                  <a:lnTo>
                    <a:pt x="397" y="496"/>
                  </a:lnTo>
                  <a:lnTo>
                    <a:pt x="418" y="402"/>
                  </a:lnTo>
                  <a:lnTo>
                    <a:pt x="437" y="316"/>
                  </a:lnTo>
                  <a:lnTo>
                    <a:pt x="455" y="243"/>
                  </a:lnTo>
                  <a:lnTo>
                    <a:pt x="473" y="180"/>
                  </a:lnTo>
                  <a:lnTo>
                    <a:pt x="497" y="92"/>
                  </a:lnTo>
                  <a:lnTo>
                    <a:pt x="508" y="58"/>
                  </a:lnTo>
                  <a:lnTo>
                    <a:pt x="330" y="0"/>
                  </a:lnTo>
                  <a:lnTo>
                    <a:pt x="313" y="51"/>
                  </a:lnTo>
                  <a:lnTo>
                    <a:pt x="279" y="158"/>
                  </a:lnTo>
                  <a:lnTo>
                    <a:pt x="258" y="231"/>
                  </a:lnTo>
                  <a:lnTo>
                    <a:pt x="234" y="315"/>
                  </a:lnTo>
                  <a:lnTo>
                    <a:pt x="209" y="411"/>
                  </a:lnTo>
                  <a:lnTo>
                    <a:pt x="182" y="517"/>
                  </a:lnTo>
                  <a:lnTo>
                    <a:pt x="156" y="633"/>
                  </a:lnTo>
                  <a:lnTo>
                    <a:pt x="129" y="757"/>
                  </a:lnTo>
                  <a:lnTo>
                    <a:pt x="104" y="891"/>
                  </a:lnTo>
                  <a:lnTo>
                    <a:pt x="78" y="1031"/>
                  </a:lnTo>
                  <a:lnTo>
                    <a:pt x="56" y="1178"/>
                  </a:lnTo>
                  <a:lnTo>
                    <a:pt x="37" y="1332"/>
                  </a:lnTo>
                  <a:lnTo>
                    <a:pt x="21" y="1491"/>
                  </a:lnTo>
                  <a:lnTo>
                    <a:pt x="9" y="1654"/>
                  </a:lnTo>
                  <a:lnTo>
                    <a:pt x="2" y="1822"/>
                  </a:lnTo>
                  <a:lnTo>
                    <a:pt x="0" y="1991"/>
                  </a:lnTo>
                  <a:lnTo>
                    <a:pt x="4" y="2164"/>
                  </a:lnTo>
                  <a:lnTo>
                    <a:pt x="14" y="2339"/>
                  </a:lnTo>
                  <a:lnTo>
                    <a:pt x="31" y="2514"/>
                  </a:lnTo>
                  <a:lnTo>
                    <a:pt x="57" y="2690"/>
                  </a:lnTo>
                  <a:lnTo>
                    <a:pt x="90" y="2865"/>
                  </a:lnTo>
                  <a:lnTo>
                    <a:pt x="134" y="3039"/>
                  </a:lnTo>
                  <a:lnTo>
                    <a:pt x="186" y="3211"/>
                  </a:lnTo>
                  <a:lnTo>
                    <a:pt x="249" y="3380"/>
                  </a:lnTo>
                  <a:lnTo>
                    <a:pt x="323" y="3546"/>
                  </a:lnTo>
                  <a:lnTo>
                    <a:pt x="408" y="3708"/>
                  </a:lnTo>
                  <a:lnTo>
                    <a:pt x="506" y="3865"/>
                  </a:lnTo>
                  <a:lnTo>
                    <a:pt x="616" y="4016"/>
                  </a:lnTo>
                  <a:lnTo>
                    <a:pt x="740" y="4162"/>
                  </a:lnTo>
                  <a:lnTo>
                    <a:pt x="878" y="4300"/>
                  </a:lnTo>
                  <a:lnTo>
                    <a:pt x="1033" y="4432"/>
                  </a:lnTo>
                  <a:lnTo>
                    <a:pt x="1198" y="4556"/>
                  </a:lnTo>
                  <a:lnTo>
                    <a:pt x="1376" y="4668"/>
                  </a:lnTo>
                  <a:lnTo>
                    <a:pt x="1565" y="4770"/>
                  </a:lnTo>
                  <a:lnTo>
                    <a:pt x="1765" y="4862"/>
                  </a:lnTo>
                  <a:lnTo>
                    <a:pt x="1977" y="4943"/>
                  </a:lnTo>
                  <a:lnTo>
                    <a:pt x="2199" y="5013"/>
                  </a:lnTo>
                  <a:lnTo>
                    <a:pt x="2432" y="5072"/>
                  </a:lnTo>
                  <a:lnTo>
                    <a:pt x="2676" y="5121"/>
                  </a:lnTo>
                  <a:lnTo>
                    <a:pt x="2932" y="5159"/>
                  </a:lnTo>
                  <a:lnTo>
                    <a:pt x="3198" y="5185"/>
                  </a:lnTo>
                  <a:lnTo>
                    <a:pt x="3475" y="5200"/>
                  </a:lnTo>
                  <a:lnTo>
                    <a:pt x="3762" y="5204"/>
                  </a:lnTo>
                  <a:lnTo>
                    <a:pt x="4061" y="5195"/>
                  </a:lnTo>
                  <a:lnTo>
                    <a:pt x="4369" y="5176"/>
                  </a:lnTo>
                  <a:lnTo>
                    <a:pt x="4689" y="5144"/>
                  </a:lnTo>
                  <a:lnTo>
                    <a:pt x="5019" y="5100"/>
                  </a:lnTo>
                  <a:lnTo>
                    <a:pt x="5359" y="5045"/>
                  </a:lnTo>
                  <a:lnTo>
                    <a:pt x="5710" y="4977"/>
                  </a:lnTo>
                  <a:lnTo>
                    <a:pt x="6070" y="4896"/>
                  </a:lnTo>
                  <a:lnTo>
                    <a:pt x="6442" y="4804"/>
                  </a:lnTo>
                  <a:lnTo>
                    <a:pt x="6823" y="4698"/>
                  </a:lnTo>
                  <a:lnTo>
                    <a:pt x="7216" y="4581"/>
                  </a:lnTo>
                  <a:lnTo>
                    <a:pt x="7617" y="4450"/>
                  </a:lnTo>
                  <a:lnTo>
                    <a:pt x="8029" y="4307"/>
                  </a:lnTo>
                  <a:lnTo>
                    <a:pt x="8450" y="4151"/>
                  </a:lnTo>
                  <a:lnTo>
                    <a:pt x="8881" y="3981"/>
                  </a:lnTo>
                  <a:lnTo>
                    <a:pt x="9323" y="3797"/>
                  </a:lnTo>
                  <a:lnTo>
                    <a:pt x="9774" y="3601"/>
                  </a:lnTo>
                  <a:lnTo>
                    <a:pt x="10235" y="3391"/>
                  </a:lnTo>
                  <a:lnTo>
                    <a:pt x="10705" y="3167"/>
                  </a:lnTo>
                  <a:lnTo>
                    <a:pt x="11186" y="2930"/>
                  </a:lnTo>
                  <a:lnTo>
                    <a:pt x="10709" y="3125"/>
                  </a:lnTo>
                  <a:lnTo>
                    <a:pt x="10244" y="3309"/>
                  </a:lnTo>
                  <a:lnTo>
                    <a:pt x="9788" y="3483"/>
                  </a:lnTo>
                  <a:lnTo>
                    <a:pt x="9343" y="3646"/>
                  </a:lnTo>
                  <a:lnTo>
                    <a:pt x="8909" y="3800"/>
                  </a:lnTo>
                  <a:lnTo>
                    <a:pt x="8483" y="3943"/>
                  </a:lnTo>
                  <a:lnTo>
                    <a:pt x="8070" y="4074"/>
                  </a:lnTo>
                  <a:lnTo>
                    <a:pt x="7666" y="4197"/>
                  </a:lnTo>
                  <a:lnTo>
                    <a:pt x="7273" y="4309"/>
                  </a:lnTo>
                  <a:lnTo>
                    <a:pt x="6890" y="4410"/>
                  </a:lnTo>
                  <a:lnTo>
                    <a:pt x="6518" y="4500"/>
                  </a:lnTo>
                  <a:lnTo>
                    <a:pt x="6156" y="4581"/>
                  </a:lnTo>
                  <a:lnTo>
                    <a:pt x="5805" y="4651"/>
                  </a:lnTo>
                  <a:lnTo>
                    <a:pt x="5463" y="4711"/>
                  </a:lnTo>
                  <a:lnTo>
                    <a:pt x="5133" y="4761"/>
                  </a:lnTo>
                  <a:lnTo>
                    <a:pt x="4814" y="4799"/>
                  </a:lnTo>
                  <a:lnTo>
                    <a:pt x="4504" y="4828"/>
                  </a:lnTo>
                  <a:lnTo>
                    <a:pt x="4205" y="4846"/>
                  </a:lnTo>
                  <a:lnTo>
                    <a:pt x="3917" y="4854"/>
                  </a:lnTo>
                  <a:lnTo>
                    <a:pt x="3639" y="4851"/>
                  </a:lnTo>
                  <a:lnTo>
                    <a:pt x="3373" y="4838"/>
                  </a:lnTo>
                  <a:lnTo>
                    <a:pt x="3117" y="4815"/>
                  </a:lnTo>
                  <a:lnTo>
                    <a:pt x="2870" y="4781"/>
                  </a:lnTo>
                  <a:lnTo>
                    <a:pt x="2635" y="4737"/>
                  </a:lnTo>
                  <a:lnTo>
                    <a:pt x="2411" y="4682"/>
                  </a:lnTo>
                  <a:lnTo>
                    <a:pt x="2198" y="4617"/>
                  </a:lnTo>
                  <a:lnTo>
                    <a:pt x="1995" y="4542"/>
                  </a:lnTo>
                  <a:lnTo>
                    <a:pt x="1803" y="4455"/>
                  </a:lnTo>
                  <a:lnTo>
                    <a:pt x="1621" y="4360"/>
                  </a:lnTo>
                  <a:lnTo>
                    <a:pt x="1451" y="4252"/>
                  </a:lnTo>
                  <a:lnTo>
                    <a:pt x="1291" y="4136"/>
                  </a:lnTo>
                  <a:lnTo>
                    <a:pt x="1142" y="4008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8" name="Freeform 16">
              <a:extLst>
                <a:ext uri="{FF2B5EF4-FFF2-40B4-BE49-F238E27FC236}">
                  <a16:creationId xmlns:a16="http://schemas.microsoft.com/office/drawing/2014/main" id="{80409346-4C1E-4B06-8F61-F22BE0B2EDAE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829153" y="3426303"/>
              <a:ext cx="317436" cy="199654"/>
            </a:xfrm>
            <a:custGeom>
              <a:avLst/>
              <a:gdLst>
                <a:gd name="T0" fmla="*/ 2147483646 w 1740"/>
                <a:gd name="T1" fmla="*/ 2147483646 h 1353"/>
                <a:gd name="T2" fmla="*/ 2147483646 w 1740"/>
                <a:gd name="T3" fmla="*/ 2147483646 h 1353"/>
                <a:gd name="T4" fmla="*/ 2147483646 w 1740"/>
                <a:gd name="T5" fmla="*/ 2147483646 h 1353"/>
                <a:gd name="T6" fmla="*/ 2147483646 w 1740"/>
                <a:gd name="T7" fmla="*/ 2147483646 h 1353"/>
                <a:gd name="T8" fmla="*/ 2147483646 w 1740"/>
                <a:gd name="T9" fmla="*/ 2147483646 h 1353"/>
                <a:gd name="T10" fmla="*/ 2147483646 w 1740"/>
                <a:gd name="T11" fmla="*/ 2147483646 h 1353"/>
                <a:gd name="T12" fmla="*/ 2147483646 w 1740"/>
                <a:gd name="T13" fmla="*/ 2147483646 h 1353"/>
                <a:gd name="T14" fmla="*/ 2147483646 w 1740"/>
                <a:gd name="T15" fmla="*/ 2147483646 h 1353"/>
                <a:gd name="T16" fmla="*/ 2147483646 w 1740"/>
                <a:gd name="T17" fmla="*/ 2147483646 h 1353"/>
                <a:gd name="T18" fmla="*/ 2147483646 w 1740"/>
                <a:gd name="T19" fmla="*/ 2147483646 h 1353"/>
                <a:gd name="T20" fmla="*/ 2147483646 w 1740"/>
                <a:gd name="T21" fmla="*/ 2147483646 h 1353"/>
                <a:gd name="T22" fmla="*/ 2147483646 w 1740"/>
                <a:gd name="T23" fmla="*/ 2147483646 h 1353"/>
                <a:gd name="T24" fmla="*/ 2147483646 w 1740"/>
                <a:gd name="T25" fmla="*/ 2147483646 h 1353"/>
                <a:gd name="T26" fmla="*/ 2147483646 w 1740"/>
                <a:gd name="T27" fmla="*/ 2147483646 h 1353"/>
                <a:gd name="T28" fmla="*/ 2147483646 w 1740"/>
                <a:gd name="T29" fmla="*/ 2147483646 h 1353"/>
                <a:gd name="T30" fmla="*/ 2147483646 w 1740"/>
                <a:gd name="T31" fmla="*/ 2147483646 h 1353"/>
                <a:gd name="T32" fmla="*/ 2147483646 w 1740"/>
                <a:gd name="T33" fmla="*/ 2147483646 h 1353"/>
                <a:gd name="T34" fmla="*/ 2147483646 w 1740"/>
                <a:gd name="T35" fmla="*/ 2147483646 h 1353"/>
                <a:gd name="T36" fmla="*/ 2147483646 w 1740"/>
                <a:gd name="T37" fmla="*/ 2147483646 h 1353"/>
                <a:gd name="T38" fmla="*/ 2147483646 w 1740"/>
                <a:gd name="T39" fmla="*/ 2147483646 h 1353"/>
                <a:gd name="T40" fmla="*/ 0 w 1740"/>
                <a:gd name="T41" fmla="*/ 2147483646 h 1353"/>
                <a:gd name="T42" fmla="*/ 2147483646 w 1740"/>
                <a:gd name="T43" fmla="*/ 2147483646 h 1353"/>
                <a:gd name="T44" fmla="*/ 2147483646 w 1740"/>
                <a:gd name="T45" fmla="*/ 2147483646 h 1353"/>
                <a:gd name="T46" fmla="*/ 2147483646 w 1740"/>
                <a:gd name="T47" fmla="*/ 2147483646 h 1353"/>
                <a:gd name="T48" fmla="*/ 2147483646 w 1740"/>
                <a:gd name="T49" fmla="*/ 2147483646 h 1353"/>
                <a:gd name="T50" fmla="*/ 2147483646 w 1740"/>
                <a:gd name="T51" fmla="*/ 2147483646 h 1353"/>
                <a:gd name="T52" fmla="*/ 2147483646 w 1740"/>
                <a:gd name="T53" fmla="*/ 2147483646 h 1353"/>
                <a:gd name="T54" fmla="*/ 2147483646 w 1740"/>
                <a:gd name="T55" fmla="*/ 2147483646 h 1353"/>
                <a:gd name="T56" fmla="*/ 2147483646 w 1740"/>
                <a:gd name="T57" fmla="*/ 2147483646 h 1353"/>
                <a:gd name="T58" fmla="*/ 2147483646 w 1740"/>
                <a:gd name="T59" fmla="*/ 2147483646 h 1353"/>
                <a:gd name="T60" fmla="*/ 2147483646 w 1740"/>
                <a:gd name="T61" fmla="*/ 2147483646 h 1353"/>
                <a:gd name="T62" fmla="*/ 2147483646 w 1740"/>
                <a:gd name="T63" fmla="*/ 0 h 1353"/>
                <a:gd name="T64" fmla="*/ 2147483646 w 1740"/>
                <a:gd name="T65" fmla="*/ 2147483646 h 1353"/>
                <a:gd name="T66" fmla="*/ 2147483646 w 1740"/>
                <a:gd name="T67" fmla="*/ 2147483646 h 1353"/>
                <a:gd name="T68" fmla="*/ 2147483646 w 1740"/>
                <a:gd name="T69" fmla="*/ 2147483646 h 1353"/>
                <a:gd name="T70" fmla="*/ 2147483646 w 1740"/>
                <a:gd name="T71" fmla="*/ 2147483646 h 1353"/>
                <a:gd name="T72" fmla="*/ 2147483646 w 1740"/>
                <a:gd name="T73" fmla="*/ 2147483646 h 1353"/>
                <a:gd name="T74" fmla="*/ 2147483646 w 1740"/>
                <a:gd name="T75" fmla="*/ 2147483646 h 1353"/>
                <a:gd name="T76" fmla="*/ 2147483646 w 1740"/>
                <a:gd name="T77" fmla="*/ 2147483646 h 1353"/>
                <a:gd name="T78" fmla="*/ 2147483646 w 1740"/>
                <a:gd name="T79" fmla="*/ 2147483646 h 1353"/>
                <a:gd name="T80" fmla="*/ 2147483646 w 1740"/>
                <a:gd name="T81" fmla="*/ 2147483646 h 1353"/>
                <a:gd name="T82" fmla="*/ 2147483646 w 1740"/>
                <a:gd name="T83" fmla="*/ 2147483646 h 1353"/>
                <a:gd name="T84" fmla="*/ 2147483646 w 1740"/>
                <a:gd name="T85" fmla="*/ 2147483646 h 13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740" h="1353">
                  <a:moveTo>
                    <a:pt x="1732" y="688"/>
                  </a:moveTo>
                  <a:lnTo>
                    <a:pt x="1725" y="723"/>
                  </a:lnTo>
                  <a:lnTo>
                    <a:pt x="1716" y="757"/>
                  </a:lnTo>
                  <a:lnTo>
                    <a:pt x="1704" y="792"/>
                  </a:lnTo>
                  <a:lnTo>
                    <a:pt x="1691" y="825"/>
                  </a:lnTo>
                  <a:lnTo>
                    <a:pt x="1676" y="857"/>
                  </a:lnTo>
                  <a:lnTo>
                    <a:pt x="1659" y="889"/>
                  </a:lnTo>
                  <a:lnTo>
                    <a:pt x="1640" y="920"/>
                  </a:lnTo>
                  <a:lnTo>
                    <a:pt x="1619" y="951"/>
                  </a:lnTo>
                  <a:lnTo>
                    <a:pt x="1596" y="981"/>
                  </a:lnTo>
                  <a:lnTo>
                    <a:pt x="1572" y="1010"/>
                  </a:lnTo>
                  <a:lnTo>
                    <a:pt x="1547" y="1038"/>
                  </a:lnTo>
                  <a:lnTo>
                    <a:pt x="1520" y="1065"/>
                  </a:lnTo>
                  <a:lnTo>
                    <a:pt x="1491" y="1091"/>
                  </a:lnTo>
                  <a:lnTo>
                    <a:pt x="1461" y="1116"/>
                  </a:lnTo>
                  <a:lnTo>
                    <a:pt x="1430" y="1140"/>
                  </a:lnTo>
                  <a:lnTo>
                    <a:pt x="1397" y="1163"/>
                  </a:lnTo>
                  <a:lnTo>
                    <a:pt x="1363" y="1186"/>
                  </a:lnTo>
                  <a:lnTo>
                    <a:pt x="1328" y="1207"/>
                  </a:lnTo>
                  <a:lnTo>
                    <a:pt x="1292" y="1226"/>
                  </a:lnTo>
                  <a:lnTo>
                    <a:pt x="1256" y="1245"/>
                  </a:lnTo>
                  <a:lnTo>
                    <a:pt x="1217" y="1262"/>
                  </a:lnTo>
                  <a:lnTo>
                    <a:pt x="1178" y="1278"/>
                  </a:lnTo>
                  <a:lnTo>
                    <a:pt x="1138" y="1292"/>
                  </a:lnTo>
                  <a:lnTo>
                    <a:pt x="1098" y="1305"/>
                  </a:lnTo>
                  <a:lnTo>
                    <a:pt x="1057" y="1317"/>
                  </a:lnTo>
                  <a:lnTo>
                    <a:pt x="1014" y="1327"/>
                  </a:lnTo>
                  <a:lnTo>
                    <a:pt x="972" y="1335"/>
                  </a:lnTo>
                  <a:lnTo>
                    <a:pt x="929" y="1342"/>
                  </a:lnTo>
                  <a:lnTo>
                    <a:pt x="886" y="1347"/>
                  </a:lnTo>
                  <a:lnTo>
                    <a:pt x="841" y="1351"/>
                  </a:lnTo>
                  <a:lnTo>
                    <a:pt x="797" y="1353"/>
                  </a:lnTo>
                  <a:lnTo>
                    <a:pt x="753" y="1353"/>
                  </a:lnTo>
                  <a:lnTo>
                    <a:pt x="709" y="1352"/>
                  </a:lnTo>
                  <a:lnTo>
                    <a:pt x="665" y="1349"/>
                  </a:lnTo>
                  <a:lnTo>
                    <a:pt x="623" y="1344"/>
                  </a:lnTo>
                  <a:lnTo>
                    <a:pt x="582" y="1337"/>
                  </a:lnTo>
                  <a:lnTo>
                    <a:pt x="541" y="1329"/>
                  </a:lnTo>
                  <a:lnTo>
                    <a:pt x="502" y="1320"/>
                  </a:lnTo>
                  <a:lnTo>
                    <a:pt x="463" y="1309"/>
                  </a:lnTo>
                  <a:lnTo>
                    <a:pt x="426" y="1296"/>
                  </a:lnTo>
                  <a:lnTo>
                    <a:pt x="391" y="1282"/>
                  </a:lnTo>
                  <a:lnTo>
                    <a:pt x="356" y="1267"/>
                  </a:lnTo>
                  <a:lnTo>
                    <a:pt x="323" y="1250"/>
                  </a:lnTo>
                  <a:lnTo>
                    <a:pt x="290" y="1232"/>
                  </a:lnTo>
                  <a:lnTo>
                    <a:pt x="260" y="1213"/>
                  </a:lnTo>
                  <a:lnTo>
                    <a:pt x="231" y="1192"/>
                  </a:lnTo>
                  <a:lnTo>
                    <a:pt x="204" y="1170"/>
                  </a:lnTo>
                  <a:lnTo>
                    <a:pt x="178" y="1147"/>
                  </a:lnTo>
                  <a:lnTo>
                    <a:pt x="153" y="1123"/>
                  </a:lnTo>
                  <a:lnTo>
                    <a:pt x="131" y="1099"/>
                  </a:lnTo>
                  <a:lnTo>
                    <a:pt x="108" y="1073"/>
                  </a:lnTo>
                  <a:lnTo>
                    <a:pt x="89" y="1046"/>
                  </a:lnTo>
                  <a:lnTo>
                    <a:pt x="71" y="1019"/>
                  </a:lnTo>
                  <a:lnTo>
                    <a:pt x="56" y="990"/>
                  </a:lnTo>
                  <a:lnTo>
                    <a:pt x="42" y="960"/>
                  </a:lnTo>
                  <a:lnTo>
                    <a:pt x="30" y="930"/>
                  </a:lnTo>
                  <a:lnTo>
                    <a:pt x="20" y="899"/>
                  </a:lnTo>
                  <a:lnTo>
                    <a:pt x="12" y="867"/>
                  </a:lnTo>
                  <a:lnTo>
                    <a:pt x="5" y="835"/>
                  </a:lnTo>
                  <a:lnTo>
                    <a:pt x="2" y="803"/>
                  </a:lnTo>
                  <a:lnTo>
                    <a:pt x="0" y="769"/>
                  </a:lnTo>
                  <a:lnTo>
                    <a:pt x="0" y="735"/>
                  </a:lnTo>
                  <a:lnTo>
                    <a:pt x="3" y="700"/>
                  </a:lnTo>
                  <a:lnTo>
                    <a:pt x="8" y="666"/>
                  </a:lnTo>
                  <a:lnTo>
                    <a:pt x="15" y="631"/>
                  </a:lnTo>
                  <a:lnTo>
                    <a:pt x="24" y="597"/>
                  </a:lnTo>
                  <a:lnTo>
                    <a:pt x="35" y="563"/>
                  </a:lnTo>
                  <a:lnTo>
                    <a:pt x="48" y="529"/>
                  </a:lnTo>
                  <a:lnTo>
                    <a:pt x="64" y="497"/>
                  </a:lnTo>
                  <a:lnTo>
                    <a:pt x="81" y="465"/>
                  </a:lnTo>
                  <a:lnTo>
                    <a:pt x="99" y="434"/>
                  </a:lnTo>
                  <a:lnTo>
                    <a:pt x="121" y="403"/>
                  </a:lnTo>
                  <a:lnTo>
                    <a:pt x="143" y="374"/>
                  </a:lnTo>
                  <a:lnTo>
                    <a:pt x="167" y="344"/>
                  </a:lnTo>
                  <a:lnTo>
                    <a:pt x="193" y="316"/>
                  </a:lnTo>
                  <a:lnTo>
                    <a:pt x="220" y="289"/>
                  </a:lnTo>
                  <a:lnTo>
                    <a:pt x="248" y="263"/>
                  </a:lnTo>
                  <a:lnTo>
                    <a:pt x="278" y="238"/>
                  </a:lnTo>
                  <a:lnTo>
                    <a:pt x="310" y="214"/>
                  </a:lnTo>
                  <a:lnTo>
                    <a:pt x="343" y="191"/>
                  </a:lnTo>
                  <a:lnTo>
                    <a:pt x="376" y="169"/>
                  </a:lnTo>
                  <a:lnTo>
                    <a:pt x="411" y="148"/>
                  </a:lnTo>
                  <a:lnTo>
                    <a:pt x="447" y="128"/>
                  </a:lnTo>
                  <a:lnTo>
                    <a:pt x="484" y="109"/>
                  </a:lnTo>
                  <a:lnTo>
                    <a:pt x="523" y="92"/>
                  </a:lnTo>
                  <a:lnTo>
                    <a:pt x="561" y="76"/>
                  </a:lnTo>
                  <a:lnTo>
                    <a:pt x="601" y="62"/>
                  </a:lnTo>
                  <a:lnTo>
                    <a:pt x="641" y="49"/>
                  </a:lnTo>
                  <a:lnTo>
                    <a:pt x="683" y="38"/>
                  </a:lnTo>
                  <a:lnTo>
                    <a:pt x="725" y="27"/>
                  </a:lnTo>
                  <a:lnTo>
                    <a:pt x="767" y="19"/>
                  </a:lnTo>
                  <a:lnTo>
                    <a:pt x="810" y="12"/>
                  </a:lnTo>
                  <a:lnTo>
                    <a:pt x="853" y="7"/>
                  </a:lnTo>
                  <a:lnTo>
                    <a:pt x="898" y="3"/>
                  </a:lnTo>
                  <a:lnTo>
                    <a:pt x="942" y="1"/>
                  </a:lnTo>
                  <a:lnTo>
                    <a:pt x="986" y="0"/>
                  </a:lnTo>
                  <a:lnTo>
                    <a:pt x="1030" y="2"/>
                  </a:lnTo>
                  <a:lnTo>
                    <a:pt x="1074" y="5"/>
                  </a:lnTo>
                  <a:lnTo>
                    <a:pt x="1117" y="10"/>
                  </a:lnTo>
                  <a:lnTo>
                    <a:pt x="1158" y="17"/>
                  </a:lnTo>
                  <a:lnTo>
                    <a:pt x="1198" y="25"/>
                  </a:lnTo>
                  <a:lnTo>
                    <a:pt x="1238" y="34"/>
                  </a:lnTo>
                  <a:lnTo>
                    <a:pt x="1276" y="45"/>
                  </a:lnTo>
                  <a:lnTo>
                    <a:pt x="1313" y="58"/>
                  </a:lnTo>
                  <a:lnTo>
                    <a:pt x="1349" y="72"/>
                  </a:lnTo>
                  <a:lnTo>
                    <a:pt x="1383" y="87"/>
                  </a:lnTo>
                  <a:lnTo>
                    <a:pt x="1416" y="104"/>
                  </a:lnTo>
                  <a:lnTo>
                    <a:pt x="1449" y="122"/>
                  </a:lnTo>
                  <a:lnTo>
                    <a:pt x="1479" y="142"/>
                  </a:lnTo>
                  <a:lnTo>
                    <a:pt x="1508" y="163"/>
                  </a:lnTo>
                  <a:lnTo>
                    <a:pt x="1536" y="184"/>
                  </a:lnTo>
                  <a:lnTo>
                    <a:pt x="1562" y="207"/>
                  </a:lnTo>
                  <a:lnTo>
                    <a:pt x="1586" y="231"/>
                  </a:lnTo>
                  <a:lnTo>
                    <a:pt x="1610" y="255"/>
                  </a:lnTo>
                  <a:lnTo>
                    <a:pt x="1631" y="281"/>
                  </a:lnTo>
                  <a:lnTo>
                    <a:pt x="1650" y="308"/>
                  </a:lnTo>
                  <a:lnTo>
                    <a:pt x="1668" y="336"/>
                  </a:lnTo>
                  <a:lnTo>
                    <a:pt x="1684" y="365"/>
                  </a:lnTo>
                  <a:lnTo>
                    <a:pt x="1698" y="394"/>
                  </a:lnTo>
                  <a:lnTo>
                    <a:pt x="1710" y="424"/>
                  </a:lnTo>
                  <a:lnTo>
                    <a:pt x="1720" y="455"/>
                  </a:lnTo>
                  <a:lnTo>
                    <a:pt x="1728" y="487"/>
                  </a:lnTo>
                  <a:lnTo>
                    <a:pt x="1734" y="519"/>
                  </a:lnTo>
                  <a:lnTo>
                    <a:pt x="1738" y="551"/>
                  </a:lnTo>
                  <a:lnTo>
                    <a:pt x="1740" y="586"/>
                  </a:lnTo>
                  <a:lnTo>
                    <a:pt x="1739" y="619"/>
                  </a:lnTo>
                  <a:lnTo>
                    <a:pt x="1737" y="654"/>
                  </a:lnTo>
                  <a:lnTo>
                    <a:pt x="1732" y="68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9" name="Freeform 17">
              <a:extLst>
                <a:ext uri="{FF2B5EF4-FFF2-40B4-BE49-F238E27FC236}">
                  <a16:creationId xmlns:a16="http://schemas.microsoft.com/office/drawing/2014/main" id="{FDB711E1-E400-43F1-A393-C6A4383DFB51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78328" y="3122614"/>
              <a:ext cx="147689" cy="399308"/>
            </a:xfrm>
            <a:custGeom>
              <a:avLst/>
              <a:gdLst>
                <a:gd name="T0" fmla="*/ 2147483646 w 809"/>
                <a:gd name="T1" fmla="*/ 2147483646 h 2738"/>
                <a:gd name="T2" fmla="*/ 2147483646 w 809"/>
                <a:gd name="T3" fmla="*/ 2147483646 h 2738"/>
                <a:gd name="T4" fmla="*/ 2147483646 w 809"/>
                <a:gd name="T5" fmla="*/ 2147483646 h 2738"/>
                <a:gd name="T6" fmla="*/ 2147483646 w 809"/>
                <a:gd name="T7" fmla="*/ 2147483646 h 2738"/>
                <a:gd name="T8" fmla="*/ 2147483646 w 809"/>
                <a:gd name="T9" fmla="*/ 2147483646 h 2738"/>
                <a:gd name="T10" fmla="*/ 2147483646 w 809"/>
                <a:gd name="T11" fmla="*/ 2147483646 h 2738"/>
                <a:gd name="T12" fmla="*/ 0 w 809"/>
                <a:gd name="T13" fmla="*/ 2147483646 h 2738"/>
                <a:gd name="T14" fmla="*/ 0 w 809"/>
                <a:gd name="T15" fmla="*/ 2147483646 h 2738"/>
                <a:gd name="T16" fmla="*/ 2147483646 w 809"/>
                <a:gd name="T17" fmla="*/ 2147483646 h 2738"/>
                <a:gd name="T18" fmla="*/ 2147483646 w 809"/>
                <a:gd name="T19" fmla="*/ 2147483646 h 2738"/>
                <a:gd name="T20" fmla="*/ 2147483646 w 809"/>
                <a:gd name="T21" fmla="*/ 2147483646 h 2738"/>
                <a:gd name="T22" fmla="*/ 2147483646 w 809"/>
                <a:gd name="T23" fmla="*/ 2147483646 h 2738"/>
                <a:gd name="T24" fmla="*/ 2147483646 w 809"/>
                <a:gd name="T25" fmla="*/ 2147483646 h 2738"/>
                <a:gd name="T26" fmla="*/ 2147483646 w 809"/>
                <a:gd name="T27" fmla="*/ 2147483646 h 2738"/>
                <a:gd name="T28" fmla="*/ 2147483646 w 809"/>
                <a:gd name="T29" fmla="*/ 2147483646 h 2738"/>
                <a:gd name="T30" fmla="*/ 2147483646 w 809"/>
                <a:gd name="T31" fmla="*/ 2147483646 h 2738"/>
                <a:gd name="T32" fmla="*/ 2147483646 w 809"/>
                <a:gd name="T33" fmla="*/ 2147483646 h 2738"/>
                <a:gd name="T34" fmla="*/ 2147483646 w 809"/>
                <a:gd name="T35" fmla="*/ 2147483646 h 2738"/>
                <a:gd name="T36" fmla="*/ 2147483646 w 809"/>
                <a:gd name="T37" fmla="*/ 2147483646 h 2738"/>
                <a:gd name="T38" fmla="*/ 2147483646 w 809"/>
                <a:gd name="T39" fmla="*/ 2147483646 h 2738"/>
                <a:gd name="T40" fmla="*/ 2147483646 w 809"/>
                <a:gd name="T41" fmla="*/ 2147483646 h 2738"/>
                <a:gd name="T42" fmla="*/ 2147483646 w 809"/>
                <a:gd name="T43" fmla="*/ 2147483646 h 2738"/>
                <a:gd name="T44" fmla="*/ 2147483646 w 809"/>
                <a:gd name="T45" fmla="*/ 2147483646 h 2738"/>
                <a:gd name="T46" fmla="*/ 2147483646 w 809"/>
                <a:gd name="T47" fmla="*/ 2147483646 h 2738"/>
                <a:gd name="T48" fmla="*/ 2147483646 w 809"/>
                <a:gd name="T49" fmla="*/ 2147483646 h 2738"/>
                <a:gd name="T50" fmla="*/ 2147483646 w 809"/>
                <a:gd name="T51" fmla="*/ 2147483646 h 2738"/>
                <a:gd name="T52" fmla="*/ 2147483646 w 809"/>
                <a:gd name="T53" fmla="*/ 2147483646 h 2738"/>
                <a:gd name="T54" fmla="*/ 2147483646 w 809"/>
                <a:gd name="T55" fmla="*/ 2147483646 h 2738"/>
                <a:gd name="T56" fmla="*/ 2147483646 w 809"/>
                <a:gd name="T57" fmla="*/ 2147483646 h 2738"/>
                <a:gd name="T58" fmla="*/ 2147483646 w 809"/>
                <a:gd name="T59" fmla="*/ 2147483646 h 2738"/>
                <a:gd name="T60" fmla="*/ 2147483646 w 809"/>
                <a:gd name="T61" fmla="*/ 2147483646 h 2738"/>
                <a:gd name="T62" fmla="*/ 2147483646 w 809"/>
                <a:gd name="T63" fmla="*/ 0 h 2738"/>
                <a:gd name="T64" fmla="*/ 2147483646 w 809"/>
                <a:gd name="T65" fmla="*/ 0 h 27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09" h="2738">
                  <a:moveTo>
                    <a:pt x="71" y="3"/>
                  </a:moveTo>
                  <a:lnTo>
                    <a:pt x="62" y="6"/>
                  </a:lnTo>
                  <a:lnTo>
                    <a:pt x="53" y="9"/>
                  </a:lnTo>
                  <a:lnTo>
                    <a:pt x="45" y="13"/>
                  </a:lnTo>
                  <a:lnTo>
                    <a:pt x="37" y="19"/>
                  </a:lnTo>
                  <a:lnTo>
                    <a:pt x="30" y="24"/>
                  </a:lnTo>
                  <a:lnTo>
                    <a:pt x="24" y="31"/>
                  </a:lnTo>
                  <a:lnTo>
                    <a:pt x="18" y="37"/>
                  </a:lnTo>
                  <a:lnTo>
                    <a:pt x="13" y="45"/>
                  </a:lnTo>
                  <a:lnTo>
                    <a:pt x="9" y="53"/>
                  </a:lnTo>
                  <a:lnTo>
                    <a:pt x="6" y="61"/>
                  </a:lnTo>
                  <a:lnTo>
                    <a:pt x="3" y="69"/>
                  </a:lnTo>
                  <a:lnTo>
                    <a:pt x="1" y="78"/>
                  </a:lnTo>
                  <a:lnTo>
                    <a:pt x="0" y="87"/>
                  </a:lnTo>
                  <a:lnTo>
                    <a:pt x="0" y="96"/>
                  </a:lnTo>
                  <a:lnTo>
                    <a:pt x="1" y="106"/>
                  </a:lnTo>
                  <a:lnTo>
                    <a:pt x="3" y="115"/>
                  </a:lnTo>
                  <a:lnTo>
                    <a:pt x="625" y="2667"/>
                  </a:lnTo>
                  <a:lnTo>
                    <a:pt x="627" y="2676"/>
                  </a:lnTo>
                  <a:lnTo>
                    <a:pt x="631" y="2685"/>
                  </a:lnTo>
                  <a:lnTo>
                    <a:pt x="635" y="2693"/>
                  </a:lnTo>
                  <a:lnTo>
                    <a:pt x="640" y="2700"/>
                  </a:lnTo>
                  <a:lnTo>
                    <a:pt x="646" y="2707"/>
                  </a:lnTo>
                  <a:lnTo>
                    <a:pt x="652" y="2714"/>
                  </a:lnTo>
                  <a:lnTo>
                    <a:pt x="659" y="2720"/>
                  </a:lnTo>
                  <a:lnTo>
                    <a:pt x="667" y="2724"/>
                  </a:lnTo>
                  <a:lnTo>
                    <a:pt x="675" y="2729"/>
                  </a:lnTo>
                  <a:lnTo>
                    <a:pt x="684" y="2732"/>
                  </a:lnTo>
                  <a:lnTo>
                    <a:pt x="692" y="2735"/>
                  </a:lnTo>
                  <a:lnTo>
                    <a:pt x="701" y="2737"/>
                  </a:lnTo>
                  <a:lnTo>
                    <a:pt x="710" y="2738"/>
                  </a:lnTo>
                  <a:lnTo>
                    <a:pt x="719" y="2738"/>
                  </a:lnTo>
                  <a:lnTo>
                    <a:pt x="729" y="2737"/>
                  </a:lnTo>
                  <a:lnTo>
                    <a:pt x="738" y="2735"/>
                  </a:lnTo>
                  <a:lnTo>
                    <a:pt x="747" y="2733"/>
                  </a:lnTo>
                  <a:lnTo>
                    <a:pt x="756" y="2729"/>
                  </a:lnTo>
                  <a:lnTo>
                    <a:pt x="764" y="2725"/>
                  </a:lnTo>
                  <a:lnTo>
                    <a:pt x="771" y="2720"/>
                  </a:lnTo>
                  <a:lnTo>
                    <a:pt x="778" y="2714"/>
                  </a:lnTo>
                  <a:lnTo>
                    <a:pt x="785" y="2708"/>
                  </a:lnTo>
                  <a:lnTo>
                    <a:pt x="790" y="2701"/>
                  </a:lnTo>
                  <a:lnTo>
                    <a:pt x="795" y="2693"/>
                  </a:lnTo>
                  <a:lnTo>
                    <a:pt x="800" y="2686"/>
                  </a:lnTo>
                  <a:lnTo>
                    <a:pt x="803" y="2677"/>
                  </a:lnTo>
                  <a:lnTo>
                    <a:pt x="806" y="2669"/>
                  </a:lnTo>
                  <a:lnTo>
                    <a:pt x="808" y="2660"/>
                  </a:lnTo>
                  <a:lnTo>
                    <a:pt x="809" y="2651"/>
                  </a:lnTo>
                  <a:lnTo>
                    <a:pt x="809" y="2642"/>
                  </a:lnTo>
                  <a:lnTo>
                    <a:pt x="808" y="2633"/>
                  </a:lnTo>
                  <a:lnTo>
                    <a:pt x="806" y="2623"/>
                  </a:lnTo>
                  <a:lnTo>
                    <a:pt x="184" y="71"/>
                  </a:lnTo>
                  <a:lnTo>
                    <a:pt x="181" y="62"/>
                  </a:lnTo>
                  <a:lnTo>
                    <a:pt x="178" y="53"/>
                  </a:lnTo>
                  <a:lnTo>
                    <a:pt x="173" y="45"/>
                  </a:lnTo>
                  <a:lnTo>
                    <a:pt x="168" y="38"/>
                  </a:lnTo>
                  <a:lnTo>
                    <a:pt x="163" y="31"/>
                  </a:lnTo>
                  <a:lnTo>
                    <a:pt x="156" y="24"/>
                  </a:lnTo>
                  <a:lnTo>
                    <a:pt x="149" y="19"/>
                  </a:lnTo>
                  <a:lnTo>
                    <a:pt x="142" y="14"/>
                  </a:lnTo>
                  <a:lnTo>
                    <a:pt x="134" y="9"/>
                  </a:lnTo>
                  <a:lnTo>
                    <a:pt x="126" y="6"/>
                  </a:lnTo>
                  <a:lnTo>
                    <a:pt x="117" y="3"/>
                  </a:lnTo>
                  <a:lnTo>
                    <a:pt x="108" y="1"/>
                  </a:lnTo>
                  <a:lnTo>
                    <a:pt x="99" y="0"/>
                  </a:lnTo>
                  <a:lnTo>
                    <a:pt x="89" y="0"/>
                  </a:lnTo>
                  <a:lnTo>
                    <a:pt x="80" y="1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0" name="Freeform 18">
              <a:extLst>
                <a:ext uri="{FF2B5EF4-FFF2-40B4-BE49-F238E27FC236}">
                  <a16:creationId xmlns:a16="http://schemas.microsoft.com/office/drawing/2014/main" id="{DC97C6AB-D7B0-46D5-A4DC-11AD0780943F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89390" y="3126634"/>
              <a:ext cx="410461" cy="174903"/>
            </a:xfrm>
            <a:custGeom>
              <a:avLst/>
              <a:gdLst>
                <a:gd name="T0" fmla="*/ 2147483646 w 2243"/>
                <a:gd name="T1" fmla="*/ 2147483646 h 1188"/>
                <a:gd name="T2" fmla="*/ 2147483646 w 2243"/>
                <a:gd name="T3" fmla="*/ 2147483646 h 1188"/>
                <a:gd name="T4" fmla="*/ 2147483646 w 2243"/>
                <a:gd name="T5" fmla="*/ 0 h 1188"/>
                <a:gd name="T6" fmla="*/ 2147483646 w 2243"/>
                <a:gd name="T7" fmla="*/ 2147483646 h 1188"/>
                <a:gd name="T8" fmla="*/ 2147483646 w 2243"/>
                <a:gd name="T9" fmla="*/ 2147483646 h 1188"/>
                <a:gd name="T10" fmla="*/ 2147483646 w 2243"/>
                <a:gd name="T11" fmla="*/ 2147483646 h 1188"/>
                <a:gd name="T12" fmla="*/ 2147483646 w 2243"/>
                <a:gd name="T13" fmla="*/ 2147483646 h 1188"/>
                <a:gd name="T14" fmla="*/ 2147483646 w 2243"/>
                <a:gd name="T15" fmla="*/ 2147483646 h 1188"/>
                <a:gd name="T16" fmla="*/ 2147483646 w 2243"/>
                <a:gd name="T17" fmla="*/ 2147483646 h 1188"/>
                <a:gd name="T18" fmla="*/ 2147483646 w 2243"/>
                <a:gd name="T19" fmla="*/ 2147483646 h 1188"/>
                <a:gd name="T20" fmla="*/ 2147483646 w 2243"/>
                <a:gd name="T21" fmla="*/ 2147483646 h 1188"/>
                <a:gd name="T22" fmla="*/ 2147483646 w 2243"/>
                <a:gd name="T23" fmla="*/ 2147483646 h 1188"/>
                <a:gd name="T24" fmla="*/ 2147483646 w 2243"/>
                <a:gd name="T25" fmla="*/ 2147483646 h 1188"/>
                <a:gd name="T26" fmla="*/ 2147483646 w 2243"/>
                <a:gd name="T27" fmla="*/ 2147483646 h 1188"/>
                <a:gd name="T28" fmla="*/ 2147483646 w 2243"/>
                <a:gd name="T29" fmla="*/ 2147483646 h 1188"/>
                <a:gd name="T30" fmla="*/ 2147483646 w 2243"/>
                <a:gd name="T31" fmla="*/ 2147483646 h 1188"/>
                <a:gd name="T32" fmla="*/ 2147483646 w 2243"/>
                <a:gd name="T33" fmla="*/ 2147483646 h 1188"/>
                <a:gd name="T34" fmla="*/ 2147483646 w 2243"/>
                <a:gd name="T35" fmla="*/ 2147483646 h 1188"/>
                <a:gd name="T36" fmla="*/ 2147483646 w 2243"/>
                <a:gd name="T37" fmla="*/ 2147483646 h 1188"/>
                <a:gd name="T38" fmla="*/ 2147483646 w 2243"/>
                <a:gd name="T39" fmla="*/ 2147483646 h 1188"/>
                <a:gd name="T40" fmla="*/ 2147483646 w 2243"/>
                <a:gd name="T41" fmla="*/ 2147483646 h 1188"/>
                <a:gd name="T42" fmla="*/ 2147483646 w 2243"/>
                <a:gd name="T43" fmla="*/ 2147483646 h 1188"/>
                <a:gd name="T44" fmla="*/ 2147483646 w 2243"/>
                <a:gd name="T45" fmla="*/ 2147483646 h 1188"/>
                <a:gd name="T46" fmla="*/ 2147483646 w 2243"/>
                <a:gd name="T47" fmla="*/ 2147483646 h 1188"/>
                <a:gd name="T48" fmla="*/ 2147483646 w 2243"/>
                <a:gd name="T49" fmla="*/ 2147483646 h 1188"/>
                <a:gd name="T50" fmla="*/ 2147483646 w 2243"/>
                <a:gd name="T51" fmla="*/ 2147483646 h 1188"/>
                <a:gd name="T52" fmla="*/ 2147483646 w 2243"/>
                <a:gd name="T53" fmla="*/ 2147483646 h 1188"/>
                <a:gd name="T54" fmla="*/ 2147483646 w 2243"/>
                <a:gd name="T55" fmla="*/ 2147483646 h 1188"/>
                <a:gd name="T56" fmla="*/ 2147483646 w 2243"/>
                <a:gd name="T57" fmla="*/ 2147483646 h 1188"/>
                <a:gd name="T58" fmla="*/ 2147483646 w 2243"/>
                <a:gd name="T59" fmla="*/ 2147483646 h 1188"/>
                <a:gd name="T60" fmla="*/ 2147483646 w 2243"/>
                <a:gd name="T61" fmla="*/ 2147483646 h 1188"/>
                <a:gd name="T62" fmla="*/ 0 w 2243"/>
                <a:gd name="T63" fmla="*/ 2147483646 h 118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243" h="1188">
                  <a:moveTo>
                    <a:pt x="0" y="110"/>
                  </a:moveTo>
                  <a:lnTo>
                    <a:pt x="33" y="66"/>
                  </a:lnTo>
                  <a:lnTo>
                    <a:pt x="71" y="33"/>
                  </a:lnTo>
                  <a:lnTo>
                    <a:pt x="113" y="12"/>
                  </a:lnTo>
                  <a:lnTo>
                    <a:pt x="159" y="1"/>
                  </a:lnTo>
                  <a:lnTo>
                    <a:pt x="210" y="0"/>
                  </a:lnTo>
                  <a:lnTo>
                    <a:pt x="263" y="8"/>
                  </a:lnTo>
                  <a:lnTo>
                    <a:pt x="320" y="23"/>
                  </a:lnTo>
                  <a:lnTo>
                    <a:pt x="382" y="46"/>
                  </a:lnTo>
                  <a:lnTo>
                    <a:pt x="445" y="76"/>
                  </a:lnTo>
                  <a:lnTo>
                    <a:pt x="511" y="110"/>
                  </a:lnTo>
                  <a:lnTo>
                    <a:pt x="581" y="149"/>
                  </a:lnTo>
                  <a:lnTo>
                    <a:pt x="652" y="192"/>
                  </a:lnTo>
                  <a:lnTo>
                    <a:pt x="801" y="287"/>
                  </a:lnTo>
                  <a:lnTo>
                    <a:pt x="957" y="387"/>
                  </a:lnTo>
                  <a:lnTo>
                    <a:pt x="1036" y="437"/>
                  </a:lnTo>
                  <a:lnTo>
                    <a:pt x="1118" y="488"/>
                  </a:lnTo>
                  <a:lnTo>
                    <a:pt x="1199" y="535"/>
                  </a:lnTo>
                  <a:lnTo>
                    <a:pt x="1282" y="580"/>
                  </a:lnTo>
                  <a:lnTo>
                    <a:pt x="1365" y="621"/>
                  </a:lnTo>
                  <a:lnTo>
                    <a:pt x="1448" y="658"/>
                  </a:lnTo>
                  <a:lnTo>
                    <a:pt x="1531" y="691"/>
                  </a:lnTo>
                  <a:lnTo>
                    <a:pt x="1614" y="717"/>
                  </a:lnTo>
                  <a:lnTo>
                    <a:pt x="1697" y="737"/>
                  </a:lnTo>
                  <a:lnTo>
                    <a:pt x="1778" y="749"/>
                  </a:lnTo>
                  <a:lnTo>
                    <a:pt x="1858" y="753"/>
                  </a:lnTo>
                  <a:lnTo>
                    <a:pt x="1939" y="747"/>
                  </a:lnTo>
                  <a:lnTo>
                    <a:pt x="2017" y="732"/>
                  </a:lnTo>
                  <a:lnTo>
                    <a:pt x="2094" y="706"/>
                  </a:lnTo>
                  <a:lnTo>
                    <a:pt x="2169" y="668"/>
                  </a:lnTo>
                  <a:lnTo>
                    <a:pt x="2243" y="618"/>
                  </a:lnTo>
                  <a:lnTo>
                    <a:pt x="2212" y="736"/>
                  </a:lnTo>
                  <a:lnTo>
                    <a:pt x="2177" y="836"/>
                  </a:lnTo>
                  <a:lnTo>
                    <a:pt x="2137" y="923"/>
                  </a:lnTo>
                  <a:lnTo>
                    <a:pt x="2091" y="996"/>
                  </a:lnTo>
                  <a:lnTo>
                    <a:pt x="2040" y="1055"/>
                  </a:lnTo>
                  <a:lnTo>
                    <a:pt x="1986" y="1103"/>
                  </a:lnTo>
                  <a:lnTo>
                    <a:pt x="1928" y="1139"/>
                  </a:lnTo>
                  <a:lnTo>
                    <a:pt x="1866" y="1165"/>
                  </a:lnTo>
                  <a:lnTo>
                    <a:pt x="1800" y="1181"/>
                  </a:lnTo>
                  <a:lnTo>
                    <a:pt x="1733" y="1188"/>
                  </a:lnTo>
                  <a:lnTo>
                    <a:pt x="1661" y="1188"/>
                  </a:lnTo>
                  <a:lnTo>
                    <a:pt x="1589" y="1181"/>
                  </a:lnTo>
                  <a:lnTo>
                    <a:pt x="1515" y="1167"/>
                  </a:lnTo>
                  <a:lnTo>
                    <a:pt x="1438" y="1149"/>
                  </a:lnTo>
                  <a:lnTo>
                    <a:pt x="1362" y="1126"/>
                  </a:lnTo>
                  <a:lnTo>
                    <a:pt x="1284" y="1099"/>
                  </a:lnTo>
                  <a:lnTo>
                    <a:pt x="1206" y="1069"/>
                  </a:lnTo>
                  <a:lnTo>
                    <a:pt x="1129" y="1038"/>
                  </a:lnTo>
                  <a:lnTo>
                    <a:pt x="1051" y="1006"/>
                  </a:lnTo>
                  <a:lnTo>
                    <a:pt x="975" y="973"/>
                  </a:lnTo>
                  <a:lnTo>
                    <a:pt x="899" y="942"/>
                  </a:lnTo>
                  <a:lnTo>
                    <a:pt x="825" y="912"/>
                  </a:lnTo>
                  <a:lnTo>
                    <a:pt x="753" y="884"/>
                  </a:lnTo>
                  <a:lnTo>
                    <a:pt x="683" y="859"/>
                  </a:lnTo>
                  <a:lnTo>
                    <a:pt x="616" y="839"/>
                  </a:lnTo>
                  <a:lnTo>
                    <a:pt x="551" y="824"/>
                  </a:lnTo>
                  <a:lnTo>
                    <a:pt x="490" y="815"/>
                  </a:lnTo>
                  <a:lnTo>
                    <a:pt x="434" y="813"/>
                  </a:lnTo>
                  <a:lnTo>
                    <a:pt x="381" y="818"/>
                  </a:lnTo>
                  <a:lnTo>
                    <a:pt x="331" y="831"/>
                  </a:lnTo>
                  <a:lnTo>
                    <a:pt x="287" y="854"/>
                  </a:lnTo>
                  <a:lnTo>
                    <a:pt x="248" y="888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CC79E996-8E60-46A6-8523-14812943F385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467928" y="2814330"/>
              <a:ext cx="158719" cy="96829"/>
            </a:xfrm>
            <a:custGeom>
              <a:avLst/>
              <a:gdLst>
                <a:gd name="T0" fmla="*/ 163 w 860"/>
                <a:gd name="T1" fmla="*/ 65 h 670"/>
                <a:gd name="T2" fmla="*/ 159 w 860"/>
                <a:gd name="T3" fmla="*/ 73 h 670"/>
                <a:gd name="T4" fmla="*/ 154 w 860"/>
                <a:gd name="T5" fmla="*/ 82 h 670"/>
                <a:gd name="T6" fmla="*/ 147 w 860"/>
                <a:gd name="T7" fmla="*/ 89 h 670"/>
                <a:gd name="T8" fmla="*/ 139 w 860"/>
                <a:gd name="T9" fmla="*/ 96 h 670"/>
                <a:gd name="T10" fmla="*/ 129 w 860"/>
                <a:gd name="T11" fmla="*/ 101 h 670"/>
                <a:gd name="T12" fmla="*/ 119 w 860"/>
                <a:gd name="T13" fmla="*/ 106 h 670"/>
                <a:gd name="T14" fmla="*/ 108 w 860"/>
                <a:gd name="T15" fmla="*/ 111 h 670"/>
                <a:gd name="T16" fmla="*/ 96 w 860"/>
                <a:gd name="T17" fmla="*/ 114 h 670"/>
                <a:gd name="T18" fmla="*/ 84 w 860"/>
                <a:gd name="T19" fmla="*/ 115 h 670"/>
                <a:gd name="T20" fmla="*/ 71 w 860"/>
                <a:gd name="T21" fmla="*/ 116 h 670"/>
                <a:gd name="T22" fmla="*/ 59 w 860"/>
                <a:gd name="T23" fmla="*/ 115 h 670"/>
                <a:gd name="T24" fmla="*/ 48 w 860"/>
                <a:gd name="T25" fmla="*/ 113 h 670"/>
                <a:gd name="T26" fmla="*/ 37 w 860"/>
                <a:gd name="T27" fmla="*/ 110 h 670"/>
                <a:gd name="T28" fmla="*/ 28 w 860"/>
                <a:gd name="T29" fmla="*/ 105 h 670"/>
                <a:gd name="T30" fmla="*/ 19 w 860"/>
                <a:gd name="T31" fmla="*/ 100 h 670"/>
                <a:gd name="T32" fmla="*/ 12 w 860"/>
                <a:gd name="T33" fmla="*/ 94 h 670"/>
                <a:gd name="T34" fmla="*/ 7 w 860"/>
                <a:gd name="T35" fmla="*/ 87 h 670"/>
                <a:gd name="T36" fmla="*/ 3 w 860"/>
                <a:gd name="T37" fmla="*/ 80 h 670"/>
                <a:gd name="T38" fmla="*/ 1 w 860"/>
                <a:gd name="T39" fmla="*/ 72 h 670"/>
                <a:gd name="T40" fmla="*/ 0 w 860"/>
                <a:gd name="T41" fmla="*/ 63 h 670"/>
                <a:gd name="T42" fmla="*/ 1 w 860"/>
                <a:gd name="T43" fmla="*/ 54 h 670"/>
                <a:gd name="T44" fmla="*/ 5 w 860"/>
                <a:gd name="T45" fmla="*/ 46 h 670"/>
                <a:gd name="T46" fmla="*/ 10 w 860"/>
                <a:gd name="T47" fmla="*/ 37 h 670"/>
                <a:gd name="T48" fmla="*/ 16 w 860"/>
                <a:gd name="T49" fmla="*/ 30 h 670"/>
                <a:gd name="T50" fmla="*/ 24 w 860"/>
                <a:gd name="T51" fmla="*/ 23 h 670"/>
                <a:gd name="T52" fmla="*/ 32 w 860"/>
                <a:gd name="T53" fmla="*/ 16 h 670"/>
                <a:gd name="T54" fmla="*/ 42 w 860"/>
                <a:gd name="T55" fmla="*/ 11 h 670"/>
                <a:gd name="T56" fmla="*/ 53 w 860"/>
                <a:gd name="T57" fmla="*/ 7 h 670"/>
                <a:gd name="T58" fmla="*/ 65 w 860"/>
                <a:gd name="T59" fmla="*/ 3 h 670"/>
                <a:gd name="T60" fmla="*/ 77 w 860"/>
                <a:gd name="T61" fmla="*/ 1 h 670"/>
                <a:gd name="T62" fmla="*/ 89 w 860"/>
                <a:gd name="T63" fmla="*/ 0 h 670"/>
                <a:gd name="T64" fmla="*/ 102 w 860"/>
                <a:gd name="T65" fmla="*/ 1 h 670"/>
                <a:gd name="T66" fmla="*/ 114 w 860"/>
                <a:gd name="T67" fmla="*/ 2 h 670"/>
                <a:gd name="T68" fmla="*/ 125 w 860"/>
                <a:gd name="T69" fmla="*/ 5 h 670"/>
                <a:gd name="T70" fmla="*/ 134 w 860"/>
                <a:gd name="T71" fmla="*/ 9 h 670"/>
                <a:gd name="T72" fmla="*/ 143 w 860"/>
                <a:gd name="T73" fmla="*/ 14 h 670"/>
                <a:gd name="T74" fmla="*/ 150 w 860"/>
                <a:gd name="T75" fmla="*/ 20 h 670"/>
                <a:gd name="T76" fmla="*/ 157 w 860"/>
                <a:gd name="T77" fmla="*/ 26 h 670"/>
                <a:gd name="T78" fmla="*/ 161 w 860"/>
                <a:gd name="T79" fmla="*/ 34 h 670"/>
                <a:gd name="T80" fmla="*/ 164 w 860"/>
                <a:gd name="T81" fmla="*/ 42 h 670"/>
                <a:gd name="T82" fmla="*/ 165 w 860"/>
                <a:gd name="T83" fmla="*/ 50 h 670"/>
                <a:gd name="T84" fmla="*/ 164 w 860"/>
                <a:gd name="T85" fmla="*/ 59 h 6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60" h="670">
                  <a:moveTo>
                    <a:pt x="857" y="341"/>
                  </a:moveTo>
                  <a:lnTo>
                    <a:pt x="853" y="358"/>
                  </a:lnTo>
                  <a:lnTo>
                    <a:pt x="849" y="375"/>
                  </a:lnTo>
                  <a:lnTo>
                    <a:pt x="843" y="392"/>
                  </a:lnTo>
                  <a:lnTo>
                    <a:pt x="836" y="408"/>
                  </a:lnTo>
                  <a:lnTo>
                    <a:pt x="829" y="424"/>
                  </a:lnTo>
                  <a:lnTo>
                    <a:pt x="820" y="440"/>
                  </a:lnTo>
                  <a:lnTo>
                    <a:pt x="811" y="456"/>
                  </a:lnTo>
                  <a:lnTo>
                    <a:pt x="801" y="471"/>
                  </a:lnTo>
                  <a:lnTo>
                    <a:pt x="789" y="486"/>
                  </a:lnTo>
                  <a:lnTo>
                    <a:pt x="777" y="500"/>
                  </a:lnTo>
                  <a:lnTo>
                    <a:pt x="764" y="514"/>
                  </a:lnTo>
                  <a:lnTo>
                    <a:pt x="751" y="527"/>
                  </a:lnTo>
                  <a:lnTo>
                    <a:pt x="737" y="540"/>
                  </a:lnTo>
                  <a:lnTo>
                    <a:pt x="722" y="552"/>
                  </a:lnTo>
                  <a:lnTo>
                    <a:pt x="707" y="564"/>
                  </a:lnTo>
                  <a:lnTo>
                    <a:pt x="691" y="576"/>
                  </a:lnTo>
                  <a:lnTo>
                    <a:pt x="674" y="586"/>
                  </a:lnTo>
                  <a:lnTo>
                    <a:pt x="657" y="597"/>
                  </a:lnTo>
                  <a:lnTo>
                    <a:pt x="639" y="606"/>
                  </a:lnTo>
                  <a:lnTo>
                    <a:pt x="621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3" y="645"/>
                  </a:lnTo>
                  <a:lnTo>
                    <a:pt x="522" y="651"/>
                  </a:lnTo>
                  <a:lnTo>
                    <a:pt x="502" y="656"/>
                  </a:lnTo>
                  <a:lnTo>
                    <a:pt x="481" y="661"/>
                  </a:lnTo>
                  <a:lnTo>
                    <a:pt x="460" y="664"/>
                  </a:lnTo>
                  <a:lnTo>
                    <a:pt x="438" y="667"/>
                  </a:lnTo>
                  <a:lnTo>
                    <a:pt x="416" y="669"/>
                  </a:lnTo>
                  <a:lnTo>
                    <a:pt x="394" y="670"/>
                  </a:lnTo>
                  <a:lnTo>
                    <a:pt x="372" y="670"/>
                  </a:lnTo>
                  <a:lnTo>
                    <a:pt x="350" y="669"/>
                  </a:lnTo>
                  <a:lnTo>
                    <a:pt x="329" y="668"/>
                  </a:lnTo>
                  <a:lnTo>
                    <a:pt x="308" y="665"/>
                  </a:lnTo>
                  <a:lnTo>
                    <a:pt x="288" y="662"/>
                  </a:lnTo>
                  <a:lnTo>
                    <a:pt x="268" y="657"/>
                  </a:lnTo>
                  <a:lnTo>
                    <a:pt x="249" y="652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60" y="618"/>
                  </a:lnTo>
                  <a:lnTo>
                    <a:pt x="144" y="609"/>
                  </a:lnTo>
                  <a:lnTo>
                    <a:pt x="129" y="600"/>
                  </a:lnTo>
                  <a:lnTo>
                    <a:pt x="115" y="590"/>
                  </a:lnTo>
                  <a:lnTo>
                    <a:pt x="101" y="579"/>
                  </a:lnTo>
                  <a:lnTo>
                    <a:pt x="88" y="568"/>
                  </a:lnTo>
                  <a:lnTo>
                    <a:pt x="76" y="556"/>
                  </a:lnTo>
                  <a:lnTo>
                    <a:pt x="65" y="544"/>
                  </a:lnTo>
                  <a:lnTo>
                    <a:pt x="55" y="531"/>
                  </a:lnTo>
                  <a:lnTo>
                    <a:pt x="45" y="518"/>
                  </a:lnTo>
                  <a:lnTo>
                    <a:pt x="35" y="504"/>
                  </a:lnTo>
                  <a:lnTo>
                    <a:pt x="28" y="490"/>
                  </a:lnTo>
                  <a:lnTo>
                    <a:pt x="21" y="476"/>
                  </a:lnTo>
                  <a:lnTo>
                    <a:pt x="15" y="461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30"/>
                  </a:lnTo>
                  <a:lnTo>
                    <a:pt x="7" y="313"/>
                  </a:lnTo>
                  <a:lnTo>
                    <a:pt x="12" y="296"/>
                  </a:lnTo>
                  <a:lnTo>
                    <a:pt x="17" y="279"/>
                  </a:lnTo>
                  <a:lnTo>
                    <a:pt x="24" y="263"/>
                  </a:lnTo>
                  <a:lnTo>
                    <a:pt x="31" y="247"/>
                  </a:lnTo>
                  <a:lnTo>
                    <a:pt x="40" y="230"/>
                  </a:lnTo>
                  <a:lnTo>
                    <a:pt x="50" y="215"/>
                  </a:lnTo>
                  <a:lnTo>
                    <a:pt x="60" y="200"/>
                  </a:lnTo>
                  <a:lnTo>
                    <a:pt x="71" y="185"/>
                  </a:lnTo>
                  <a:lnTo>
                    <a:pt x="83" y="171"/>
                  </a:lnTo>
                  <a:lnTo>
                    <a:pt x="96" y="157"/>
                  </a:lnTo>
                  <a:lnTo>
                    <a:pt x="109" y="144"/>
                  </a:lnTo>
                  <a:lnTo>
                    <a:pt x="123" y="131"/>
                  </a:lnTo>
                  <a:lnTo>
                    <a:pt x="138" y="118"/>
                  </a:lnTo>
                  <a:lnTo>
                    <a:pt x="153" y="106"/>
                  </a:lnTo>
                  <a:lnTo>
                    <a:pt x="169" y="95"/>
                  </a:lnTo>
                  <a:lnTo>
                    <a:pt x="186" y="84"/>
                  </a:lnTo>
                  <a:lnTo>
                    <a:pt x="203" y="74"/>
                  </a:lnTo>
                  <a:lnTo>
                    <a:pt x="221" y="64"/>
                  </a:lnTo>
                  <a:lnTo>
                    <a:pt x="240" y="55"/>
                  </a:lnTo>
                  <a:lnTo>
                    <a:pt x="259" y="47"/>
                  </a:lnTo>
                  <a:lnTo>
                    <a:pt x="278" y="39"/>
                  </a:lnTo>
                  <a:lnTo>
                    <a:pt x="298" y="31"/>
                  </a:lnTo>
                  <a:lnTo>
                    <a:pt x="317" y="24"/>
                  </a:lnTo>
                  <a:lnTo>
                    <a:pt x="338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3" y="3"/>
                  </a:lnTo>
                  <a:lnTo>
                    <a:pt x="444" y="2"/>
                  </a:lnTo>
                  <a:lnTo>
                    <a:pt x="466" y="1"/>
                  </a:lnTo>
                  <a:lnTo>
                    <a:pt x="488" y="0"/>
                  </a:lnTo>
                  <a:lnTo>
                    <a:pt x="510" y="1"/>
                  </a:lnTo>
                  <a:lnTo>
                    <a:pt x="531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2" y="17"/>
                  </a:lnTo>
                  <a:lnTo>
                    <a:pt x="631" y="23"/>
                  </a:lnTo>
                  <a:lnTo>
                    <a:pt x="650" y="29"/>
                  </a:lnTo>
                  <a:lnTo>
                    <a:pt x="667" y="37"/>
                  </a:lnTo>
                  <a:lnTo>
                    <a:pt x="684" y="44"/>
                  </a:lnTo>
                  <a:lnTo>
                    <a:pt x="700" y="53"/>
                  </a:lnTo>
                  <a:lnTo>
                    <a:pt x="716" y="61"/>
                  </a:lnTo>
                  <a:lnTo>
                    <a:pt x="731" y="71"/>
                  </a:lnTo>
                  <a:lnTo>
                    <a:pt x="746" y="81"/>
                  </a:lnTo>
                  <a:lnTo>
                    <a:pt x="759" y="92"/>
                  </a:lnTo>
                  <a:lnTo>
                    <a:pt x="772" y="103"/>
                  </a:lnTo>
                  <a:lnTo>
                    <a:pt x="784" y="115"/>
                  </a:lnTo>
                  <a:lnTo>
                    <a:pt x="796" y="127"/>
                  </a:lnTo>
                  <a:lnTo>
                    <a:pt x="807" y="140"/>
                  </a:lnTo>
                  <a:lnTo>
                    <a:pt x="816" y="153"/>
                  </a:lnTo>
                  <a:lnTo>
                    <a:pt x="825" y="167"/>
                  </a:lnTo>
                  <a:lnTo>
                    <a:pt x="833" y="181"/>
                  </a:lnTo>
                  <a:lnTo>
                    <a:pt x="840" y="195"/>
                  </a:lnTo>
                  <a:lnTo>
                    <a:pt x="846" y="210"/>
                  </a:lnTo>
                  <a:lnTo>
                    <a:pt x="850" y="225"/>
                  </a:lnTo>
                  <a:lnTo>
                    <a:pt x="855" y="241"/>
                  </a:lnTo>
                  <a:lnTo>
                    <a:pt x="857" y="258"/>
                  </a:lnTo>
                  <a:lnTo>
                    <a:pt x="859" y="274"/>
                  </a:lnTo>
                  <a:lnTo>
                    <a:pt x="860" y="290"/>
                  </a:lnTo>
                  <a:lnTo>
                    <a:pt x="860" y="307"/>
                  </a:lnTo>
                  <a:lnTo>
                    <a:pt x="859" y="324"/>
                  </a:lnTo>
                  <a:lnTo>
                    <a:pt x="857" y="34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5B229E08-0A99-41A5-AD9F-9534CCD8894A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26554" y="2663322"/>
              <a:ext cx="155545" cy="100004"/>
            </a:xfrm>
            <a:custGeom>
              <a:avLst/>
              <a:gdLst>
                <a:gd name="T0" fmla="*/ 160 w 859"/>
                <a:gd name="T1" fmla="*/ 67 h 669"/>
                <a:gd name="T2" fmla="*/ 156 w 859"/>
                <a:gd name="T3" fmla="*/ 76 h 669"/>
                <a:gd name="T4" fmla="*/ 151 w 859"/>
                <a:gd name="T5" fmla="*/ 84 h 669"/>
                <a:gd name="T6" fmla="*/ 144 w 859"/>
                <a:gd name="T7" fmla="*/ 92 h 669"/>
                <a:gd name="T8" fmla="*/ 136 w 859"/>
                <a:gd name="T9" fmla="*/ 99 h 669"/>
                <a:gd name="T10" fmla="*/ 127 w 859"/>
                <a:gd name="T11" fmla="*/ 105 h 669"/>
                <a:gd name="T12" fmla="*/ 117 w 859"/>
                <a:gd name="T13" fmla="*/ 110 h 669"/>
                <a:gd name="T14" fmla="*/ 106 w 859"/>
                <a:gd name="T15" fmla="*/ 115 h 669"/>
                <a:gd name="T16" fmla="*/ 94 w 859"/>
                <a:gd name="T17" fmla="*/ 118 h 669"/>
                <a:gd name="T18" fmla="*/ 82 w 859"/>
                <a:gd name="T19" fmla="*/ 119 h 669"/>
                <a:gd name="T20" fmla="*/ 70 w 859"/>
                <a:gd name="T21" fmla="*/ 120 h 669"/>
                <a:gd name="T22" fmla="*/ 58 w 859"/>
                <a:gd name="T23" fmla="*/ 119 h 669"/>
                <a:gd name="T24" fmla="*/ 47 w 859"/>
                <a:gd name="T25" fmla="*/ 117 h 669"/>
                <a:gd name="T26" fmla="*/ 36 w 859"/>
                <a:gd name="T27" fmla="*/ 114 h 669"/>
                <a:gd name="T28" fmla="*/ 27 w 859"/>
                <a:gd name="T29" fmla="*/ 109 h 669"/>
                <a:gd name="T30" fmla="*/ 19 w 859"/>
                <a:gd name="T31" fmla="*/ 104 h 669"/>
                <a:gd name="T32" fmla="*/ 12 w 859"/>
                <a:gd name="T33" fmla="*/ 97 h 669"/>
                <a:gd name="T34" fmla="*/ 7 w 859"/>
                <a:gd name="T35" fmla="*/ 90 h 669"/>
                <a:gd name="T36" fmla="*/ 3 w 859"/>
                <a:gd name="T37" fmla="*/ 83 h 669"/>
                <a:gd name="T38" fmla="*/ 1 w 859"/>
                <a:gd name="T39" fmla="*/ 74 h 669"/>
                <a:gd name="T40" fmla="*/ 0 w 859"/>
                <a:gd name="T41" fmla="*/ 65 h 669"/>
                <a:gd name="T42" fmla="*/ 1 w 859"/>
                <a:gd name="T43" fmla="*/ 56 h 669"/>
                <a:gd name="T44" fmla="*/ 5 w 859"/>
                <a:gd name="T45" fmla="*/ 47 h 669"/>
                <a:gd name="T46" fmla="*/ 9 w 859"/>
                <a:gd name="T47" fmla="*/ 39 h 669"/>
                <a:gd name="T48" fmla="*/ 15 w 859"/>
                <a:gd name="T49" fmla="*/ 31 h 669"/>
                <a:gd name="T50" fmla="*/ 23 w 859"/>
                <a:gd name="T51" fmla="*/ 23 h 669"/>
                <a:gd name="T52" fmla="*/ 32 w 859"/>
                <a:gd name="T53" fmla="*/ 17 h 669"/>
                <a:gd name="T54" fmla="*/ 42 w 859"/>
                <a:gd name="T55" fmla="*/ 11 h 669"/>
                <a:gd name="T56" fmla="*/ 52 w 859"/>
                <a:gd name="T57" fmla="*/ 7 h 669"/>
                <a:gd name="T58" fmla="*/ 64 w 859"/>
                <a:gd name="T59" fmla="*/ 3 h 669"/>
                <a:gd name="T60" fmla="*/ 75 w 859"/>
                <a:gd name="T61" fmla="*/ 1 h 669"/>
                <a:gd name="T62" fmla="*/ 88 w 859"/>
                <a:gd name="T63" fmla="*/ 0 h 669"/>
                <a:gd name="T64" fmla="*/ 100 w 859"/>
                <a:gd name="T65" fmla="*/ 1 h 669"/>
                <a:gd name="T66" fmla="*/ 112 w 859"/>
                <a:gd name="T67" fmla="*/ 2 h 669"/>
                <a:gd name="T68" fmla="*/ 122 w 859"/>
                <a:gd name="T69" fmla="*/ 5 h 669"/>
                <a:gd name="T70" fmla="*/ 132 w 859"/>
                <a:gd name="T71" fmla="*/ 9 h 669"/>
                <a:gd name="T72" fmla="*/ 141 w 859"/>
                <a:gd name="T73" fmla="*/ 14 h 669"/>
                <a:gd name="T74" fmla="*/ 148 w 859"/>
                <a:gd name="T75" fmla="*/ 20 h 669"/>
                <a:gd name="T76" fmla="*/ 154 w 859"/>
                <a:gd name="T77" fmla="*/ 27 h 669"/>
                <a:gd name="T78" fmla="*/ 158 w 859"/>
                <a:gd name="T79" fmla="*/ 35 h 669"/>
                <a:gd name="T80" fmla="*/ 161 w 859"/>
                <a:gd name="T81" fmla="*/ 43 h 669"/>
                <a:gd name="T82" fmla="*/ 162 w 859"/>
                <a:gd name="T83" fmla="*/ 52 h 669"/>
                <a:gd name="T84" fmla="*/ 161 w 859"/>
                <a:gd name="T85" fmla="*/ 61 h 6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59" h="669">
                  <a:moveTo>
                    <a:pt x="855" y="340"/>
                  </a:moveTo>
                  <a:lnTo>
                    <a:pt x="852" y="358"/>
                  </a:lnTo>
                  <a:lnTo>
                    <a:pt x="847" y="375"/>
                  </a:lnTo>
                  <a:lnTo>
                    <a:pt x="842" y="392"/>
                  </a:lnTo>
                  <a:lnTo>
                    <a:pt x="835" y="408"/>
                  </a:lnTo>
                  <a:lnTo>
                    <a:pt x="828" y="424"/>
                  </a:lnTo>
                  <a:lnTo>
                    <a:pt x="819" y="440"/>
                  </a:lnTo>
                  <a:lnTo>
                    <a:pt x="810" y="455"/>
                  </a:lnTo>
                  <a:lnTo>
                    <a:pt x="800" y="470"/>
                  </a:lnTo>
                  <a:lnTo>
                    <a:pt x="789" y="485"/>
                  </a:lnTo>
                  <a:lnTo>
                    <a:pt x="777" y="499"/>
                  </a:lnTo>
                  <a:lnTo>
                    <a:pt x="764" y="513"/>
                  </a:lnTo>
                  <a:lnTo>
                    <a:pt x="751" y="526"/>
                  </a:lnTo>
                  <a:lnTo>
                    <a:pt x="737" y="539"/>
                  </a:lnTo>
                  <a:lnTo>
                    <a:pt x="721" y="551"/>
                  </a:lnTo>
                  <a:lnTo>
                    <a:pt x="706" y="564"/>
                  </a:lnTo>
                  <a:lnTo>
                    <a:pt x="690" y="576"/>
                  </a:lnTo>
                  <a:lnTo>
                    <a:pt x="673" y="587"/>
                  </a:lnTo>
                  <a:lnTo>
                    <a:pt x="656" y="597"/>
                  </a:lnTo>
                  <a:lnTo>
                    <a:pt x="638" y="606"/>
                  </a:lnTo>
                  <a:lnTo>
                    <a:pt x="620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2" y="645"/>
                  </a:lnTo>
                  <a:lnTo>
                    <a:pt x="521" y="651"/>
                  </a:lnTo>
                  <a:lnTo>
                    <a:pt x="501" y="656"/>
                  </a:lnTo>
                  <a:lnTo>
                    <a:pt x="480" y="660"/>
                  </a:lnTo>
                  <a:lnTo>
                    <a:pt x="459" y="664"/>
                  </a:lnTo>
                  <a:lnTo>
                    <a:pt x="437" y="666"/>
                  </a:lnTo>
                  <a:lnTo>
                    <a:pt x="416" y="668"/>
                  </a:lnTo>
                  <a:lnTo>
                    <a:pt x="394" y="669"/>
                  </a:lnTo>
                  <a:lnTo>
                    <a:pt x="372" y="669"/>
                  </a:lnTo>
                  <a:lnTo>
                    <a:pt x="349" y="668"/>
                  </a:lnTo>
                  <a:lnTo>
                    <a:pt x="328" y="667"/>
                  </a:lnTo>
                  <a:lnTo>
                    <a:pt x="307" y="665"/>
                  </a:lnTo>
                  <a:lnTo>
                    <a:pt x="287" y="661"/>
                  </a:lnTo>
                  <a:lnTo>
                    <a:pt x="267" y="657"/>
                  </a:lnTo>
                  <a:lnTo>
                    <a:pt x="248" y="653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59" y="618"/>
                  </a:lnTo>
                  <a:lnTo>
                    <a:pt x="143" y="609"/>
                  </a:lnTo>
                  <a:lnTo>
                    <a:pt x="128" y="600"/>
                  </a:lnTo>
                  <a:lnTo>
                    <a:pt x="114" y="590"/>
                  </a:lnTo>
                  <a:lnTo>
                    <a:pt x="100" y="579"/>
                  </a:lnTo>
                  <a:lnTo>
                    <a:pt x="87" y="568"/>
                  </a:lnTo>
                  <a:lnTo>
                    <a:pt x="75" y="556"/>
                  </a:lnTo>
                  <a:lnTo>
                    <a:pt x="64" y="543"/>
                  </a:lnTo>
                  <a:lnTo>
                    <a:pt x="53" y="530"/>
                  </a:lnTo>
                  <a:lnTo>
                    <a:pt x="44" y="517"/>
                  </a:lnTo>
                  <a:lnTo>
                    <a:pt x="35" y="503"/>
                  </a:lnTo>
                  <a:lnTo>
                    <a:pt x="27" y="489"/>
                  </a:lnTo>
                  <a:lnTo>
                    <a:pt x="20" y="475"/>
                  </a:lnTo>
                  <a:lnTo>
                    <a:pt x="15" y="460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29"/>
                  </a:lnTo>
                  <a:lnTo>
                    <a:pt x="7" y="312"/>
                  </a:lnTo>
                  <a:lnTo>
                    <a:pt x="12" y="295"/>
                  </a:lnTo>
                  <a:lnTo>
                    <a:pt x="17" y="278"/>
                  </a:lnTo>
                  <a:lnTo>
                    <a:pt x="24" y="262"/>
                  </a:lnTo>
                  <a:lnTo>
                    <a:pt x="31" y="246"/>
                  </a:lnTo>
                  <a:lnTo>
                    <a:pt x="40" y="230"/>
                  </a:lnTo>
                  <a:lnTo>
                    <a:pt x="49" y="215"/>
                  </a:lnTo>
                  <a:lnTo>
                    <a:pt x="59" y="200"/>
                  </a:lnTo>
                  <a:lnTo>
                    <a:pt x="70" y="185"/>
                  </a:lnTo>
                  <a:lnTo>
                    <a:pt x="82" y="171"/>
                  </a:lnTo>
                  <a:lnTo>
                    <a:pt x="95" y="157"/>
                  </a:lnTo>
                  <a:lnTo>
                    <a:pt x="108" y="144"/>
                  </a:lnTo>
                  <a:lnTo>
                    <a:pt x="122" y="130"/>
                  </a:lnTo>
                  <a:lnTo>
                    <a:pt x="137" y="117"/>
                  </a:lnTo>
                  <a:lnTo>
                    <a:pt x="152" y="105"/>
                  </a:lnTo>
                  <a:lnTo>
                    <a:pt x="168" y="94"/>
                  </a:lnTo>
                  <a:lnTo>
                    <a:pt x="186" y="83"/>
                  </a:lnTo>
                  <a:lnTo>
                    <a:pt x="203" y="73"/>
                  </a:lnTo>
                  <a:lnTo>
                    <a:pt x="221" y="63"/>
                  </a:lnTo>
                  <a:lnTo>
                    <a:pt x="239" y="54"/>
                  </a:lnTo>
                  <a:lnTo>
                    <a:pt x="258" y="46"/>
                  </a:lnTo>
                  <a:lnTo>
                    <a:pt x="277" y="38"/>
                  </a:lnTo>
                  <a:lnTo>
                    <a:pt x="296" y="31"/>
                  </a:lnTo>
                  <a:lnTo>
                    <a:pt x="316" y="24"/>
                  </a:lnTo>
                  <a:lnTo>
                    <a:pt x="337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2" y="4"/>
                  </a:lnTo>
                  <a:lnTo>
                    <a:pt x="443" y="2"/>
                  </a:lnTo>
                  <a:lnTo>
                    <a:pt x="465" y="1"/>
                  </a:lnTo>
                  <a:lnTo>
                    <a:pt x="487" y="0"/>
                  </a:lnTo>
                  <a:lnTo>
                    <a:pt x="509" y="1"/>
                  </a:lnTo>
                  <a:lnTo>
                    <a:pt x="530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1" y="17"/>
                  </a:lnTo>
                  <a:lnTo>
                    <a:pt x="630" y="23"/>
                  </a:lnTo>
                  <a:lnTo>
                    <a:pt x="648" y="29"/>
                  </a:lnTo>
                  <a:lnTo>
                    <a:pt x="666" y="36"/>
                  </a:lnTo>
                  <a:lnTo>
                    <a:pt x="683" y="43"/>
                  </a:lnTo>
                  <a:lnTo>
                    <a:pt x="699" y="52"/>
                  </a:lnTo>
                  <a:lnTo>
                    <a:pt x="715" y="60"/>
                  </a:lnTo>
                  <a:lnTo>
                    <a:pt x="731" y="70"/>
                  </a:lnTo>
                  <a:lnTo>
                    <a:pt x="745" y="80"/>
                  </a:lnTo>
                  <a:lnTo>
                    <a:pt x="759" y="91"/>
                  </a:lnTo>
                  <a:lnTo>
                    <a:pt x="772" y="102"/>
                  </a:lnTo>
                  <a:lnTo>
                    <a:pt x="784" y="114"/>
                  </a:lnTo>
                  <a:lnTo>
                    <a:pt x="795" y="126"/>
                  </a:lnTo>
                  <a:lnTo>
                    <a:pt x="805" y="140"/>
                  </a:lnTo>
                  <a:lnTo>
                    <a:pt x="815" y="153"/>
                  </a:lnTo>
                  <a:lnTo>
                    <a:pt x="824" y="167"/>
                  </a:lnTo>
                  <a:lnTo>
                    <a:pt x="832" y="181"/>
                  </a:lnTo>
                  <a:lnTo>
                    <a:pt x="838" y="195"/>
                  </a:lnTo>
                  <a:lnTo>
                    <a:pt x="844" y="210"/>
                  </a:lnTo>
                  <a:lnTo>
                    <a:pt x="849" y="225"/>
                  </a:lnTo>
                  <a:lnTo>
                    <a:pt x="853" y="241"/>
                  </a:lnTo>
                  <a:lnTo>
                    <a:pt x="856" y="257"/>
                  </a:lnTo>
                  <a:lnTo>
                    <a:pt x="858" y="273"/>
                  </a:lnTo>
                  <a:lnTo>
                    <a:pt x="859" y="289"/>
                  </a:lnTo>
                  <a:lnTo>
                    <a:pt x="859" y="306"/>
                  </a:lnTo>
                  <a:lnTo>
                    <a:pt x="858" y="323"/>
                  </a:lnTo>
                  <a:lnTo>
                    <a:pt x="855" y="34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BA5852F4-4CD8-4E1B-822C-6D6C2AC85766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8304" y="2618179"/>
              <a:ext cx="74599" cy="239694"/>
            </a:xfrm>
            <a:custGeom>
              <a:avLst/>
              <a:gdLst>
                <a:gd name="T0" fmla="*/ 7 w 405"/>
                <a:gd name="T1" fmla="*/ 0 h 1649"/>
                <a:gd name="T2" fmla="*/ 6 w 405"/>
                <a:gd name="T3" fmla="*/ 1 h 1649"/>
                <a:gd name="T4" fmla="*/ 4 w 405"/>
                <a:gd name="T5" fmla="*/ 1 h 1649"/>
                <a:gd name="T6" fmla="*/ 3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4 h 1649"/>
                <a:gd name="T20" fmla="*/ 61 w 405"/>
                <a:gd name="T21" fmla="*/ 286 h 1649"/>
                <a:gd name="T22" fmla="*/ 61 w 405"/>
                <a:gd name="T23" fmla="*/ 287 h 1649"/>
                <a:gd name="T24" fmla="*/ 63 w 405"/>
                <a:gd name="T25" fmla="*/ 289 h 1649"/>
                <a:gd name="T26" fmla="*/ 64 w 405"/>
                <a:gd name="T27" fmla="*/ 290 h 1649"/>
                <a:gd name="T28" fmla="*/ 65 w 405"/>
                <a:gd name="T29" fmla="*/ 290 h 1649"/>
                <a:gd name="T30" fmla="*/ 67 w 405"/>
                <a:gd name="T31" fmla="*/ 291 h 1649"/>
                <a:gd name="T32" fmla="*/ 69 w 405"/>
                <a:gd name="T33" fmla="*/ 291 h 1649"/>
                <a:gd name="T34" fmla="*/ 71 w 405"/>
                <a:gd name="T35" fmla="*/ 291 h 1649"/>
                <a:gd name="T36" fmla="*/ 72 w 405"/>
                <a:gd name="T37" fmla="*/ 290 h 1649"/>
                <a:gd name="T38" fmla="*/ 74 w 405"/>
                <a:gd name="T39" fmla="*/ 290 h 1649"/>
                <a:gd name="T40" fmla="*/ 75 w 405"/>
                <a:gd name="T41" fmla="*/ 289 h 1649"/>
                <a:gd name="T42" fmla="*/ 77 w 405"/>
                <a:gd name="T43" fmla="*/ 287 h 1649"/>
                <a:gd name="T44" fmla="*/ 77 w 405"/>
                <a:gd name="T45" fmla="*/ 286 h 1649"/>
                <a:gd name="T46" fmla="*/ 78 w 405"/>
                <a:gd name="T47" fmla="*/ 284 h 1649"/>
                <a:gd name="T48" fmla="*/ 78 w 405"/>
                <a:gd name="T49" fmla="*/ 283 h 1649"/>
                <a:gd name="T50" fmla="*/ 78 w 405"/>
                <a:gd name="T51" fmla="*/ 281 h 1649"/>
                <a:gd name="T52" fmla="*/ 18 w 405"/>
                <a:gd name="T53" fmla="*/ 7 h 1649"/>
                <a:gd name="T54" fmla="*/ 17 w 405"/>
                <a:gd name="T55" fmla="*/ 5 h 1649"/>
                <a:gd name="T56" fmla="*/ 17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3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8" y="1"/>
                  </a:moveTo>
                  <a:lnTo>
                    <a:pt x="29" y="3"/>
                  </a:lnTo>
                  <a:lnTo>
                    <a:pt x="21" y="8"/>
                  </a:lnTo>
                  <a:lnTo>
                    <a:pt x="14" y="13"/>
                  </a:lnTo>
                  <a:lnTo>
                    <a:pt x="9" y="20"/>
                  </a:lnTo>
                  <a:lnTo>
                    <a:pt x="3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2" y="1611"/>
                  </a:lnTo>
                  <a:lnTo>
                    <a:pt x="315" y="1620"/>
                  </a:lnTo>
                  <a:lnTo>
                    <a:pt x="319" y="1628"/>
                  </a:lnTo>
                  <a:lnTo>
                    <a:pt x="325" y="1635"/>
                  </a:lnTo>
                  <a:lnTo>
                    <a:pt x="332" y="1641"/>
                  </a:lnTo>
                  <a:lnTo>
                    <a:pt x="340" y="1645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5"/>
                  </a:lnTo>
                  <a:lnTo>
                    <a:pt x="385" y="1641"/>
                  </a:lnTo>
                  <a:lnTo>
                    <a:pt x="392" y="1635"/>
                  </a:lnTo>
                  <a:lnTo>
                    <a:pt x="398" y="1628"/>
                  </a:lnTo>
                  <a:lnTo>
                    <a:pt x="402" y="1620"/>
                  </a:lnTo>
                  <a:lnTo>
                    <a:pt x="404" y="1612"/>
                  </a:lnTo>
                  <a:lnTo>
                    <a:pt x="405" y="1603"/>
                  </a:lnTo>
                  <a:lnTo>
                    <a:pt x="404" y="1593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80" y="13"/>
                  </a:lnTo>
                  <a:lnTo>
                    <a:pt x="73" y="7"/>
                  </a:lnTo>
                  <a:lnTo>
                    <a:pt x="65" y="3"/>
                  </a:lnTo>
                  <a:lnTo>
                    <a:pt x="57" y="1"/>
                  </a:lnTo>
                  <a:lnTo>
                    <a:pt x="47" y="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959EA1F4-92D1-425A-BBEF-80E9AC12E6B2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97995" y="2469645"/>
              <a:ext cx="73011" cy="242869"/>
            </a:xfrm>
            <a:custGeom>
              <a:avLst/>
              <a:gdLst>
                <a:gd name="T0" fmla="*/ 7 w 405"/>
                <a:gd name="T1" fmla="*/ 0 h 1649"/>
                <a:gd name="T2" fmla="*/ 5 w 405"/>
                <a:gd name="T3" fmla="*/ 1 h 1649"/>
                <a:gd name="T4" fmla="*/ 4 w 405"/>
                <a:gd name="T5" fmla="*/ 1 h 1649"/>
                <a:gd name="T6" fmla="*/ 2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7 h 1649"/>
                <a:gd name="T20" fmla="*/ 60 w 405"/>
                <a:gd name="T21" fmla="*/ 289 h 1649"/>
                <a:gd name="T22" fmla="*/ 61 w 405"/>
                <a:gd name="T23" fmla="*/ 290 h 1649"/>
                <a:gd name="T24" fmla="*/ 62 w 405"/>
                <a:gd name="T25" fmla="*/ 291 h 1649"/>
                <a:gd name="T26" fmla="*/ 63 w 405"/>
                <a:gd name="T27" fmla="*/ 292 h 1649"/>
                <a:gd name="T28" fmla="*/ 65 w 405"/>
                <a:gd name="T29" fmla="*/ 293 h 1649"/>
                <a:gd name="T30" fmla="*/ 66 w 405"/>
                <a:gd name="T31" fmla="*/ 294 h 1649"/>
                <a:gd name="T32" fmla="*/ 68 w 405"/>
                <a:gd name="T33" fmla="*/ 294 h 1649"/>
                <a:gd name="T34" fmla="*/ 70 w 405"/>
                <a:gd name="T35" fmla="*/ 294 h 1649"/>
                <a:gd name="T36" fmla="*/ 71 w 405"/>
                <a:gd name="T37" fmla="*/ 293 h 1649"/>
                <a:gd name="T38" fmla="*/ 73 w 405"/>
                <a:gd name="T39" fmla="*/ 292 h 1649"/>
                <a:gd name="T40" fmla="*/ 74 w 405"/>
                <a:gd name="T41" fmla="*/ 291 h 1649"/>
                <a:gd name="T42" fmla="*/ 75 w 405"/>
                <a:gd name="T43" fmla="*/ 290 h 1649"/>
                <a:gd name="T44" fmla="*/ 76 w 405"/>
                <a:gd name="T45" fmla="*/ 289 h 1649"/>
                <a:gd name="T46" fmla="*/ 77 w 405"/>
                <a:gd name="T47" fmla="*/ 287 h 1649"/>
                <a:gd name="T48" fmla="*/ 77 w 405"/>
                <a:gd name="T49" fmla="*/ 286 h 1649"/>
                <a:gd name="T50" fmla="*/ 77 w 405"/>
                <a:gd name="T51" fmla="*/ 284 h 1649"/>
                <a:gd name="T52" fmla="*/ 18 w 405"/>
                <a:gd name="T53" fmla="*/ 7 h 1649"/>
                <a:gd name="T54" fmla="*/ 17 w 405"/>
                <a:gd name="T55" fmla="*/ 5 h 1649"/>
                <a:gd name="T56" fmla="*/ 16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2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7" y="1"/>
                  </a:moveTo>
                  <a:lnTo>
                    <a:pt x="28" y="3"/>
                  </a:lnTo>
                  <a:lnTo>
                    <a:pt x="20" y="8"/>
                  </a:lnTo>
                  <a:lnTo>
                    <a:pt x="13" y="14"/>
                  </a:lnTo>
                  <a:lnTo>
                    <a:pt x="8" y="20"/>
                  </a:lnTo>
                  <a:lnTo>
                    <a:pt x="4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3" y="1610"/>
                  </a:lnTo>
                  <a:lnTo>
                    <a:pt x="315" y="1619"/>
                  </a:lnTo>
                  <a:lnTo>
                    <a:pt x="320" y="1628"/>
                  </a:lnTo>
                  <a:lnTo>
                    <a:pt x="325" y="1634"/>
                  </a:lnTo>
                  <a:lnTo>
                    <a:pt x="332" y="1640"/>
                  </a:lnTo>
                  <a:lnTo>
                    <a:pt x="340" y="1644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4"/>
                  </a:lnTo>
                  <a:lnTo>
                    <a:pt x="384" y="1640"/>
                  </a:lnTo>
                  <a:lnTo>
                    <a:pt x="391" y="1634"/>
                  </a:lnTo>
                  <a:lnTo>
                    <a:pt x="397" y="1627"/>
                  </a:lnTo>
                  <a:lnTo>
                    <a:pt x="401" y="1619"/>
                  </a:lnTo>
                  <a:lnTo>
                    <a:pt x="404" y="1611"/>
                  </a:lnTo>
                  <a:lnTo>
                    <a:pt x="405" y="1602"/>
                  </a:lnTo>
                  <a:lnTo>
                    <a:pt x="404" y="1592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79" y="13"/>
                  </a:lnTo>
                  <a:lnTo>
                    <a:pt x="72" y="8"/>
                  </a:lnTo>
                  <a:lnTo>
                    <a:pt x="64" y="3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84D45531-BB75-49C4-962A-4FEB6160144C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3574" y="2479166"/>
              <a:ext cx="214270" cy="214296"/>
            </a:xfrm>
            <a:custGeom>
              <a:avLst/>
              <a:gdLst>
                <a:gd name="T0" fmla="*/ 0 w 1152"/>
                <a:gd name="T1" fmla="*/ 173 h 1462"/>
                <a:gd name="T2" fmla="*/ 198 w 1152"/>
                <a:gd name="T3" fmla="*/ 0 h 1462"/>
                <a:gd name="T4" fmla="*/ 222 w 1152"/>
                <a:gd name="T5" fmla="*/ 105 h 1462"/>
                <a:gd name="T6" fmla="*/ 21 w 1152"/>
                <a:gd name="T7" fmla="*/ 259 h 1462"/>
                <a:gd name="T8" fmla="*/ 0 w 1152"/>
                <a:gd name="T9" fmla="*/ 173 h 1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2" h="1462">
                  <a:moveTo>
                    <a:pt x="0" y="979"/>
                  </a:moveTo>
                  <a:lnTo>
                    <a:pt x="1027" y="0"/>
                  </a:lnTo>
                  <a:lnTo>
                    <a:pt x="1152" y="590"/>
                  </a:lnTo>
                  <a:lnTo>
                    <a:pt x="109" y="1462"/>
                  </a:lnTo>
                  <a:lnTo>
                    <a:pt x="0" y="97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96" name="Freeform 24">
              <a:extLst>
                <a:ext uri="{FF2B5EF4-FFF2-40B4-BE49-F238E27FC236}">
                  <a16:creationId xmlns:a16="http://schemas.microsoft.com/office/drawing/2014/main" id="{E88F3D9F-992F-4076-A1E1-540255D98224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611669" y="3054749"/>
              <a:ext cx="127550" cy="80027"/>
            </a:xfrm>
            <a:custGeom>
              <a:avLst/>
              <a:gdLst>
                <a:gd name="T0" fmla="*/ 2147483646 w 699"/>
                <a:gd name="T1" fmla="*/ 2147483646 h 543"/>
                <a:gd name="T2" fmla="*/ 2147483646 w 699"/>
                <a:gd name="T3" fmla="*/ 2147483646 h 543"/>
                <a:gd name="T4" fmla="*/ 2147483646 w 699"/>
                <a:gd name="T5" fmla="*/ 2147483646 h 543"/>
                <a:gd name="T6" fmla="*/ 2147483646 w 699"/>
                <a:gd name="T7" fmla="*/ 2147483646 h 543"/>
                <a:gd name="T8" fmla="*/ 2147483646 w 699"/>
                <a:gd name="T9" fmla="*/ 2147483646 h 543"/>
                <a:gd name="T10" fmla="*/ 2147483646 w 699"/>
                <a:gd name="T11" fmla="*/ 2147483646 h 543"/>
                <a:gd name="T12" fmla="*/ 2147483646 w 699"/>
                <a:gd name="T13" fmla="*/ 2147483646 h 543"/>
                <a:gd name="T14" fmla="*/ 2147483646 w 699"/>
                <a:gd name="T15" fmla="*/ 2147483646 h 543"/>
                <a:gd name="T16" fmla="*/ 2147483646 w 699"/>
                <a:gd name="T17" fmla="*/ 2147483646 h 543"/>
                <a:gd name="T18" fmla="*/ 2147483646 w 699"/>
                <a:gd name="T19" fmla="*/ 2147483646 h 543"/>
                <a:gd name="T20" fmla="*/ 2147483646 w 699"/>
                <a:gd name="T21" fmla="*/ 2147483646 h 543"/>
                <a:gd name="T22" fmla="*/ 2147483646 w 699"/>
                <a:gd name="T23" fmla="*/ 2147483646 h 543"/>
                <a:gd name="T24" fmla="*/ 2147483646 w 699"/>
                <a:gd name="T25" fmla="*/ 2147483646 h 543"/>
                <a:gd name="T26" fmla="*/ 2147483646 w 699"/>
                <a:gd name="T27" fmla="*/ 2147483646 h 543"/>
                <a:gd name="T28" fmla="*/ 2147483646 w 699"/>
                <a:gd name="T29" fmla="*/ 2147483646 h 543"/>
                <a:gd name="T30" fmla="*/ 2147483646 w 699"/>
                <a:gd name="T31" fmla="*/ 2147483646 h 543"/>
                <a:gd name="T32" fmla="*/ 2147483646 w 699"/>
                <a:gd name="T33" fmla="*/ 2147483646 h 543"/>
                <a:gd name="T34" fmla="*/ 2147483646 w 699"/>
                <a:gd name="T35" fmla="*/ 2147483646 h 543"/>
                <a:gd name="T36" fmla="*/ 2147483646 w 699"/>
                <a:gd name="T37" fmla="*/ 2147483646 h 543"/>
                <a:gd name="T38" fmla="*/ 0 w 699"/>
                <a:gd name="T39" fmla="*/ 2147483646 h 543"/>
                <a:gd name="T40" fmla="*/ 0 w 699"/>
                <a:gd name="T41" fmla="*/ 2147483646 h 543"/>
                <a:gd name="T42" fmla="*/ 2147483646 w 699"/>
                <a:gd name="T43" fmla="*/ 2147483646 h 543"/>
                <a:gd name="T44" fmla="*/ 2147483646 w 699"/>
                <a:gd name="T45" fmla="*/ 2147483646 h 543"/>
                <a:gd name="T46" fmla="*/ 2147483646 w 699"/>
                <a:gd name="T47" fmla="*/ 2147483646 h 543"/>
                <a:gd name="T48" fmla="*/ 2147483646 w 699"/>
                <a:gd name="T49" fmla="*/ 2147483646 h 543"/>
                <a:gd name="T50" fmla="*/ 2147483646 w 699"/>
                <a:gd name="T51" fmla="*/ 2147483646 h 543"/>
                <a:gd name="T52" fmla="*/ 2147483646 w 699"/>
                <a:gd name="T53" fmla="*/ 2147483646 h 543"/>
                <a:gd name="T54" fmla="*/ 2147483646 w 699"/>
                <a:gd name="T55" fmla="*/ 2147483646 h 543"/>
                <a:gd name="T56" fmla="*/ 2147483646 w 699"/>
                <a:gd name="T57" fmla="*/ 2147483646 h 543"/>
                <a:gd name="T58" fmla="*/ 2147483646 w 699"/>
                <a:gd name="T59" fmla="*/ 2147483646 h 543"/>
                <a:gd name="T60" fmla="*/ 2147483646 w 699"/>
                <a:gd name="T61" fmla="*/ 2147483646 h 543"/>
                <a:gd name="T62" fmla="*/ 2147483646 w 699"/>
                <a:gd name="T63" fmla="*/ 0 h 543"/>
                <a:gd name="T64" fmla="*/ 2147483646 w 699"/>
                <a:gd name="T65" fmla="*/ 0 h 543"/>
                <a:gd name="T66" fmla="*/ 2147483646 w 699"/>
                <a:gd name="T67" fmla="*/ 2147483646 h 543"/>
                <a:gd name="T68" fmla="*/ 2147483646 w 699"/>
                <a:gd name="T69" fmla="*/ 2147483646 h 543"/>
                <a:gd name="T70" fmla="*/ 2147483646 w 699"/>
                <a:gd name="T71" fmla="*/ 2147483646 h 543"/>
                <a:gd name="T72" fmla="*/ 2147483646 w 699"/>
                <a:gd name="T73" fmla="*/ 2147483646 h 543"/>
                <a:gd name="T74" fmla="*/ 2147483646 w 699"/>
                <a:gd name="T75" fmla="*/ 2147483646 h 543"/>
                <a:gd name="T76" fmla="*/ 2147483646 w 699"/>
                <a:gd name="T77" fmla="*/ 2147483646 h 543"/>
                <a:gd name="T78" fmla="*/ 2147483646 w 699"/>
                <a:gd name="T79" fmla="*/ 2147483646 h 543"/>
                <a:gd name="T80" fmla="*/ 2147483646 w 699"/>
                <a:gd name="T81" fmla="*/ 2147483646 h 543"/>
                <a:gd name="T82" fmla="*/ 2147483646 w 699"/>
                <a:gd name="T83" fmla="*/ 2147483646 h 543"/>
                <a:gd name="T84" fmla="*/ 2147483646 w 699"/>
                <a:gd name="T85" fmla="*/ 2147483646 h 54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543">
                  <a:moveTo>
                    <a:pt x="696" y="276"/>
                  </a:moveTo>
                  <a:lnTo>
                    <a:pt x="693" y="290"/>
                  </a:lnTo>
                  <a:lnTo>
                    <a:pt x="689" y="304"/>
                  </a:lnTo>
                  <a:lnTo>
                    <a:pt x="685" y="318"/>
                  </a:lnTo>
                  <a:lnTo>
                    <a:pt x="679" y="331"/>
                  </a:lnTo>
                  <a:lnTo>
                    <a:pt x="673" y="344"/>
                  </a:lnTo>
                  <a:lnTo>
                    <a:pt x="666" y="357"/>
                  </a:lnTo>
                  <a:lnTo>
                    <a:pt x="659" y="369"/>
                  </a:lnTo>
                  <a:lnTo>
                    <a:pt x="651" y="381"/>
                  </a:lnTo>
                  <a:lnTo>
                    <a:pt x="642" y="393"/>
                  </a:lnTo>
                  <a:lnTo>
                    <a:pt x="631" y="405"/>
                  </a:lnTo>
                  <a:lnTo>
                    <a:pt x="621" y="417"/>
                  </a:lnTo>
                  <a:lnTo>
                    <a:pt x="610" y="428"/>
                  </a:lnTo>
                  <a:lnTo>
                    <a:pt x="598" y="438"/>
                  </a:lnTo>
                  <a:lnTo>
                    <a:pt x="586" y="448"/>
                  </a:lnTo>
                  <a:lnTo>
                    <a:pt x="574" y="458"/>
                  </a:lnTo>
                  <a:lnTo>
                    <a:pt x="561" y="467"/>
                  </a:lnTo>
                  <a:lnTo>
                    <a:pt x="547" y="476"/>
                  </a:lnTo>
                  <a:lnTo>
                    <a:pt x="533" y="485"/>
                  </a:lnTo>
                  <a:lnTo>
                    <a:pt x="519" y="492"/>
                  </a:lnTo>
                  <a:lnTo>
                    <a:pt x="504" y="500"/>
                  </a:lnTo>
                  <a:lnTo>
                    <a:pt x="489" y="507"/>
                  </a:lnTo>
                  <a:lnTo>
                    <a:pt x="473" y="513"/>
                  </a:lnTo>
                  <a:lnTo>
                    <a:pt x="458" y="519"/>
                  </a:lnTo>
                  <a:lnTo>
                    <a:pt x="440" y="524"/>
                  </a:lnTo>
                  <a:lnTo>
                    <a:pt x="424" y="529"/>
                  </a:lnTo>
                  <a:lnTo>
                    <a:pt x="407" y="533"/>
                  </a:lnTo>
                  <a:lnTo>
                    <a:pt x="390" y="536"/>
                  </a:lnTo>
                  <a:lnTo>
                    <a:pt x="373" y="539"/>
                  </a:lnTo>
                  <a:lnTo>
                    <a:pt x="356" y="541"/>
                  </a:lnTo>
                  <a:lnTo>
                    <a:pt x="338" y="542"/>
                  </a:lnTo>
                  <a:lnTo>
                    <a:pt x="320" y="543"/>
                  </a:lnTo>
                  <a:lnTo>
                    <a:pt x="303" y="543"/>
                  </a:lnTo>
                  <a:lnTo>
                    <a:pt x="285" y="543"/>
                  </a:lnTo>
                  <a:lnTo>
                    <a:pt x="268" y="541"/>
                  </a:lnTo>
                  <a:lnTo>
                    <a:pt x="250" y="540"/>
                  </a:lnTo>
                  <a:lnTo>
                    <a:pt x="233" y="537"/>
                  </a:lnTo>
                  <a:lnTo>
                    <a:pt x="217" y="534"/>
                  </a:lnTo>
                  <a:lnTo>
                    <a:pt x="201" y="530"/>
                  </a:lnTo>
                  <a:lnTo>
                    <a:pt x="186" y="525"/>
                  </a:lnTo>
                  <a:lnTo>
                    <a:pt x="171" y="520"/>
                  </a:lnTo>
                  <a:lnTo>
                    <a:pt x="157" y="515"/>
                  </a:lnTo>
                  <a:lnTo>
                    <a:pt x="143" y="509"/>
                  </a:lnTo>
                  <a:lnTo>
                    <a:pt x="130" y="502"/>
                  </a:lnTo>
                  <a:lnTo>
                    <a:pt x="117" y="495"/>
                  </a:lnTo>
                  <a:lnTo>
                    <a:pt x="105" y="487"/>
                  </a:lnTo>
                  <a:lnTo>
                    <a:pt x="93" y="479"/>
                  </a:lnTo>
                  <a:lnTo>
                    <a:pt x="82" y="470"/>
                  </a:lnTo>
                  <a:lnTo>
                    <a:pt x="71" y="461"/>
                  </a:lnTo>
                  <a:lnTo>
                    <a:pt x="61" y="451"/>
                  </a:lnTo>
                  <a:lnTo>
                    <a:pt x="52" y="441"/>
                  </a:lnTo>
                  <a:lnTo>
                    <a:pt x="43" y="431"/>
                  </a:lnTo>
                  <a:lnTo>
                    <a:pt x="36" y="420"/>
                  </a:lnTo>
                  <a:lnTo>
                    <a:pt x="29" y="408"/>
                  </a:lnTo>
                  <a:lnTo>
                    <a:pt x="22" y="397"/>
                  </a:lnTo>
                  <a:lnTo>
                    <a:pt x="17" y="385"/>
                  </a:lnTo>
                  <a:lnTo>
                    <a:pt x="12" y="373"/>
                  </a:lnTo>
                  <a:lnTo>
                    <a:pt x="8" y="361"/>
                  </a:lnTo>
                  <a:lnTo>
                    <a:pt x="4" y="348"/>
                  </a:lnTo>
                  <a:lnTo>
                    <a:pt x="2" y="335"/>
                  </a:lnTo>
                  <a:lnTo>
                    <a:pt x="0" y="322"/>
                  </a:lnTo>
                  <a:lnTo>
                    <a:pt x="0" y="309"/>
                  </a:lnTo>
                  <a:lnTo>
                    <a:pt x="0" y="295"/>
                  </a:lnTo>
                  <a:lnTo>
                    <a:pt x="1" y="281"/>
                  </a:lnTo>
                  <a:lnTo>
                    <a:pt x="3" y="267"/>
                  </a:lnTo>
                  <a:lnTo>
                    <a:pt x="6" y="253"/>
                  </a:lnTo>
                  <a:lnTo>
                    <a:pt x="9" y="240"/>
                  </a:lnTo>
                  <a:lnTo>
                    <a:pt x="14" y="226"/>
                  </a:lnTo>
                  <a:lnTo>
                    <a:pt x="19" y="213"/>
                  </a:lnTo>
                  <a:lnTo>
                    <a:pt x="25" y="199"/>
                  </a:lnTo>
                  <a:lnTo>
                    <a:pt x="32" y="186"/>
                  </a:lnTo>
                  <a:lnTo>
                    <a:pt x="40" y="174"/>
                  </a:lnTo>
                  <a:lnTo>
                    <a:pt x="48" y="161"/>
                  </a:lnTo>
                  <a:lnTo>
                    <a:pt x="57" y="150"/>
                  </a:lnTo>
                  <a:lnTo>
                    <a:pt x="67" y="138"/>
                  </a:lnTo>
                  <a:lnTo>
                    <a:pt x="77" y="127"/>
                  </a:lnTo>
                  <a:lnTo>
                    <a:pt x="89" y="116"/>
                  </a:lnTo>
                  <a:lnTo>
                    <a:pt x="100" y="106"/>
                  </a:lnTo>
                  <a:lnTo>
                    <a:pt x="112" y="95"/>
                  </a:lnTo>
                  <a:lnTo>
                    <a:pt x="125" y="86"/>
                  </a:lnTo>
                  <a:lnTo>
                    <a:pt x="138" y="76"/>
                  </a:lnTo>
                  <a:lnTo>
                    <a:pt x="151" y="68"/>
                  </a:lnTo>
                  <a:lnTo>
                    <a:pt x="165" y="59"/>
                  </a:lnTo>
                  <a:lnTo>
                    <a:pt x="180" y="52"/>
                  </a:lnTo>
                  <a:lnTo>
                    <a:pt x="194" y="44"/>
                  </a:lnTo>
                  <a:lnTo>
                    <a:pt x="210" y="37"/>
                  </a:lnTo>
                  <a:lnTo>
                    <a:pt x="225" y="31"/>
                  </a:lnTo>
                  <a:lnTo>
                    <a:pt x="241" y="25"/>
                  </a:lnTo>
                  <a:lnTo>
                    <a:pt x="257" y="20"/>
                  </a:lnTo>
                  <a:lnTo>
                    <a:pt x="275" y="15"/>
                  </a:lnTo>
                  <a:lnTo>
                    <a:pt x="291" y="11"/>
                  </a:lnTo>
                  <a:lnTo>
                    <a:pt x="308" y="8"/>
                  </a:lnTo>
                  <a:lnTo>
                    <a:pt x="326" y="5"/>
                  </a:lnTo>
                  <a:lnTo>
                    <a:pt x="343" y="3"/>
                  </a:lnTo>
                  <a:lnTo>
                    <a:pt x="360" y="1"/>
                  </a:lnTo>
                  <a:lnTo>
                    <a:pt x="378" y="1"/>
                  </a:lnTo>
                  <a:lnTo>
                    <a:pt x="396" y="0"/>
                  </a:lnTo>
                  <a:lnTo>
                    <a:pt x="414" y="1"/>
                  </a:lnTo>
                  <a:lnTo>
                    <a:pt x="431" y="2"/>
                  </a:lnTo>
                  <a:lnTo>
                    <a:pt x="448" y="4"/>
                  </a:lnTo>
                  <a:lnTo>
                    <a:pt x="465" y="7"/>
                  </a:lnTo>
                  <a:lnTo>
                    <a:pt x="482" y="10"/>
                  </a:lnTo>
                  <a:lnTo>
                    <a:pt x="497" y="14"/>
                  </a:lnTo>
                  <a:lnTo>
                    <a:pt x="513" y="18"/>
                  </a:lnTo>
                  <a:lnTo>
                    <a:pt x="527" y="24"/>
                  </a:lnTo>
                  <a:lnTo>
                    <a:pt x="542" y="29"/>
                  </a:lnTo>
                  <a:lnTo>
                    <a:pt x="555" y="35"/>
                  </a:lnTo>
                  <a:lnTo>
                    <a:pt x="569" y="42"/>
                  </a:lnTo>
                  <a:lnTo>
                    <a:pt x="582" y="49"/>
                  </a:lnTo>
                  <a:lnTo>
                    <a:pt x="594" y="57"/>
                  </a:lnTo>
                  <a:lnTo>
                    <a:pt x="605" y="65"/>
                  </a:lnTo>
                  <a:lnTo>
                    <a:pt x="616" y="74"/>
                  </a:lnTo>
                  <a:lnTo>
                    <a:pt x="627" y="83"/>
                  </a:lnTo>
                  <a:lnTo>
                    <a:pt x="637" y="93"/>
                  </a:lnTo>
                  <a:lnTo>
                    <a:pt x="647" y="102"/>
                  </a:lnTo>
                  <a:lnTo>
                    <a:pt x="655" y="113"/>
                  </a:lnTo>
                  <a:lnTo>
                    <a:pt x="663" y="124"/>
                  </a:lnTo>
                  <a:lnTo>
                    <a:pt x="670" y="135"/>
                  </a:lnTo>
                  <a:lnTo>
                    <a:pt x="676" y="146"/>
                  </a:lnTo>
                  <a:lnTo>
                    <a:pt x="682" y="158"/>
                  </a:lnTo>
                  <a:lnTo>
                    <a:pt x="687" y="170"/>
                  </a:lnTo>
                  <a:lnTo>
                    <a:pt x="691" y="182"/>
                  </a:lnTo>
                  <a:lnTo>
                    <a:pt x="694" y="195"/>
                  </a:lnTo>
                  <a:lnTo>
                    <a:pt x="696" y="209"/>
                  </a:lnTo>
                  <a:lnTo>
                    <a:pt x="698" y="222"/>
                  </a:lnTo>
                  <a:lnTo>
                    <a:pt x="699" y="235"/>
                  </a:lnTo>
                  <a:lnTo>
                    <a:pt x="699" y="249"/>
                  </a:lnTo>
                  <a:lnTo>
                    <a:pt x="698" y="263"/>
                  </a:lnTo>
                  <a:lnTo>
                    <a:pt x="696" y="276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7" name="Freeform 25">
              <a:extLst>
                <a:ext uri="{FF2B5EF4-FFF2-40B4-BE49-F238E27FC236}">
                  <a16:creationId xmlns:a16="http://schemas.microsoft.com/office/drawing/2014/main" id="{0CA625BA-01B9-4085-ADC3-ACA3B465EED2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732421" y="3068106"/>
              <a:ext cx="49869" cy="170778"/>
            </a:xfrm>
            <a:custGeom>
              <a:avLst/>
              <a:gdLst>
                <a:gd name="T0" fmla="*/ 2147483646 w 280"/>
                <a:gd name="T1" fmla="*/ 0 h 1152"/>
                <a:gd name="T2" fmla="*/ 2147483646 w 280"/>
                <a:gd name="T3" fmla="*/ 2147483646 h 1152"/>
                <a:gd name="T4" fmla="*/ 2147483646 w 280"/>
                <a:gd name="T5" fmla="*/ 2147483646 h 1152"/>
                <a:gd name="T6" fmla="*/ 2147483646 w 280"/>
                <a:gd name="T7" fmla="*/ 2147483646 h 1152"/>
                <a:gd name="T8" fmla="*/ 2147483646 w 280"/>
                <a:gd name="T9" fmla="*/ 2147483646 h 1152"/>
                <a:gd name="T10" fmla="*/ 2147483646 w 280"/>
                <a:gd name="T11" fmla="*/ 2147483646 h 1152"/>
                <a:gd name="T12" fmla="*/ 0 w 280"/>
                <a:gd name="T13" fmla="*/ 2147483646 h 1152"/>
                <a:gd name="T14" fmla="*/ 0 w 280"/>
                <a:gd name="T15" fmla="*/ 2147483646 h 1152"/>
                <a:gd name="T16" fmla="*/ 0 w 280"/>
                <a:gd name="T17" fmla="*/ 2147483646 h 1152"/>
                <a:gd name="T18" fmla="*/ 2147483646 w 280"/>
                <a:gd name="T19" fmla="*/ 2147483646 h 1152"/>
                <a:gd name="T20" fmla="*/ 2147483646 w 280"/>
                <a:gd name="T21" fmla="*/ 2147483646 h 1152"/>
                <a:gd name="T22" fmla="*/ 2147483646 w 280"/>
                <a:gd name="T23" fmla="*/ 2147483646 h 1152"/>
                <a:gd name="T24" fmla="*/ 2147483646 w 280"/>
                <a:gd name="T25" fmla="*/ 2147483646 h 1152"/>
                <a:gd name="T26" fmla="*/ 2147483646 w 280"/>
                <a:gd name="T27" fmla="*/ 2147483646 h 1152"/>
                <a:gd name="T28" fmla="*/ 2147483646 w 280"/>
                <a:gd name="T29" fmla="*/ 2147483646 h 1152"/>
                <a:gd name="T30" fmla="*/ 2147483646 w 280"/>
                <a:gd name="T31" fmla="*/ 2147483646 h 1152"/>
                <a:gd name="T32" fmla="*/ 2147483646 w 280"/>
                <a:gd name="T33" fmla="*/ 2147483646 h 1152"/>
                <a:gd name="T34" fmla="*/ 2147483646 w 280"/>
                <a:gd name="T35" fmla="*/ 2147483646 h 1152"/>
                <a:gd name="T36" fmla="*/ 2147483646 w 280"/>
                <a:gd name="T37" fmla="*/ 2147483646 h 1152"/>
                <a:gd name="T38" fmla="*/ 2147483646 w 280"/>
                <a:gd name="T39" fmla="*/ 2147483646 h 1152"/>
                <a:gd name="T40" fmla="*/ 2147483646 w 280"/>
                <a:gd name="T41" fmla="*/ 2147483646 h 1152"/>
                <a:gd name="T42" fmla="*/ 2147483646 w 280"/>
                <a:gd name="T43" fmla="*/ 2147483646 h 1152"/>
                <a:gd name="T44" fmla="*/ 2147483646 w 280"/>
                <a:gd name="T45" fmla="*/ 2147483646 h 1152"/>
                <a:gd name="T46" fmla="*/ 2147483646 w 280"/>
                <a:gd name="T47" fmla="*/ 2147483646 h 1152"/>
                <a:gd name="T48" fmla="*/ 2147483646 w 280"/>
                <a:gd name="T49" fmla="*/ 2147483646 h 1152"/>
                <a:gd name="T50" fmla="*/ 2147483646 w 280"/>
                <a:gd name="T51" fmla="*/ 2147483646 h 1152"/>
                <a:gd name="T52" fmla="*/ 2147483646 w 280"/>
                <a:gd name="T53" fmla="*/ 2147483646 h 1152"/>
                <a:gd name="T54" fmla="*/ 2147483646 w 280"/>
                <a:gd name="T55" fmla="*/ 2147483646 h 1152"/>
                <a:gd name="T56" fmla="*/ 2147483646 w 280"/>
                <a:gd name="T57" fmla="*/ 2147483646 h 1152"/>
                <a:gd name="T58" fmla="*/ 2147483646 w 280"/>
                <a:gd name="T59" fmla="*/ 2147483646 h 1152"/>
                <a:gd name="T60" fmla="*/ 2147483646 w 280"/>
                <a:gd name="T61" fmla="*/ 2147483646 h 1152"/>
                <a:gd name="T62" fmla="*/ 2147483646 w 280"/>
                <a:gd name="T63" fmla="*/ 2147483646 h 1152"/>
                <a:gd name="T64" fmla="*/ 2147483646 w 280"/>
                <a:gd name="T65" fmla="*/ 0 h 1152"/>
                <a:gd name="T66" fmla="*/ 2147483646 w 280"/>
                <a:gd name="T67" fmla="*/ 0 h 1152"/>
                <a:gd name="T68" fmla="*/ 2147483646 w 280"/>
                <a:gd name="T69" fmla="*/ 0 h 11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80" h="1152">
                  <a:moveTo>
                    <a:pt x="39" y="1"/>
                  </a:moveTo>
                  <a:lnTo>
                    <a:pt x="30" y="3"/>
                  </a:lnTo>
                  <a:lnTo>
                    <a:pt x="22" y="7"/>
                  </a:lnTo>
                  <a:lnTo>
                    <a:pt x="15" y="13"/>
                  </a:lnTo>
                  <a:lnTo>
                    <a:pt x="8" y="20"/>
                  </a:lnTo>
                  <a:lnTo>
                    <a:pt x="4" y="27"/>
                  </a:lnTo>
                  <a:lnTo>
                    <a:pt x="1" y="36"/>
                  </a:lnTo>
                  <a:lnTo>
                    <a:pt x="0" y="45"/>
                  </a:lnTo>
                  <a:lnTo>
                    <a:pt x="0" y="54"/>
                  </a:lnTo>
                  <a:lnTo>
                    <a:pt x="187" y="1112"/>
                  </a:lnTo>
                  <a:lnTo>
                    <a:pt x="190" y="1121"/>
                  </a:lnTo>
                  <a:lnTo>
                    <a:pt x="194" y="1130"/>
                  </a:lnTo>
                  <a:lnTo>
                    <a:pt x="200" y="1137"/>
                  </a:lnTo>
                  <a:lnTo>
                    <a:pt x="207" y="1143"/>
                  </a:lnTo>
                  <a:lnTo>
                    <a:pt x="215" y="1148"/>
                  </a:lnTo>
                  <a:lnTo>
                    <a:pt x="223" y="1150"/>
                  </a:lnTo>
                  <a:lnTo>
                    <a:pt x="232" y="1152"/>
                  </a:lnTo>
                  <a:lnTo>
                    <a:pt x="242" y="1151"/>
                  </a:lnTo>
                  <a:lnTo>
                    <a:pt x="251" y="1148"/>
                  </a:lnTo>
                  <a:lnTo>
                    <a:pt x="259" y="1144"/>
                  </a:lnTo>
                  <a:lnTo>
                    <a:pt x="266" y="1138"/>
                  </a:lnTo>
                  <a:lnTo>
                    <a:pt x="272" y="1132"/>
                  </a:lnTo>
                  <a:lnTo>
                    <a:pt x="276" y="1123"/>
                  </a:lnTo>
                  <a:lnTo>
                    <a:pt x="279" y="1114"/>
                  </a:lnTo>
                  <a:lnTo>
                    <a:pt x="280" y="1105"/>
                  </a:lnTo>
                  <a:lnTo>
                    <a:pt x="280" y="1096"/>
                  </a:lnTo>
                  <a:lnTo>
                    <a:pt x="93" y="38"/>
                  </a:lnTo>
                  <a:lnTo>
                    <a:pt x="90" y="29"/>
                  </a:lnTo>
                  <a:lnTo>
                    <a:pt x="86" y="21"/>
                  </a:lnTo>
                  <a:lnTo>
                    <a:pt x="80" y="14"/>
                  </a:lnTo>
                  <a:lnTo>
                    <a:pt x="74" y="8"/>
                  </a:lnTo>
                  <a:lnTo>
                    <a:pt x="66" y="4"/>
                  </a:lnTo>
                  <a:lnTo>
                    <a:pt x="57" y="1"/>
                  </a:lnTo>
                  <a:lnTo>
                    <a:pt x="48" y="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080" name="Rectangle 21">
            <a:extLst>
              <a:ext uri="{FF2B5EF4-FFF2-40B4-BE49-F238E27FC236}">
                <a16:creationId xmlns:a16="http://schemas.microsoft.com/office/drawing/2014/main" id="{203C7666-42B7-45A7-BE72-9631F570B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776" y="3106862"/>
            <a:ext cx="3248025" cy="104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80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歌劇來共賞</a:t>
            </a:r>
          </a:p>
        </p:txBody>
      </p:sp>
      <p:sp>
        <p:nvSpPr>
          <p:cNvPr id="3081" name="Rectangle 1">
            <a:extLst>
              <a:ext uri="{FF2B5EF4-FFF2-40B4-BE49-F238E27FC236}">
                <a16:creationId xmlns:a16="http://schemas.microsoft.com/office/drawing/2014/main" id="{D777BE11-F233-45C1-BD00-831969FF5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1275" y="9525"/>
            <a:ext cx="1803400" cy="419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六下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 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</a:t>
            </a:r>
            <a:endParaRPr lang="en-US" altLang="en-US" sz="2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F7C90A-0DE5-4577-B5E1-EE2111F22BC0}"/>
              </a:ext>
            </a:extLst>
          </p:cNvPr>
          <p:cNvSpPr/>
          <p:nvPr/>
        </p:nvSpPr>
        <p:spPr>
          <a:xfrm>
            <a:off x="4513963" y="403553"/>
            <a:ext cx="3826240" cy="1066048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zh-TW" altLang="en-US" sz="5400" dirty="0">
                <a:ln w="9525">
                  <a:solidFill>
                    <a:srgbClr val="FF6600"/>
                  </a:solidFill>
                  <a:prstDash val="solid"/>
                </a:ln>
                <a:solidFill>
                  <a:srgbClr val="FF993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教學簡報</a:t>
            </a:r>
            <a:endParaRPr lang="en-US" sz="5400" dirty="0">
              <a:ln w="9525">
                <a:solidFill>
                  <a:srgbClr val="FF6600"/>
                </a:solidFill>
                <a:prstDash val="solid"/>
              </a:ln>
              <a:solidFill>
                <a:srgbClr val="FF9933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D0CE8B6-6101-478A-ABFF-64AAE86516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48721" y="65448"/>
            <a:ext cx="1589447" cy="1102484"/>
          </a:xfrm>
          <a:prstGeom prst="rect">
            <a:avLst/>
          </a:prstGeom>
        </p:spPr>
      </p:pic>
      <p:pic>
        <p:nvPicPr>
          <p:cNvPr id="2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BD1325D6-6A90-4E4E-8EC3-84F250678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5384800"/>
            <a:ext cx="1763713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00C875-B4AB-4A5C-921D-60686367199A}"/>
              </a:ext>
            </a:extLst>
          </p:cNvPr>
          <p:cNvSpPr/>
          <p:nvPr/>
        </p:nvSpPr>
        <p:spPr bwMode="auto">
          <a:xfrm>
            <a:off x="-41275" y="0"/>
            <a:ext cx="12216680" cy="684847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" name="Rectangl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E882CD-A235-4282-A0C9-FC6E4B9FC547}"/>
              </a:ext>
            </a:extLst>
          </p:cNvPr>
          <p:cNvSpPr/>
          <p:nvPr/>
        </p:nvSpPr>
        <p:spPr bwMode="auto">
          <a:xfrm>
            <a:off x="-52917" y="-1"/>
            <a:ext cx="12244917" cy="685799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3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30471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18366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25" y="134754"/>
            <a:ext cx="3047281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-17154" y="6103252"/>
            <a:ext cx="12233834" cy="85414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290916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辨識歌劇的元素</a:t>
            </a:r>
            <a:endParaRPr lang="zh-HK" altLang="zh-HK" sz="2800" b="0" dirty="0">
              <a:solidFill>
                <a:schemeClr val="bg1"/>
              </a:solidFill>
            </a:endParaRPr>
          </a:p>
        </p:txBody>
      </p:sp>
      <p:pic>
        <p:nvPicPr>
          <p:cNvPr id="20" name="Picture 2" descr="C:\Users\jade\Desktop\Jade\Longman Music\2021 project\6B6\9789880014697\OEBPS\2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000" b="91125" l="78125" r="99219">
                        <a14:foregroundMark x1="87813" y1="49250" x2="87813" y2="49250"/>
                        <a14:foregroundMark x1="87266" y1="50187" x2="87266" y2="50187"/>
                        <a14:foregroundMark x1="88672" y1="48063" x2="88672" y2="48063"/>
                        <a14:foregroundMark x1="85234" y1="66250" x2="85234" y2="66250"/>
                        <a14:foregroundMark x1="84609" y1="63688" x2="84609" y2="63688"/>
                        <a14:foregroundMark x1="84609" y1="62250" x2="84609" y2="62250"/>
                        <a14:foregroundMark x1="84922" y1="69500" x2="84922" y2="69500"/>
                        <a14:foregroundMark x1="84922" y1="89063" x2="84922" y2="89063"/>
                        <a14:foregroundMark x1="89297" y1="88375" x2="89297" y2="88375"/>
                        <a14:foregroundMark x1="90156" y1="88625" x2="90156" y2="88625"/>
                        <a14:foregroundMark x1="93047" y1="88813" x2="93047" y2="88813"/>
                        <a14:foregroundMark x1="96016" y1="89313" x2="96016" y2="89313"/>
                        <a14:foregroundMark x1="96563" y1="89313" x2="96563" y2="89313"/>
                        <a14:foregroundMark x1="94844" y1="86750" x2="94844" y2="86750"/>
                        <a14:foregroundMark x1="84297" y1="87875" x2="84297" y2="87875"/>
                        <a14:foregroundMark x1="83125" y1="87438" x2="83125" y2="87438"/>
                        <a14:foregroundMark x1="82031" y1="87000" x2="82031" y2="87000"/>
                        <a14:foregroundMark x1="86328" y1="87000" x2="86328" y2="87000"/>
                        <a14:foregroundMark x1="87266" y1="87438" x2="87266" y2="87438"/>
                        <a14:foregroundMark x1="89844" y1="87438" x2="87500" y2="88375"/>
                        <a14:foregroundMark x1="84922" y1="89313" x2="84922" y2="89313"/>
                        <a14:foregroundMark x1="83438" y1="89563" x2="83438" y2="89563"/>
                        <a14:foregroundMark x1="82031" y1="89563" x2="82031" y2="89563"/>
                        <a14:foregroundMark x1="80859" y1="90000" x2="80859" y2="90000"/>
                        <a14:foregroundMark x1="81094" y1="88375" x2="82031" y2="88375"/>
                        <a14:foregroundMark x1="86953" y1="90250" x2="86953" y2="90250"/>
                        <a14:foregroundMark x1="91641" y1="90250" x2="91641" y2="90250"/>
                        <a14:foregroundMark x1="92500" y1="87000" x2="92500" y2="87000"/>
                        <a14:foregroundMark x1="90469" y1="86250" x2="90469" y2="86250"/>
                        <a14:foregroundMark x1="95703" y1="87688" x2="95703" y2="87688"/>
                        <a14:foregroundMark x1="95078" y1="89750" x2="95078" y2="89750"/>
                        <a14:foregroundMark x1="98047" y1="87438" x2="98047" y2="87438"/>
                        <a14:foregroundMark x1="98906" y1="87438" x2="99219" y2="88375"/>
                        <a14:foregroundMark x1="99219" y1="88375" x2="99219" y2="88375"/>
                        <a14:foregroundMark x1="80859" y1="85313" x2="80859" y2="85313"/>
                        <a14:foregroundMark x1="93672" y1="90688" x2="93672" y2="90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249" t="35914" b="13905"/>
          <a:stretch/>
        </p:blipFill>
        <p:spPr bwMode="auto">
          <a:xfrm flipH="1">
            <a:off x="889213" y="2337863"/>
            <a:ext cx="1433529" cy="455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89556"/>
            <a:ext cx="946849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觀看歌劇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卡門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選段：</a:t>
            </a:r>
            <a:r>
              <a:rPr lang="en-US" altLang="zh-TW" sz="28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9"/>
              </a:rPr>
              <a:t>Les </a:t>
            </a:r>
            <a:r>
              <a:rPr lang="en-US" altLang="zh-TW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9"/>
              </a:rPr>
              <a:t>voici</a:t>
            </a:r>
            <a:r>
              <a:rPr lang="en-US" altLang="zh-TW" sz="28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9"/>
              </a:rPr>
              <a:t>, </a:t>
            </a:r>
            <a:r>
              <a:rPr lang="en-US" altLang="zh-TW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9"/>
              </a:rPr>
              <a:t>voici</a:t>
            </a:r>
            <a:r>
              <a:rPr lang="en-US" altLang="zh-TW" sz="28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9"/>
              </a:rPr>
              <a:t> la quadrille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，</a:t>
            </a:r>
            <a:endParaRPr lang="en-US" altLang="zh-TW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分析歌劇所包含的元素。</a:t>
            </a:r>
            <a:endParaRPr lang="en-US" altLang="zh-TW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2207568" y="2044005"/>
            <a:ext cx="3672408" cy="2038345"/>
            <a:chOff x="2207568" y="2044005"/>
            <a:chExt cx="3885536" cy="2038345"/>
          </a:xfrm>
        </p:grpSpPr>
        <p:sp>
          <p:nvSpPr>
            <p:cNvPr id="19" name="橢圓形圖說文字 18"/>
            <p:cNvSpPr/>
            <p:nvPr/>
          </p:nvSpPr>
          <p:spPr bwMode="auto">
            <a:xfrm>
              <a:off x="2207568" y="2044005"/>
              <a:ext cx="3885536" cy="2038345"/>
            </a:xfrm>
            <a:prstGeom prst="wedgeEllipseCallout">
              <a:avLst>
                <a:gd name="adj1" fmla="val -55118"/>
                <a:gd name="adj2" fmla="val 19986"/>
              </a:avLst>
            </a:prstGeom>
            <a:solidFill>
              <a:srgbClr val="FFFFFF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1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1646" y="2564904"/>
              <a:ext cx="3024336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這齣歌</a:t>
              </a: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劇有</a:t>
              </a:r>
              <a:r>
                <a:rPr lang="zh-TW" altLang="en-US" sz="2800" dirty="0">
                  <a:solidFill>
                    <a:srgbClr val="F52FB3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舞蹈</a:t>
              </a: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表演嗎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？</a:t>
              </a: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6672063" y="1988840"/>
            <a:ext cx="4968553" cy="3168351"/>
            <a:chOff x="6672063" y="1988840"/>
            <a:chExt cx="4968553" cy="3168351"/>
          </a:xfrm>
        </p:grpSpPr>
        <p:sp>
          <p:nvSpPr>
            <p:cNvPr id="7" name="流程圖: 文件 6"/>
            <p:cNvSpPr/>
            <p:nvPr/>
          </p:nvSpPr>
          <p:spPr bwMode="auto">
            <a:xfrm>
              <a:off x="6672063" y="1988840"/>
              <a:ext cx="3888433" cy="3168351"/>
            </a:xfrm>
            <a:prstGeom prst="flowChartDocument">
              <a:avLst/>
            </a:prstGeom>
            <a:solidFill>
              <a:srgbClr val="65DCE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3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6856" y="2420888"/>
              <a:ext cx="3613760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50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有</a:t>
              </a:r>
              <a:endParaRPr lang="en-US" altLang="zh-TW" sz="5000" dirty="0">
                <a:solidFill>
                  <a:srgbClr val="7030A0"/>
                </a:solidFill>
                <a:latin typeface="+mj-lt"/>
                <a:ea typeface="標楷體" panose="03000509000000000000" pitchFamily="65" charset="-120"/>
              </a:endParaRPr>
            </a:p>
          </p:txBody>
        </p:sp>
        <p:sp>
          <p:nvSpPr>
            <p:cNvPr id="24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68208" y="3429000"/>
              <a:ext cx="3456384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50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沒有</a:t>
              </a:r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7104112" y="2492896"/>
              <a:ext cx="648072" cy="71775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6" name="矩形 25"/>
            <p:cNvSpPr/>
            <p:nvPr/>
          </p:nvSpPr>
          <p:spPr bwMode="auto">
            <a:xfrm>
              <a:off x="7104112" y="3501008"/>
              <a:ext cx="648072" cy="71775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sp>
        <p:nvSpPr>
          <p:cNvPr id="22" name="文字方塊 21"/>
          <p:cNvSpPr txBox="1"/>
          <p:nvPr/>
        </p:nvSpPr>
        <p:spPr>
          <a:xfrm>
            <a:off x="7102265" y="3503330"/>
            <a:ext cx="86594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000" dirty="0">
                <a:solidFill>
                  <a:srgbClr val="FF0000"/>
                </a:solidFill>
                <a:sym typeface="Wingdings"/>
              </a:rPr>
              <a:t></a:t>
            </a:r>
            <a:r>
              <a:rPr lang="en-US" altLang="zh-TW" sz="5000" dirty="0">
                <a:solidFill>
                  <a:srgbClr val="FF0000"/>
                </a:solidFill>
              </a:rPr>
              <a:t> </a:t>
            </a:r>
            <a:endParaRPr lang="zh-TW" altLang="en-US" sz="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93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2219673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-12105" y="6031243"/>
            <a:ext cx="12198314" cy="85414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211708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第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6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課頁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29</a:t>
            </a:r>
            <a:endParaRPr lang="zh-HK" altLang="zh-HK" sz="2800" b="0" dirty="0">
              <a:solidFill>
                <a:schemeClr val="bg1"/>
              </a:solidFill>
            </a:endParaRPr>
          </a:p>
        </p:txBody>
      </p:sp>
      <p:sp>
        <p:nvSpPr>
          <p:cNvPr id="18" name="矩形 1">
            <a:extLst>
              <a:ext uri="{FF2B5EF4-FFF2-40B4-BE49-F238E27FC236}">
                <a16:creationId xmlns:a16="http://schemas.microsoft.com/office/drawing/2014/main" id="{2B1A0C6C-8303-4359-BAA0-B4B878813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7568" y="211748"/>
            <a:ext cx="367501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3000" dirty="0">
                <a:solidFill>
                  <a:srgbClr val="0070C0"/>
                </a:solidFill>
                <a:ea typeface="標楷體" panose="03000509000000000000" pitchFamily="65" charset="-120"/>
              </a:rPr>
              <a:t>請打開課本頁</a:t>
            </a:r>
            <a:r>
              <a:rPr lang="en-US" altLang="zh-TW" sz="3000" dirty="0">
                <a:solidFill>
                  <a:srgbClr val="0070C0"/>
                </a:solidFill>
                <a:ea typeface="標楷體" panose="03000509000000000000" pitchFamily="65" charset="-120"/>
              </a:rPr>
              <a:t>29</a:t>
            </a:r>
            <a:r>
              <a:rPr lang="zh-TW" altLang="en-US" sz="3000" dirty="0">
                <a:solidFill>
                  <a:srgbClr val="0070C0"/>
                </a:solidFill>
                <a:ea typeface="標楷體" panose="03000509000000000000" pitchFamily="65" charset="-120"/>
              </a:rPr>
              <a:t>。</a:t>
            </a:r>
            <a:endParaRPr lang="en-US" sz="30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55298" name="Picture 2" descr="C:\Users\jade\Desktop\Jade\Longman Music\2021 project\6B6\9789880014697\OEBPS\29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0023" y="941513"/>
            <a:ext cx="4154169" cy="519292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905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3011761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-12105" y="6031243"/>
            <a:ext cx="12198314" cy="85414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290916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辨識歌劇的元素</a:t>
            </a:r>
            <a:endParaRPr lang="zh-HK" altLang="zh-HK" sz="2800" b="0" dirty="0">
              <a:solidFill>
                <a:schemeClr val="bg1"/>
              </a:solidFill>
            </a:endParaRPr>
          </a:p>
        </p:txBody>
      </p:sp>
      <p:sp>
        <p:nvSpPr>
          <p:cNvPr id="17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89556"/>
            <a:ext cx="1119668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觀看歌劇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魔笛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選段：</a:t>
            </a:r>
            <a:r>
              <a:rPr lang="en-US" altLang="zh-TW" sz="28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7"/>
              </a:rPr>
              <a:t>Schnelle </a:t>
            </a:r>
            <a:r>
              <a:rPr lang="en-US" altLang="zh-TW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7"/>
              </a:rPr>
              <a:t>Füße</a:t>
            </a:r>
            <a:r>
              <a:rPr lang="en-US" altLang="zh-TW" sz="28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7"/>
              </a:rPr>
              <a:t>, </a:t>
            </a:r>
            <a:r>
              <a:rPr lang="en-US" altLang="zh-TW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7"/>
              </a:rPr>
              <a:t>rascher</a:t>
            </a:r>
            <a:r>
              <a:rPr lang="en-US" altLang="zh-TW" sz="28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7"/>
              </a:rPr>
              <a:t> Mut </a:t>
            </a:r>
            <a:r>
              <a:rPr lang="en-US" altLang="zh-TW" sz="2000" dirty="0">
                <a:solidFill>
                  <a:srgbClr val="0070C0"/>
                </a:solidFill>
                <a:ea typeface="標楷體" panose="03000509000000000000" pitchFamily="65" charset="-120"/>
              </a:rPr>
              <a:t>(</a:t>
            </a:r>
            <a:r>
              <a:rPr lang="zh-TW" altLang="en-US" sz="2000" dirty="0">
                <a:solidFill>
                  <a:srgbClr val="0070C0"/>
                </a:solidFill>
                <a:ea typeface="標楷體" panose="03000509000000000000" pitchFamily="65" charset="-120"/>
              </a:rPr>
              <a:t>播放</a:t>
            </a:r>
            <a:r>
              <a:rPr lang="en-US" altLang="zh-TW" sz="2000" dirty="0">
                <a:solidFill>
                  <a:srgbClr val="0070C0"/>
                </a:solidFill>
                <a:ea typeface="標楷體" panose="03000509000000000000" pitchFamily="65" charset="-120"/>
              </a:rPr>
              <a:t>56:57-1:00:07)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 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，分析歌劇所包含的元素。</a:t>
            </a:r>
            <a:endParaRPr lang="en-US" altLang="zh-TW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2207568" y="2044005"/>
            <a:ext cx="3885536" cy="2038345"/>
            <a:chOff x="2207568" y="2044005"/>
            <a:chExt cx="3885536" cy="2038345"/>
          </a:xfrm>
        </p:grpSpPr>
        <p:sp>
          <p:nvSpPr>
            <p:cNvPr id="19" name="橢圓形圖說文字 18"/>
            <p:cNvSpPr/>
            <p:nvPr/>
          </p:nvSpPr>
          <p:spPr bwMode="auto">
            <a:xfrm>
              <a:off x="2207568" y="2044005"/>
              <a:ext cx="3885536" cy="2038345"/>
            </a:xfrm>
            <a:prstGeom prst="wedgeEllipseCallout">
              <a:avLst>
                <a:gd name="adj1" fmla="val -55118"/>
                <a:gd name="adj2" fmla="val 19986"/>
              </a:avLst>
            </a:prstGeom>
            <a:solidFill>
              <a:srgbClr val="FFFFFF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1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5600" y="2564904"/>
              <a:ext cx="3456384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這齣歌</a:t>
              </a: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劇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的</a:t>
              </a:r>
              <a:r>
                <a:rPr lang="zh-TW" altLang="en-US" sz="2800" dirty="0">
                  <a:solidFill>
                    <a:srgbClr val="F52FB3"/>
                  </a:solidFill>
                  <a:ea typeface="標楷體" panose="03000509000000000000" pitchFamily="65" charset="-120"/>
                </a:rPr>
                <a:t>歌唱形式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是怎樣的？</a:t>
              </a: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6672063" y="1915671"/>
            <a:ext cx="3888433" cy="3745577"/>
            <a:chOff x="6672063" y="1915671"/>
            <a:chExt cx="3888433" cy="3745577"/>
          </a:xfrm>
        </p:grpSpPr>
        <p:sp>
          <p:nvSpPr>
            <p:cNvPr id="7" name="流程圖: 文件 6"/>
            <p:cNvSpPr/>
            <p:nvPr/>
          </p:nvSpPr>
          <p:spPr bwMode="auto">
            <a:xfrm>
              <a:off x="6672063" y="1915671"/>
              <a:ext cx="3888433" cy="3745577"/>
            </a:xfrm>
            <a:prstGeom prst="flowChartDocument">
              <a:avLst/>
            </a:prstGeom>
            <a:solidFill>
              <a:srgbClr val="E7B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3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4232" y="2062009"/>
              <a:ext cx="1512168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50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獨唱</a:t>
              </a:r>
              <a:endParaRPr lang="en-US" altLang="zh-TW" sz="5000" dirty="0">
                <a:solidFill>
                  <a:srgbClr val="7030A0"/>
                </a:solidFill>
                <a:latin typeface="+mj-lt"/>
                <a:ea typeface="標楷體" panose="03000509000000000000" pitchFamily="65" charset="-120"/>
              </a:endParaRPr>
            </a:p>
          </p:txBody>
        </p:sp>
        <p:sp>
          <p:nvSpPr>
            <p:cNvPr id="24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4232" y="3070121"/>
              <a:ext cx="1512168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50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重唱</a:t>
              </a:r>
              <a:endParaRPr lang="en-US" altLang="zh-TW" sz="5000" dirty="0">
                <a:solidFill>
                  <a:srgbClr val="7030A0"/>
                </a:solidFill>
                <a:latin typeface="+mj-lt"/>
                <a:ea typeface="標楷體" panose="03000509000000000000" pitchFamily="65" charset="-120"/>
              </a:endParaRPr>
            </a:p>
          </p:txBody>
        </p:sp>
        <p:sp>
          <p:nvSpPr>
            <p:cNvPr id="25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4232" y="4078233"/>
              <a:ext cx="1512168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50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合唱</a:t>
              </a:r>
              <a:endParaRPr lang="en-US" altLang="zh-TW" sz="5000" dirty="0">
                <a:solidFill>
                  <a:srgbClr val="7030A0"/>
                </a:solidFill>
                <a:latin typeface="+mj-lt"/>
                <a:ea typeface="標楷體" panose="03000509000000000000" pitchFamily="65" charset="-120"/>
              </a:endParaRPr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7320136" y="2134017"/>
              <a:ext cx="648072" cy="71775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6" name="矩形 25"/>
            <p:cNvSpPr/>
            <p:nvPr/>
          </p:nvSpPr>
          <p:spPr bwMode="auto">
            <a:xfrm>
              <a:off x="7320136" y="3142129"/>
              <a:ext cx="648072" cy="71775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7" name="矩形 26"/>
            <p:cNvSpPr/>
            <p:nvPr/>
          </p:nvSpPr>
          <p:spPr bwMode="auto">
            <a:xfrm>
              <a:off x="7320136" y="4150241"/>
              <a:ext cx="648072" cy="71775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pic>
        <p:nvPicPr>
          <p:cNvPr id="28" name="Picture 2" descr="C:\Users\jade\Desktop\Jade\Longman Music\2021 project\6B6\9789880014697\OEBPS\29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938" b="86313" l="0" r="21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104" r="79300" b="14425"/>
          <a:stretch/>
        </p:blipFill>
        <p:spPr bwMode="auto">
          <a:xfrm>
            <a:off x="587946" y="2541272"/>
            <a:ext cx="1619622" cy="434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文字方塊 28"/>
          <p:cNvSpPr txBox="1"/>
          <p:nvPr/>
        </p:nvSpPr>
        <p:spPr>
          <a:xfrm>
            <a:off x="7318289" y="2135178"/>
            <a:ext cx="86594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000" dirty="0">
                <a:solidFill>
                  <a:srgbClr val="FF0000"/>
                </a:solidFill>
                <a:sym typeface="Wingdings"/>
              </a:rPr>
              <a:t></a:t>
            </a:r>
            <a:r>
              <a:rPr lang="en-US" altLang="zh-TW" sz="5000" dirty="0">
                <a:solidFill>
                  <a:srgbClr val="FF0000"/>
                </a:solidFill>
              </a:rPr>
              <a:t> </a:t>
            </a:r>
            <a:endParaRPr lang="zh-TW" altLang="en-US" sz="5000" dirty="0">
              <a:solidFill>
                <a:srgbClr val="FF0000"/>
              </a:solidFill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7320136" y="3143290"/>
            <a:ext cx="86594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000" dirty="0">
                <a:solidFill>
                  <a:srgbClr val="FF0000"/>
                </a:solidFill>
                <a:sym typeface="Wingdings"/>
              </a:rPr>
              <a:t></a:t>
            </a:r>
            <a:r>
              <a:rPr lang="en-US" altLang="zh-TW" sz="5000" dirty="0">
                <a:solidFill>
                  <a:srgbClr val="FF0000"/>
                </a:solidFill>
              </a:rPr>
              <a:t> </a:t>
            </a:r>
            <a:endParaRPr lang="zh-TW" altLang="en-US" sz="5000" dirty="0">
              <a:solidFill>
                <a:srgbClr val="FF0000"/>
              </a:solidFill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7320136" y="4151402"/>
            <a:ext cx="86594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000" dirty="0">
                <a:solidFill>
                  <a:srgbClr val="FF0000"/>
                </a:solidFill>
                <a:sym typeface="Wingdings"/>
              </a:rPr>
              <a:t></a:t>
            </a:r>
            <a:r>
              <a:rPr lang="en-US" altLang="zh-TW" sz="5000" dirty="0">
                <a:solidFill>
                  <a:srgbClr val="FF0000"/>
                </a:solidFill>
              </a:rPr>
              <a:t> </a:t>
            </a:r>
            <a:endParaRPr lang="zh-TW" altLang="en-US" sz="5000" dirty="0">
              <a:solidFill>
                <a:srgbClr val="FF0000"/>
              </a:solidFill>
            </a:endParaRPr>
          </a:p>
        </p:txBody>
      </p:sp>
      <p:sp>
        <p:nvSpPr>
          <p:cNvPr id="32" name="Rectangle: Rounded Corners 1">
            <a:hlinkClick r:id="rId9" action="ppaction://hlinksldjump"/>
            <a:extLst>
              <a:ext uri="{FF2B5EF4-FFF2-40B4-BE49-F238E27FC236}">
                <a16:creationId xmlns:a16="http://schemas.microsoft.com/office/drawing/2014/main" id="{A57D3064-6CA7-4711-9B9E-2ADBB9ED4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62387" y="5461223"/>
            <a:ext cx="1368425" cy="40005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chemeClr val="bg1"/>
                </a:solidFill>
              </a:rPr>
              <a:t>樂曲介紹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96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3011761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-12105" y="6031243"/>
            <a:ext cx="12198314" cy="85414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290916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辨識歌劇的元素</a:t>
            </a:r>
            <a:endParaRPr lang="zh-HK" altLang="zh-HK" sz="2800" b="0" dirty="0">
              <a:solidFill>
                <a:schemeClr val="bg1"/>
              </a:solidFill>
            </a:endParaRPr>
          </a:p>
        </p:txBody>
      </p:sp>
      <p:pic>
        <p:nvPicPr>
          <p:cNvPr id="28" name="Picture 2" descr="C:\Users\jade\Desktop\Jade\Longman Music\2021 project\6B6\9789880014697\OEBPS\2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938" b="86313" l="0" r="21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104" r="79300" b="14425"/>
          <a:stretch/>
        </p:blipFill>
        <p:spPr bwMode="auto">
          <a:xfrm>
            <a:off x="587946" y="2541272"/>
            <a:ext cx="1619622" cy="434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群組 28"/>
          <p:cNvGrpSpPr/>
          <p:nvPr/>
        </p:nvGrpSpPr>
        <p:grpSpPr>
          <a:xfrm>
            <a:off x="2207568" y="2044005"/>
            <a:ext cx="3600400" cy="2038345"/>
            <a:chOff x="2207568" y="2044005"/>
            <a:chExt cx="3885536" cy="2038345"/>
          </a:xfrm>
        </p:grpSpPr>
        <p:sp>
          <p:nvSpPr>
            <p:cNvPr id="30" name="橢圓形圖說文字 29"/>
            <p:cNvSpPr/>
            <p:nvPr/>
          </p:nvSpPr>
          <p:spPr bwMode="auto">
            <a:xfrm>
              <a:off x="2207568" y="2044005"/>
              <a:ext cx="3885536" cy="2038345"/>
            </a:xfrm>
            <a:prstGeom prst="wedgeEllipseCallout">
              <a:avLst>
                <a:gd name="adj1" fmla="val -55118"/>
                <a:gd name="adj2" fmla="val 19986"/>
              </a:avLst>
            </a:prstGeom>
            <a:solidFill>
              <a:srgbClr val="FFFFFF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1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5600" y="2564904"/>
              <a:ext cx="3312368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這齣歌</a:t>
              </a: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劇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的</a:t>
              </a:r>
              <a:r>
                <a:rPr lang="zh-TW" altLang="en-US" sz="2800" dirty="0">
                  <a:solidFill>
                    <a:srgbClr val="F52FB3"/>
                  </a:solidFill>
                  <a:ea typeface="標楷體" panose="03000509000000000000" pitchFamily="65" charset="-120"/>
                </a:rPr>
                <a:t>伴奏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是怎樣的？</a:t>
              </a: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6023992" y="1988841"/>
            <a:ext cx="5841595" cy="3312367"/>
            <a:chOff x="6023992" y="1988841"/>
            <a:chExt cx="5841595" cy="3312367"/>
          </a:xfrm>
        </p:grpSpPr>
        <p:sp>
          <p:nvSpPr>
            <p:cNvPr id="32" name="流程圖: 文件 31"/>
            <p:cNvSpPr/>
            <p:nvPr/>
          </p:nvSpPr>
          <p:spPr bwMode="auto">
            <a:xfrm>
              <a:off x="6023992" y="1988841"/>
              <a:ext cx="5841595" cy="3312367"/>
            </a:xfrm>
            <a:prstGeom prst="flowChartDocument">
              <a:avLst/>
            </a:prstGeom>
            <a:solidFill>
              <a:srgbClr val="B2F35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3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13373" y="2420889"/>
              <a:ext cx="4811999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50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以個別樂器獨奏</a:t>
              </a:r>
              <a:endParaRPr lang="en-US" altLang="zh-TW" sz="5000" dirty="0">
                <a:solidFill>
                  <a:srgbClr val="7030A0"/>
                </a:solidFill>
                <a:latin typeface="+mj-lt"/>
                <a:ea typeface="標楷體" panose="03000509000000000000" pitchFamily="65" charset="-120"/>
              </a:endParaRPr>
            </a:p>
          </p:txBody>
        </p:sp>
        <p:sp>
          <p:nvSpPr>
            <p:cNvPr id="34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0096" y="3454843"/>
              <a:ext cx="4824536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50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以管弦樂團合奏</a:t>
              </a:r>
            </a:p>
          </p:txBody>
        </p:sp>
        <p:sp>
          <p:nvSpPr>
            <p:cNvPr id="35" name="矩形 34"/>
            <p:cNvSpPr/>
            <p:nvPr/>
          </p:nvSpPr>
          <p:spPr bwMode="auto">
            <a:xfrm>
              <a:off x="6324774" y="2492897"/>
              <a:ext cx="648072" cy="71775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6" name="矩形 35"/>
            <p:cNvSpPr/>
            <p:nvPr/>
          </p:nvSpPr>
          <p:spPr bwMode="auto">
            <a:xfrm>
              <a:off x="6324774" y="3501009"/>
              <a:ext cx="648072" cy="71775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sp>
        <p:nvSpPr>
          <p:cNvPr id="37" name="文字方塊 36"/>
          <p:cNvSpPr txBox="1"/>
          <p:nvPr/>
        </p:nvSpPr>
        <p:spPr>
          <a:xfrm>
            <a:off x="6312024" y="3501008"/>
            <a:ext cx="86594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000" dirty="0">
                <a:solidFill>
                  <a:srgbClr val="FF0000"/>
                </a:solidFill>
                <a:sym typeface="Wingdings"/>
              </a:rPr>
              <a:t></a:t>
            </a:r>
            <a:r>
              <a:rPr lang="en-US" altLang="zh-TW" sz="5000" dirty="0">
                <a:solidFill>
                  <a:srgbClr val="FF0000"/>
                </a:solidFill>
              </a:rPr>
              <a:t> </a:t>
            </a:r>
            <a:endParaRPr lang="zh-TW" altLang="en-US" sz="5000" dirty="0">
              <a:solidFill>
                <a:srgbClr val="FF0000"/>
              </a:solidFill>
            </a:endParaRPr>
          </a:p>
        </p:txBody>
      </p:sp>
      <p:sp>
        <p:nvSpPr>
          <p:cNvPr id="38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89556"/>
            <a:ext cx="1119668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觀看歌劇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魔笛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選段：</a:t>
            </a:r>
            <a:r>
              <a:rPr lang="en-US" altLang="zh-TW" sz="28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8"/>
              </a:rPr>
              <a:t>Schnelle </a:t>
            </a:r>
            <a:r>
              <a:rPr lang="en-US" altLang="zh-TW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8"/>
              </a:rPr>
              <a:t>Füße</a:t>
            </a:r>
            <a:r>
              <a:rPr lang="en-US" altLang="zh-TW" sz="28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8"/>
              </a:rPr>
              <a:t>, </a:t>
            </a:r>
            <a:r>
              <a:rPr lang="en-US" altLang="zh-TW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8"/>
              </a:rPr>
              <a:t>rascher</a:t>
            </a:r>
            <a:r>
              <a:rPr lang="en-US" altLang="zh-TW" sz="28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8"/>
              </a:rPr>
              <a:t> Mut </a:t>
            </a:r>
            <a:r>
              <a:rPr lang="en-US" altLang="zh-TW" sz="2000" dirty="0">
                <a:solidFill>
                  <a:srgbClr val="0070C0"/>
                </a:solidFill>
                <a:ea typeface="標楷體" panose="03000509000000000000" pitchFamily="65" charset="-120"/>
              </a:rPr>
              <a:t>(</a:t>
            </a:r>
            <a:r>
              <a:rPr lang="zh-TW" altLang="en-US" sz="2000" dirty="0">
                <a:solidFill>
                  <a:srgbClr val="0070C0"/>
                </a:solidFill>
                <a:ea typeface="標楷體" panose="03000509000000000000" pitchFamily="65" charset="-120"/>
              </a:rPr>
              <a:t>播放</a:t>
            </a:r>
            <a:r>
              <a:rPr lang="en-US" altLang="zh-TW" sz="2000" dirty="0">
                <a:solidFill>
                  <a:srgbClr val="0070C0"/>
                </a:solidFill>
                <a:ea typeface="標楷體" panose="03000509000000000000" pitchFamily="65" charset="-120"/>
              </a:rPr>
              <a:t>56:57-1:00:07)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 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，分析歌劇所包含的元素。</a:t>
            </a:r>
            <a:endParaRPr lang="en-US" altLang="zh-TW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1588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3011761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-12105" y="6031243"/>
            <a:ext cx="12198314" cy="85414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290916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辨識歌劇的元素</a:t>
            </a:r>
            <a:endParaRPr lang="zh-HK" altLang="zh-HK" sz="2800" b="0" dirty="0">
              <a:solidFill>
                <a:schemeClr val="bg1"/>
              </a:solidFill>
            </a:endParaRPr>
          </a:p>
        </p:txBody>
      </p:sp>
      <p:pic>
        <p:nvPicPr>
          <p:cNvPr id="28" name="Picture 2" descr="C:\Users\jade\Desktop\Jade\Longman Music\2021 project\6B6\9789880014697\OEBPS\2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938" b="86313" l="0" r="21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104" r="79300" b="14425"/>
          <a:stretch/>
        </p:blipFill>
        <p:spPr bwMode="auto">
          <a:xfrm>
            <a:off x="587946" y="2541272"/>
            <a:ext cx="1619622" cy="434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群組 20"/>
          <p:cNvGrpSpPr/>
          <p:nvPr/>
        </p:nvGrpSpPr>
        <p:grpSpPr>
          <a:xfrm>
            <a:off x="2207568" y="2044005"/>
            <a:ext cx="3885536" cy="2038345"/>
            <a:chOff x="2207568" y="2044005"/>
            <a:chExt cx="3885536" cy="2038345"/>
          </a:xfrm>
        </p:grpSpPr>
        <p:sp>
          <p:nvSpPr>
            <p:cNvPr id="22" name="橢圓形圖說文字 21"/>
            <p:cNvSpPr/>
            <p:nvPr/>
          </p:nvSpPr>
          <p:spPr bwMode="auto">
            <a:xfrm>
              <a:off x="2207568" y="2044005"/>
              <a:ext cx="3885536" cy="2038345"/>
            </a:xfrm>
            <a:prstGeom prst="wedgeEllipseCallout">
              <a:avLst>
                <a:gd name="adj1" fmla="val -55118"/>
                <a:gd name="adj2" fmla="val 19986"/>
              </a:avLst>
            </a:prstGeom>
            <a:solidFill>
              <a:srgbClr val="FFFFFF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3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5600" y="2564904"/>
              <a:ext cx="3312368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這齣歌</a:t>
              </a: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劇具備甚麼</a:t>
              </a:r>
              <a:r>
                <a:rPr lang="zh-TW" altLang="en-US" sz="2800" dirty="0">
                  <a:solidFill>
                    <a:srgbClr val="F52FB3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戲劇</a:t>
              </a: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元素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？</a:t>
              </a: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6456040" y="1834869"/>
            <a:ext cx="5184577" cy="4196374"/>
            <a:chOff x="6456040" y="1834869"/>
            <a:chExt cx="5184577" cy="4196374"/>
          </a:xfrm>
        </p:grpSpPr>
        <p:sp>
          <p:nvSpPr>
            <p:cNvPr id="24" name="流程圖: 文件 23"/>
            <p:cNvSpPr/>
            <p:nvPr/>
          </p:nvSpPr>
          <p:spPr bwMode="auto">
            <a:xfrm>
              <a:off x="6456040" y="1834869"/>
              <a:ext cx="5184577" cy="4196374"/>
            </a:xfrm>
            <a:prstGeom prst="flowChartDocument">
              <a:avLst/>
            </a:prstGeom>
            <a:solidFill>
              <a:srgbClr val="F7C29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5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2185" y="2266917"/>
              <a:ext cx="3613760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50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具故事情節</a:t>
              </a:r>
              <a:endParaRPr lang="en-US" altLang="zh-TW" sz="5000" dirty="0">
                <a:solidFill>
                  <a:srgbClr val="7030A0"/>
                </a:solidFill>
                <a:latin typeface="+mj-lt"/>
                <a:ea typeface="標楷體" panose="03000509000000000000" pitchFamily="65" charset="-120"/>
              </a:endParaRPr>
            </a:p>
          </p:txBody>
        </p:sp>
        <p:sp>
          <p:nvSpPr>
            <p:cNvPr id="26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3537" y="3275029"/>
              <a:ext cx="3456384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50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具演技</a:t>
              </a:r>
            </a:p>
          </p:txBody>
        </p:sp>
        <p:sp>
          <p:nvSpPr>
            <p:cNvPr id="27" name="矩形 26"/>
            <p:cNvSpPr/>
            <p:nvPr/>
          </p:nvSpPr>
          <p:spPr bwMode="auto">
            <a:xfrm>
              <a:off x="6888089" y="2338925"/>
              <a:ext cx="648072" cy="71775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7" name="矩形 36"/>
            <p:cNvSpPr/>
            <p:nvPr/>
          </p:nvSpPr>
          <p:spPr bwMode="auto">
            <a:xfrm>
              <a:off x="6888089" y="3347037"/>
              <a:ext cx="648072" cy="71775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8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0561" y="4285463"/>
              <a:ext cx="3456384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50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具人物造型</a:t>
              </a:r>
            </a:p>
          </p:txBody>
        </p:sp>
        <p:sp>
          <p:nvSpPr>
            <p:cNvPr id="39" name="矩形 38"/>
            <p:cNvSpPr/>
            <p:nvPr/>
          </p:nvSpPr>
          <p:spPr bwMode="auto">
            <a:xfrm>
              <a:off x="6901449" y="4357471"/>
              <a:ext cx="648072" cy="71775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sp>
        <p:nvSpPr>
          <p:cNvPr id="40" name="文字方塊 39"/>
          <p:cNvSpPr txBox="1"/>
          <p:nvPr/>
        </p:nvSpPr>
        <p:spPr>
          <a:xfrm>
            <a:off x="6886241" y="2351202"/>
            <a:ext cx="86594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000" dirty="0">
                <a:solidFill>
                  <a:srgbClr val="FF0000"/>
                </a:solidFill>
                <a:sym typeface="Wingdings"/>
              </a:rPr>
              <a:t></a:t>
            </a:r>
            <a:r>
              <a:rPr lang="en-US" altLang="zh-TW" sz="5000" dirty="0">
                <a:solidFill>
                  <a:srgbClr val="FF0000"/>
                </a:solidFill>
              </a:rPr>
              <a:t> </a:t>
            </a:r>
            <a:endParaRPr lang="zh-TW" altLang="en-US" sz="5000" dirty="0">
              <a:solidFill>
                <a:srgbClr val="FF0000"/>
              </a:solidFill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6888088" y="3359314"/>
            <a:ext cx="86594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000" dirty="0">
                <a:solidFill>
                  <a:srgbClr val="FF0000"/>
                </a:solidFill>
                <a:sym typeface="Wingdings"/>
              </a:rPr>
              <a:t></a:t>
            </a:r>
            <a:r>
              <a:rPr lang="en-US" altLang="zh-TW" sz="5000" dirty="0">
                <a:solidFill>
                  <a:srgbClr val="FF0000"/>
                </a:solidFill>
              </a:rPr>
              <a:t> </a:t>
            </a:r>
            <a:endParaRPr lang="zh-TW" altLang="en-US" sz="5000" dirty="0">
              <a:solidFill>
                <a:srgbClr val="FF0000"/>
              </a:solidFill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6888088" y="4367426"/>
            <a:ext cx="86594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000" dirty="0">
                <a:solidFill>
                  <a:srgbClr val="FF0000"/>
                </a:solidFill>
                <a:sym typeface="Wingdings"/>
              </a:rPr>
              <a:t></a:t>
            </a:r>
            <a:r>
              <a:rPr lang="en-US" altLang="zh-TW" sz="5000" dirty="0">
                <a:solidFill>
                  <a:srgbClr val="FF0000"/>
                </a:solidFill>
              </a:rPr>
              <a:t> </a:t>
            </a:r>
            <a:endParaRPr lang="zh-TW" altLang="en-US" sz="5000" dirty="0">
              <a:solidFill>
                <a:srgbClr val="FF0000"/>
              </a:solidFill>
            </a:endParaRPr>
          </a:p>
        </p:txBody>
      </p:sp>
      <p:sp>
        <p:nvSpPr>
          <p:cNvPr id="44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89556"/>
            <a:ext cx="1119668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觀看歌劇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魔笛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選段：</a:t>
            </a:r>
            <a:r>
              <a:rPr lang="en-US" altLang="zh-TW" sz="28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8"/>
              </a:rPr>
              <a:t>Schnelle </a:t>
            </a:r>
            <a:r>
              <a:rPr lang="en-US" altLang="zh-TW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8"/>
              </a:rPr>
              <a:t>Füße</a:t>
            </a:r>
            <a:r>
              <a:rPr lang="en-US" altLang="zh-TW" sz="28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8"/>
              </a:rPr>
              <a:t>, </a:t>
            </a:r>
            <a:r>
              <a:rPr lang="en-US" altLang="zh-TW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8"/>
              </a:rPr>
              <a:t>rascher</a:t>
            </a:r>
            <a:r>
              <a:rPr lang="en-US" altLang="zh-TW" sz="28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8"/>
              </a:rPr>
              <a:t> Mut </a:t>
            </a:r>
            <a:r>
              <a:rPr lang="en-US" altLang="zh-TW" sz="2000" dirty="0">
                <a:solidFill>
                  <a:srgbClr val="0070C0"/>
                </a:solidFill>
                <a:ea typeface="標楷體" panose="03000509000000000000" pitchFamily="65" charset="-120"/>
              </a:rPr>
              <a:t>(</a:t>
            </a:r>
            <a:r>
              <a:rPr lang="zh-TW" altLang="en-US" sz="2000" dirty="0">
                <a:solidFill>
                  <a:srgbClr val="0070C0"/>
                </a:solidFill>
                <a:ea typeface="標楷體" panose="03000509000000000000" pitchFamily="65" charset="-120"/>
              </a:rPr>
              <a:t>播放</a:t>
            </a:r>
            <a:r>
              <a:rPr lang="en-US" altLang="zh-TW" sz="2000" dirty="0">
                <a:solidFill>
                  <a:srgbClr val="0070C0"/>
                </a:solidFill>
                <a:ea typeface="標楷體" panose="03000509000000000000" pitchFamily="65" charset="-120"/>
              </a:rPr>
              <a:t>56:57-1:00:07)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 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，分析歌劇所包含的元素。</a:t>
            </a:r>
            <a:endParaRPr lang="en-US" altLang="zh-TW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6444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3011761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-12105" y="6031243"/>
            <a:ext cx="12198314" cy="85414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290916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辨識歌劇的元素</a:t>
            </a:r>
            <a:endParaRPr lang="zh-HK" altLang="zh-HK" sz="2800" b="0" dirty="0">
              <a:solidFill>
                <a:schemeClr val="bg1"/>
              </a:solidFill>
            </a:endParaRPr>
          </a:p>
        </p:txBody>
      </p:sp>
      <p:pic>
        <p:nvPicPr>
          <p:cNvPr id="28" name="Picture 2" descr="C:\Users\jade\Desktop\Jade\Longman Music\2021 project\6B6\9789880014697\OEBPS\2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938" b="86313" l="0" r="21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104" r="79300" b="14425"/>
          <a:stretch/>
        </p:blipFill>
        <p:spPr bwMode="auto">
          <a:xfrm>
            <a:off x="587946" y="2541272"/>
            <a:ext cx="1619622" cy="434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群組 12"/>
          <p:cNvGrpSpPr/>
          <p:nvPr/>
        </p:nvGrpSpPr>
        <p:grpSpPr>
          <a:xfrm>
            <a:off x="2207568" y="2044005"/>
            <a:ext cx="3885536" cy="2038345"/>
            <a:chOff x="2207568" y="2044005"/>
            <a:chExt cx="3885536" cy="2038345"/>
          </a:xfrm>
        </p:grpSpPr>
        <p:sp>
          <p:nvSpPr>
            <p:cNvPr id="18" name="橢圓形圖說文字 17"/>
            <p:cNvSpPr/>
            <p:nvPr/>
          </p:nvSpPr>
          <p:spPr bwMode="auto">
            <a:xfrm>
              <a:off x="2207568" y="2044005"/>
              <a:ext cx="3885536" cy="2038345"/>
            </a:xfrm>
            <a:prstGeom prst="wedgeEllipseCallout">
              <a:avLst>
                <a:gd name="adj1" fmla="val -55118"/>
                <a:gd name="adj2" fmla="val 19986"/>
              </a:avLst>
            </a:prstGeom>
            <a:solidFill>
              <a:srgbClr val="FFFFFF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9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5600" y="2564904"/>
              <a:ext cx="3312368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這齣歌</a:t>
              </a: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劇具備甚麼</a:t>
              </a:r>
              <a:r>
                <a:rPr lang="zh-TW" altLang="en-US" sz="2800" dirty="0">
                  <a:solidFill>
                    <a:srgbClr val="F52FB3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舞台設計</a:t>
              </a: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特色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？</a:t>
              </a: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6456040" y="1906878"/>
            <a:ext cx="5184577" cy="4124366"/>
            <a:chOff x="6456040" y="1906878"/>
            <a:chExt cx="5184577" cy="4124366"/>
          </a:xfrm>
        </p:grpSpPr>
        <p:sp>
          <p:nvSpPr>
            <p:cNvPr id="20" name="流程圖: 文件 19"/>
            <p:cNvSpPr/>
            <p:nvPr/>
          </p:nvSpPr>
          <p:spPr bwMode="auto">
            <a:xfrm>
              <a:off x="6456040" y="1906878"/>
              <a:ext cx="5184577" cy="4124366"/>
            </a:xfrm>
            <a:prstGeom prst="flowChartDocument">
              <a:avLst/>
            </a:prstGeom>
            <a:solidFill>
              <a:srgbClr val="E9E94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1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2185" y="2338925"/>
              <a:ext cx="3613760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50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有道具</a:t>
              </a:r>
              <a:endParaRPr lang="en-US" altLang="zh-TW" sz="5000" dirty="0">
                <a:solidFill>
                  <a:srgbClr val="7030A0"/>
                </a:solidFill>
                <a:latin typeface="+mj-lt"/>
                <a:ea typeface="標楷體" panose="03000509000000000000" pitchFamily="65" charset="-120"/>
              </a:endParaRPr>
            </a:p>
          </p:txBody>
        </p:sp>
        <p:sp>
          <p:nvSpPr>
            <p:cNvPr id="22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3537" y="3347037"/>
              <a:ext cx="3456384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50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有佈景</a:t>
              </a:r>
            </a:p>
          </p:txBody>
        </p:sp>
        <p:sp>
          <p:nvSpPr>
            <p:cNvPr id="23" name="矩形 22"/>
            <p:cNvSpPr/>
            <p:nvPr/>
          </p:nvSpPr>
          <p:spPr bwMode="auto">
            <a:xfrm>
              <a:off x="6888089" y="2410933"/>
              <a:ext cx="648072" cy="71775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4" name="矩形 23"/>
            <p:cNvSpPr/>
            <p:nvPr/>
          </p:nvSpPr>
          <p:spPr bwMode="auto">
            <a:xfrm>
              <a:off x="6888089" y="3419045"/>
              <a:ext cx="648072" cy="71775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5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0561" y="4357471"/>
              <a:ext cx="3456384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50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有燈光效果</a:t>
              </a:r>
            </a:p>
          </p:txBody>
        </p:sp>
        <p:sp>
          <p:nvSpPr>
            <p:cNvPr id="26" name="矩形 25"/>
            <p:cNvSpPr/>
            <p:nvPr/>
          </p:nvSpPr>
          <p:spPr bwMode="auto">
            <a:xfrm>
              <a:off x="6901449" y="4429479"/>
              <a:ext cx="648072" cy="71775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sp>
        <p:nvSpPr>
          <p:cNvPr id="27" name="文字方塊 26"/>
          <p:cNvSpPr txBox="1"/>
          <p:nvPr/>
        </p:nvSpPr>
        <p:spPr>
          <a:xfrm>
            <a:off x="6888088" y="2420888"/>
            <a:ext cx="86594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000" dirty="0">
                <a:solidFill>
                  <a:srgbClr val="FF0000"/>
                </a:solidFill>
                <a:sym typeface="Wingdings"/>
              </a:rPr>
              <a:t></a:t>
            </a:r>
            <a:r>
              <a:rPr lang="en-US" altLang="zh-TW" sz="5000" dirty="0">
                <a:solidFill>
                  <a:srgbClr val="FF0000"/>
                </a:solidFill>
              </a:rPr>
              <a:t> </a:t>
            </a:r>
            <a:endParaRPr lang="zh-TW" altLang="en-US" sz="5000" dirty="0">
              <a:solidFill>
                <a:srgbClr val="FF0000"/>
              </a:solidFill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6888088" y="3431322"/>
            <a:ext cx="86594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000" dirty="0">
                <a:solidFill>
                  <a:srgbClr val="FF0000"/>
                </a:solidFill>
                <a:sym typeface="Wingdings"/>
              </a:rPr>
              <a:t></a:t>
            </a:r>
            <a:r>
              <a:rPr lang="en-US" altLang="zh-TW" sz="5000" dirty="0">
                <a:solidFill>
                  <a:srgbClr val="FF0000"/>
                </a:solidFill>
              </a:rPr>
              <a:t> </a:t>
            </a:r>
            <a:endParaRPr lang="zh-TW" altLang="en-US" sz="5000" dirty="0">
              <a:solidFill>
                <a:srgbClr val="FF0000"/>
              </a:solidFill>
            </a:endParaRPr>
          </a:p>
        </p:txBody>
      </p:sp>
      <p:sp>
        <p:nvSpPr>
          <p:cNvPr id="30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89556"/>
            <a:ext cx="1119668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觀看歌劇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魔笛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選段：</a:t>
            </a:r>
            <a:r>
              <a:rPr lang="en-US" altLang="zh-TW" sz="28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8"/>
              </a:rPr>
              <a:t>Schnelle </a:t>
            </a:r>
            <a:r>
              <a:rPr lang="en-US" altLang="zh-TW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8"/>
              </a:rPr>
              <a:t>Füße</a:t>
            </a:r>
            <a:r>
              <a:rPr lang="en-US" altLang="zh-TW" sz="28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8"/>
              </a:rPr>
              <a:t>, </a:t>
            </a:r>
            <a:r>
              <a:rPr lang="en-US" altLang="zh-TW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8"/>
              </a:rPr>
              <a:t>rascher</a:t>
            </a:r>
            <a:r>
              <a:rPr lang="en-US" altLang="zh-TW" sz="28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8"/>
              </a:rPr>
              <a:t> Mut </a:t>
            </a:r>
            <a:r>
              <a:rPr lang="en-US" altLang="zh-TW" sz="2000" dirty="0">
                <a:solidFill>
                  <a:srgbClr val="0070C0"/>
                </a:solidFill>
                <a:ea typeface="標楷體" panose="03000509000000000000" pitchFamily="65" charset="-120"/>
              </a:rPr>
              <a:t>(</a:t>
            </a:r>
            <a:r>
              <a:rPr lang="zh-TW" altLang="en-US" sz="2000" dirty="0">
                <a:solidFill>
                  <a:srgbClr val="0070C0"/>
                </a:solidFill>
                <a:ea typeface="標楷體" panose="03000509000000000000" pitchFamily="65" charset="-120"/>
              </a:rPr>
              <a:t>播放</a:t>
            </a:r>
            <a:r>
              <a:rPr lang="en-US" altLang="zh-TW" sz="2000" dirty="0">
                <a:solidFill>
                  <a:srgbClr val="0070C0"/>
                </a:solidFill>
                <a:ea typeface="標楷體" panose="03000509000000000000" pitchFamily="65" charset="-120"/>
              </a:rPr>
              <a:t>56:57-1:00:07)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 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，分析歌劇所包含的元素。</a:t>
            </a:r>
            <a:endParaRPr lang="en-US" altLang="zh-TW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1056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3011761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-12105" y="6031243"/>
            <a:ext cx="12198314" cy="85414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290916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辨識歌劇的元素</a:t>
            </a:r>
            <a:endParaRPr lang="zh-HK" altLang="zh-HK" sz="2800" b="0" dirty="0">
              <a:solidFill>
                <a:schemeClr val="bg1"/>
              </a:solidFill>
            </a:endParaRPr>
          </a:p>
        </p:txBody>
      </p:sp>
      <p:pic>
        <p:nvPicPr>
          <p:cNvPr id="28" name="Picture 2" descr="C:\Users\jade\Desktop\Jade\Longman Music\2021 project\6B6\9789880014697\OEBPS\2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938" b="86313" l="0" r="21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104" r="79300" b="14425"/>
          <a:stretch/>
        </p:blipFill>
        <p:spPr bwMode="auto">
          <a:xfrm>
            <a:off x="587946" y="2541272"/>
            <a:ext cx="1619622" cy="434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群組 12"/>
          <p:cNvGrpSpPr/>
          <p:nvPr/>
        </p:nvGrpSpPr>
        <p:grpSpPr>
          <a:xfrm>
            <a:off x="2207568" y="2044005"/>
            <a:ext cx="3672408" cy="2038345"/>
            <a:chOff x="2207568" y="2044005"/>
            <a:chExt cx="3885536" cy="2038345"/>
          </a:xfrm>
        </p:grpSpPr>
        <p:sp>
          <p:nvSpPr>
            <p:cNvPr id="18" name="橢圓形圖說文字 17"/>
            <p:cNvSpPr/>
            <p:nvPr/>
          </p:nvSpPr>
          <p:spPr bwMode="auto">
            <a:xfrm>
              <a:off x="2207568" y="2044005"/>
              <a:ext cx="3885536" cy="2038345"/>
            </a:xfrm>
            <a:prstGeom prst="wedgeEllipseCallout">
              <a:avLst>
                <a:gd name="adj1" fmla="val -55118"/>
                <a:gd name="adj2" fmla="val 19986"/>
              </a:avLst>
            </a:prstGeom>
            <a:solidFill>
              <a:srgbClr val="FFFFFF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9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1646" y="2564904"/>
              <a:ext cx="3024336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這齣歌</a:t>
              </a: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劇有</a:t>
              </a:r>
              <a:r>
                <a:rPr lang="zh-TW" altLang="en-US" sz="2800" dirty="0">
                  <a:solidFill>
                    <a:srgbClr val="F52FB3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舞蹈</a:t>
              </a: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表演嗎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？</a:t>
              </a: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6672063" y="1988840"/>
            <a:ext cx="4968553" cy="3168351"/>
            <a:chOff x="6672063" y="1988840"/>
            <a:chExt cx="4968553" cy="3168351"/>
          </a:xfrm>
        </p:grpSpPr>
        <p:sp>
          <p:nvSpPr>
            <p:cNvPr id="20" name="流程圖: 文件 19"/>
            <p:cNvSpPr/>
            <p:nvPr/>
          </p:nvSpPr>
          <p:spPr bwMode="auto">
            <a:xfrm>
              <a:off x="6672063" y="1988840"/>
              <a:ext cx="3888433" cy="3168351"/>
            </a:xfrm>
            <a:prstGeom prst="flowChartDocument">
              <a:avLst/>
            </a:prstGeom>
            <a:solidFill>
              <a:srgbClr val="65DCE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1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6856" y="2420888"/>
              <a:ext cx="3613760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50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有</a:t>
              </a:r>
              <a:endParaRPr lang="en-US" altLang="zh-TW" sz="5000" dirty="0">
                <a:solidFill>
                  <a:srgbClr val="7030A0"/>
                </a:solidFill>
                <a:latin typeface="+mj-lt"/>
                <a:ea typeface="標楷體" panose="03000509000000000000" pitchFamily="65" charset="-120"/>
              </a:endParaRPr>
            </a:p>
          </p:txBody>
        </p:sp>
        <p:sp>
          <p:nvSpPr>
            <p:cNvPr id="22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68208" y="3429000"/>
              <a:ext cx="3456384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50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沒有</a:t>
              </a:r>
            </a:p>
          </p:txBody>
        </p:sp>
        <p:sp>
          <p:nvSpPr>
            <p:cNvPr id="23" name="矩形 22"/>
            <p:cNvSpPr/>
            <p:nvPr/>
          </p:nvSpPr>
          <p:spPr bwMode="auto">
            <a:xfrm>
              <a:off x="7104112" y="2492896"/>
              <a:ext cx="648072" cy="71775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4" name="矩形 23"/>
            <p:cNvSpPr/>
            <p:nvPr/>
          </p:nvSpPr>
          <p:spPr bwMode="auto">
            <a:xfrm>
              <a:off x="7104112" y="3501008"/>
              <a:ext cx="648072" cy="71775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sp>
        <p:nvSpPr>
          <p:cNvPr id="25" name="文字方塊 24"/>
          <p:cNvSpPr txBox="1"/>
          <p:nvPr/>
        </p:nvSpPr>
        <p:spPr>
          <a:xfrm>
            <a:off x="7102265" y="2495218"/>
            <a:ext cx="86594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000" dirty="0">
                <a:solidFill>
                  <a:srgbClr val="FF0000"/>
                </a:solidFill>
                <a:sym typeface="Wingdings"/>
              </a:rPr>
              <a:t></a:t>
            </a:r>
            <a:r>
              <a:rPr lang="en-US" altLang="zh-TW" sz="5000" dirty="0">
                <a:solidFill>
                  <a:srgbClr val="FF0000"/>
                </a:solidFill>
              </a:rPr>
              <a:t> </a:t>
            </a:r>
            <a:endParaRPr lang="zh-TW" altLang="en-US" sz="5000" dirty="0">
              <a:solidFill>
                <a:srgbClr val="FF0000"/>
              </a:solidFill>
            </a:endParaRPr>
          </a:p>
        </p:txBody>
      </p:sp>
      <p:sp>
        <p:nvSpPr>
          <p:cNvPr id="26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89556"/>
            <a:ext cx="1112467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觀看歌劇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魔笛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選段：</a:t>
            </a:r>
            <a:r>
              <a:rPr lang="en-US" altLang="zh-TW" sz="28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8"/>
              </a:rPr>
              <a:t>Schnelle </a:t>
            </a:r>
            <a:r>
              <a:rPr lang="en-US" altLang="zh-TW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8"/>
              </a:rPr>
              <a:t>Füße</a:t>
            </a:r>
            <a:r>
              <a:rPr lang="en-US" altLang="zh-TW" sz="28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8"/>
              </a:rPr>
              <a:t>, </a:t>
            </a:r>
            <a:r>
              <a:rPr lang="en-US" altLang="zh-TW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8"/>
              </a:rPr>
              <a:t>rascher</a:t>
            </a:r>
            <a:r>
              <a:rPr lang="en-US" altLang="zh-TW" sz="28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8"/>
              </a:rPr>
              <a:t> Mut </a:t>
            </a:r>
            <a:r>
              <a:rPr lang="en-US" altLang="zh-TW" sz="2000" dirty="0">
                <a:solidFill>
                  <a:srgbClr val="0070C0"/>
                </a:solidFill>
                <a:ea typeface="標楷體" panose="03000509000000000000" pitchFamily="65" charset="-120"/>
              </a:rPr>
              <a:t>(</a:t>
            </a:r>
            <a:r>
              <a:rPr lang="zh-TW" altLang="en-US" sz="2000" dirty="0">
                <a:solidFill>
                  <a:srgbClr val="0070C0"/>
                </a:solidFill>
                <a:ea typeface="標楷體" panose="03000509000000000000" pitchFamily="65" charset="-120"/>
              </a:rPr>
              <a:t>播放</a:t>
            </a:r>
            <a:r>
              <a:rPr lang="en-US" altLang="zh-TW" sz="2000" dirty="0">
                <a:solidFill>
                  <a:srgbClr val="0070C0"/>
                </a:solidFill>
                <a:ea typeface="標楷體" panose="03000509000000000000" pitchFamily="65" charset="-120"/>
              </a:rPr>
              <a:t>56:57-1:00:07)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 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，分析歌劇所包含的元素。</a:t>
            </a:r>
            <a:endParaRPr lang="en-US" altLang="zh-TW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1056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3011761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-12105" y="6031243"/>
            <a:ext cx="12198314" cy="85414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290916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辨識歌劇的元素</a:t>
            </a:r>
            <a:endParaRPr lang="zh-HK" altLang="zh-HK" sz="2800" b="0" dirty="0">
              <a:solidFill>
                <a:schemeClr val="bg1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103440" y="1002794"/>
            <a:ext cx="2492990" cy="64633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3600" b="1" cap="none" spc="0" dirty="0">
                <a:ln w="11430"/>
                <a:solidFill>
                  <a:srgbClr val="F52FB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歌劇</a:t>
            </a:r>
            <a:r>
              <a:rPr lang="zh-TW" altLang="en-US" sz="3600" dirty="0">
                <a:ln w="11430"/>
                <a:solidFill>
                  <a:srgbClr val="F52FB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的元素</a:t>
            </a:r>
            <a:endParaRPr lang="zh-TW" altLang="en-US" sz="3600" b="1" cap="none" spc="0" dirty="0">
              <a:ln w="11430"/>
              <a:solidFill>
                <a:srgbClr val="F52FB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604421" y="1775718"/>
            <a:ext cx="10244107" cy="573162"/>
            <a:chOff x="604421" y="1775718"/>
            <a:chExt cx="10244107" cy="573162"/>
          </a:xfrm>
        </p:grpSpPr>
        <p:sp>
          <p:nvSpPr>
            <p:cNvPr id="27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980" y="1775718"/>
              <a:ext cx="983854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歌唱形式包括獨唱、重唱和合唱。</a:t>
              </a:r>
              <a:endPara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2" name="文字方塊 31"/>
            <p:cNvSpPr txBox="1"/>
            <p:nvPr/>
          </p:nvSpPr>
          <p:spPr>
            <a:xfrm>
              <a:off x="604421" y="1794882"/>
              <a:ext cx="59503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3000" dirty="0">
                  <a:solidFill>
                    <a:srgbClr val="9900FF"/>
                  </a:solidFill>
                  <a:sym typeface="Wingdings"/>
                </a:rPr>
                <a:t></a:t>
              </a:r>
              <a:r>
                <a:rPr lang="en-US" altLang="zh-TW" sz="3000" dirty="0">
                  <a:solidFill>
                    <a:srgbClr val="9900FF"/>
                  </a:solidFill>
                </a:rPr>
                <a:t> </a:t>
              </a:r>
              <a:endParaRPr lang="zh-TW" altLang="en-US" sz="3000" dirty="0">
                <a:solidFill>
                  <a:srgbClr val="9900FF"/>
                </a:solidFill>
              </a:endParaRP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623392" y="2546901"/>
            <a:ext cx="10198588" cy="594067"/>
            <a:chOff x="623392" y="2546901"/>
            <a:chExt cx="10198588" cy="594067"/>
          </a:xfrm>
        </p:grpSpPr>
        <p:sp>
          <p:nvSpPr>
            <p:cNvPr id="29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3432" y="2546901"/>
              <a:ext cx="983854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具故事情節，人物有不同的造型和道具；舞台上有佈景。</a:t>
              </a:r>
              <a:endPara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3" name="文字方塊 32"/>
            <p:cNvSpPr txBox="1"/>
            <p:nvPr/>
          </p:nvSpPr>
          <p:spPr>
            <a:xfrm>
              <a:off x="623392" y="2586970"/>
              <a:ext cx="59503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3000" dirty="0">
                  <a:solidFill>
                    <a:srgbClr val="9900FF"/>
                  </a:solidFill>
                  <a:sym typeface="Wingdings"/>
                </a:rPr>
                <a:t></a:t>
              </a:r>
              <a:r>
                <a:rPr lang="en-US" altLang="zh-TW" sz="3000" dirty="0">
                  <a:solidFill>
                    <a:srgbClr val="9900FF"/>
                  </a:solidFill>
                </a:rPr>
                <a:t> </a:t>
              </a:r>
              <a:endParaRPr lang="zh-TW" altLang="en-US" sz="3000" dirty="0">
                <a:solidFill>
                  <a:srgbClr val="9900FF"/>
                </a:solidFill>
              </a:endParaRP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623392" y="3337828"/>
            <a:ext cx="10198588" cy="595228"/>
            <a:chOff x="623392" y="3337828"/>
            <a:chExt cx="10198588" cy="595228"/>
          </a:xfrm>
        </p:grpSpPr>
        <p:sp>
          <p:nvSpPr>
            <p:cNvPr id="30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3432" y="3337828"/>
              <a:ext cx="983854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以管弦樂團伴奏；包含舞蹈成分，但不是必須的。</a:t>
              </a:r>
              <a:endPara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4" name="文字方塊 33"/>
            <p:cNvSpPr txBox="1"/>
            <p:nvPr/>
          </p:nvSpPr>
          <p:spPr>
            <a:xfrm>
              <a:off x="623392" y="3379058"/>
              <a:ext cx="59503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3000" dirty="0">
                  <a:solidFill>
                    <a:srgbClr val="9900FF"/>
                  </a:solidFill>
                  <a:sym typeface="Wingdings"/>
                </a:rPr>
                <a:t></a:t>
              </a:r>
              <a:r>
                <a:rPr lang="en-US" altLang="zh-TW" sz="3000" dirty="0">
                  <a:solidFill>
                    <a:srgbClr val="9900FF"/>
                  </a:solidFill>
                </a:rPr>
                <a:t> </a:t>
              </a:r>
              <a:endParaRPr lang="zh-TW" altLang="en-US" sz="3000" dirty="0">
                <a:solidFill>
                  <a:srgbClr val="9900FF"/>
                </a:solidFill>
              </a:endParaRPr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623392" y="4057908"/>
            <a:ext cx="10198588" cy="595228"/>
            <a:chOff x="623392" y="4057908"/>
            <a:chExt cx="10198588" cy="595228"/>
          </a:xfrm>
        </p:grpSpPr>
        <p:sp>
          <p:nvSpPr>
            <p:cNvPr id="31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3432" y="4057908"/>
              <a:ext cx="983854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歌劇一般採用意大利語、法語或德語來演出。</a:t>
              </a:r>
              <a:endPara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5" name="文字方塊 34"/>
            <p:cNvSpPr txBox="1"/>
            <p:nvPr/>
          </p:nvSpPr>
          <p:spPr>
            <a:xfrm>
              <a:off x="623392" y="4099138"/>
              <a:ext cx="59503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3000" dirty="0">
                  <a:solidFill>
                    <a:srgbClr val="9900FF"/>
                  </a:solidFill>
                  <a:sym typeface="Wingdings"/>
                </a:rPr>
                <a:t></a:t>
              </a:r>
              <a:r>
                <a:rPr lang="en-US" altLang="zh-TW" sz="3000" dirty="0">
                  <a:solidFill>
                    <a:srgbClr val="9900FF"/>
                  </a:solidFill>
                </a:rPr>
                <a:t> </a:t>
              </a:r>
              <a:endParaRPr lang="zh-TW" altLang="en-US" sz="3000" dirty="0">
                <a:solidFill>
                  <a:srgbClr val="9900FF"/>
                </a:solidFill>
              </a:endParaRPr>
            </a:p>
          </p:txBody>
        </p:sp>
      </p:grpSp>
      <p:pic>
        <p:nvPicPr>
          <p:cNvPr id="36" name="Picture 2" descr="C:\Users\jade\Desktop\Jade\Longman Music\2021 project\6B6\9789880014697\OEBPS\2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938" b="86313" l="0" r="21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104" r="79300" b="14425"/>
          <a:stretch/>
        </p:blipFill>
        <p:spPr bwMode="auto">
          <a:xfrm>
            <a:off x="8687192" y="4067681"/>
            <a:ext cx="1051231" cy="282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jade\Desktop\Jade\Longman Music\2021 project\6B6\9789880014697\OEBPS\2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000" b="91125" l="78125" r="99219">
                        <a14:foregroundMark x1="87813" y1="49250" x2="87813" y2="49250"/>
                        <a14:foregroundMark x1="87266" y1="50187" x2="87266" y2="50187"/>
                        <a14:foregroundMark x1="88672" y1="48063" x2="88672" y2="48063"/>
                        <a14:foregroundMark x1="85234" y1="66250" x2="85234" y2="66250"/>
                        <a14:foregroundMark x1="84609" y1="63688" x2="84609" y2="63688"/>
                        <a14:foregroundMark x1="84609" y1="62250" x2="84609" y2="62250"/>
                        <a14:foregroundMark x1="84922" y1="69500" x2="84922" y2="69500"/>
                        <a14:foregroundMark x1="84922" y1="89063" x2="84922" y2="89063"/>
                        <a14:foregroundMark x1="89297" y1="88375" x2="89297" y2="88375"/>
                        <a14:foregroundMark x1="90156" y1="88625" x2="90156" y2="88625"/>
                        <a14:foregroundMark x1="93047" y1="88813" x2="93047" y2="88813"/>
                        <a14:foregroundMark x1="96016" y1="89313" x2="96016" y2="89313"/>
                        <a14:foregroundMark x1="96563" y1="89313" x2="96563" y2="89313"/>
                        <a14:foregroundMark x1="94844" y1="86750" x2="94844" y2="86750"/>
                        <a14:foregroundMark x1="84297" y1="87875" x2="84297" y2="87875"/>
                        <a14:foregroundMark x1="83125" y1="87438" x2="83125" y2="87438"/>
                        <a14:foregroundMark x1="82031" y1="87000" x2="82031" y2="87000"/>
                        <a14:foregroundMark x1="86328" y1="87000" x2="86328" y2="87000"/>
                        <a14:foregroundMark x1="87266" y1="87438" x2="87266" y2="87438"/>
                        <a14:foregroundMark x1="89844" y1="87438" x2="87500" y2="88375"/>
                        <a14:foregroundMark x1="84922" y1="89313" x2="84922" y2="89313"/>
                        <a14:foregroundMark x1="83438" y1="89563" x2="83438" y2="89563"/>
                        <a14:foregroundMark x1="82031" y1="89563" x2="82031" y2="89563"/>
                        <a14:foregroundMark x1="80859" y1="90000" x2="80859" y2="90000"/>
                        <a14:foregroundMark x1="81094" y1="88375" x2="82031" y2="88375"/>
                        <a14:foregroundMark x1="86953" y1="90250" x2="86953" y2="90250"/>
                        <a14:foregroundMark x1="91641" y1="90250" x2="91641" y2="90250"/>
                        <a14:foregroundMark x1="92500" y1="87000" x2="92500" y2="87000"/>
                        <a14:foregroundMark x1="90469" y1="86250" x2="90469" y2="86250"/>
                        <a14:foregroundMark x1="95703" y1="87688" x2="95703" y2="87688"/>
                        <a14:foregroundMark x1="95078" y1="89750" x2="95078" y2="89750"/>
                        <a14:foregroundMark x1="98047" y1="87438" x2="98047" y2="87438"/>
                        <a14:foregroundMark x1="98906" y1="87438" x2="99219" y2="88375"/>
                        <a14:foregroundMark x1="99219" y1="88375" x2="99219" y2="88375"/>
                        <a14:foregroundMark x1="80859" y1="85313" x2="80859" y2="85313"/>
                        <a14:foregroundMark x1="93672" y1="90688" x2="93672" y2="90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249" t="35914" b="13905"/>
          <a:stretch/>
        </p:blipFill>
        <p:spPr bwMode="auto">
          <a:xfrm>
            <a:off x="9848954" y="3594072"/>
            <a:ext cx="1036307" cy="329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1458" b="69141" l="50586" r="55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1508" r="43742" b="29985"/>
          <a:stretch/>
        </p:blipFill>
        <p:spPr bwMode="auto">
          <a:xfrm>
            <a:off x="6381229" y="654790"/>
            <a:ext cx="729605" cy="74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448" b="73438" l="66895" r="69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66839" r="30614" b="25737"/>
          <a:stretch/>
        </p:blipFill>
        <p:spPr bwMode="auto">
          <a:xfrm>
            <a:off x="7299785" y="414842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0859" b="85547" l="81934" r="86035">
                        <a14:backgroundMark x1="83887" y1="83203" x2="83887" y2="8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53" t="80430" r="13636" b="14982"/>
          <a:stretch/>
        </p:blipFill>
        <p:spPr bwMode="auto">
          <a:xfrm>
            <a:off x="8109191" y="208989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5365" b="69922" l="93848" r="98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24" t="65040" r="536" b="29464"/>
          <a:stretch/>
        </p:blipFill>
        <p:spPr bwMode="auto">
          <a:xfrm>
            <a:off x="9066790" y="373855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87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3299793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-12105" y="6031243"/>
            <a:ext cx="12198314" cy="85414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276515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第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6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課頁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30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至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31</a:t>
            </a:r>
            <a:endParaRPr lang="zh-HK" altLang="zh-HK" sz="2800" b="0" dirty="0">
              <a:solidFill>
                <a:schemeClr val="bg1"/>
              </a:solidFill>
            </a:endParaRPr>
          </a:p>
        </p:txBody>
      </p:sp>
      <p:sp>
        <p:nvSpPr>
          <p:cNvPr id="18" name="矩形 1">
            <a:extLst>
              <a:ext uri="{FF2B5EF4-FFF2-40B4-BE49-F238E27FC236}">
                <a16:creationId xmlns:a16="http://schemas.microsoft.com/office/drawing/2014/main" id="{2B1A0C6C-8303-4359-BAA0-B4B878813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752" y="282714"/>
            <a:ext cx="556538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3000" dirty="0">
                <a:solidFill>
                  <a:srgbClr val="0070C0"/>
                </a:solidFill>
                <a:ea typeface="標楷體" panose="03000509000000000000" pitchFamily="65" charset="-120"/>
              </a:rPr>
              <a:t>請打開課本頁</a:t>
            </a:r>
            <a:r>
              <a:rPr lang="en-US" altLang="zh-TW" sz="3000" dirty="0">
                <a:solidFill>
                  <a:srgbClr val="0070C0"/>
                </a:solidFill>
                <a:ea typeface="標楷體" panose="03000509000000000000" pitchFamily="65" charset="-120"/>
              </a:rPr>
              <a:t>30</a:t>
            </a:r>
            <a:r>
              <a:rPr lang="zh-TW" altLang="en-US" sz="3000" dirty="0">
                <a:solidFill>
                  <a:srgbClr val="0070C0"/>
                </a:solidFill>
                <a:ea typeface="標楷體" panose="03000509000000000000" pitchFamily="65" charset="-120"/>
              </a:rPr>
              <a:t>至</a:t>
            </a:r>
            <a:r>
              <a:rPr lang="en-US" altLang="zh-TW" sz="3000" dirty="0">
                <a:solidFill>
                  <a:srgbClr val="0070C0"/>
                </a:solidFill>
                <a:ea typeface="標楷體" panose="03000509000000000000" pitchFamily="65" charset="-120"/>
              </a:rPr>
              <a:t>31</a:t>
            </a:r>
            <a:r>
              <a:rPr lang="zh-TW" altLang="en-US" sz="3000" dirty="0">
                <a:solidFill>
                  <a:srgbClr val="0070C0"/>
                </a:solidFill>
                <a:ea typeface="標楷體" panose="03000509000000000000" pitchFamily="65" charset="-120"/>
              </a:rPr>
              <a:t> 。</a:t>
            </a:r>
            <a:endParaRPr lang="en-US" altLang="zh-TW" sz="30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89F4ED7-B766-4FEE-B05B-DC76A0111D36}"/>
              </a:ext>
            </a:extLst>
          </p:cNvPr>
          <p:cNvGrpSpPr/>
          <p:nvPr/>
        </p:nvGrpSpPr>
        <p:grpSpPr>
          <a:xfrm>
            <a:off x="2294438" y="926734"/>
            <a:ext cx="8424935" cy="5243962"/>
            <a:chOff x="2294438" y="926734"/>
            <a:chExt cx="8424935" cy="5243962"/>
          </a:xfrm>
        </p:grpSpPr>
        <p:grpSp>
          <p:nvGrpSpPr>
            <p:cNvPr id="2" name="群組 1"/>
            <p:cNvGrpSpPr/>
            <p:nvPr/>
          </p:nvGrpSpPr>
          <p:grpSpPr>
            <a:xfrm>
              <a:off x="2294438" y="926734"/>
              <a:ext cx="8424935" cy="5243962"/>
              <a:chOff x="2271836" y="921342"/>
              <a:chExt cx="8424935" cy="5243962"/>
            </a:xfrm>
          </p:grpSpPr>
          <p:pic>
            <p:nvPicPr>
              <p:cNvPr id="58370" name="Picture 2" descr="C:\Users\jade\Desktop\Jade\Longman Music\2021 project\6B6\9789880014697\OEBPS\30.jpg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1836" y="926710"/>
                <a:ext cx="4190705" cy="52385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371" name="Picture 3" descr="C:\Users\jade\Desktop\Jade\Longman Music\2021 project\6B6\9789880014697\OEBPS\31.jpg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2540" y="921342"/>
                <a:ext cx="4234231" cy="52385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AE01B36-B80A-4FDB-8559-6F5D86623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76120" y="4509120"/>
              <a:ext cx="1245186" cy="941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2711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2219673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-12105" y="6031243"/>
            <a:ext cx="12198314" cy="85414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211708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認識    拍子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335360" y="1988840"/>
            <a:ext cx="2541832" cy="1796317"/>
            <a:chOff x="335360" y="1988840"/>
            <a:chExt cx="2541832" cy="1796317"/>
          </a:xfrm>
        </p:grpSpPr>
        <p:sp>
          <p:nvSpPr>
            <p:cNvPr id="18" name="橢圓形圖說文字 17"/>
            <p:cNvSpPr/>
            <p:nvPr/>
          </p:nvSpPr>
          <p:spPr bwMode="auto">
            <a:xfrm>
              <a:off x="335360" y="1988840"/>
              <a:ext cx="2541832" cy="1796317"/>
            </a:xfrm>
            <a:prstGeom prst="wedgeEllipseCallout">
              <a:avLst>
                <a:gd name="adj1" fmla="val -9551"/>
                <a:gd name="adj2" fmla="val 67089"/>
              </a:avLst>
            </a:prstGeom>
            <a:solidFill>
              <a:srgbClr val="FFFFFF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9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423" y="2330876"/>
              <a:ext cx="2094666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這首歌曲是甚麼拍子？</a:t>
              </a: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26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89556"/>
            <a:ext cx="114127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聆聽歌曲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泛舟在湖上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的純音樂版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。</a:t>
            </a:r>
            <a:endParaRPr lang="en-US" altLang="zh-TW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  <p:pic>
        <p:nvPicPr>
          <p:cNvPr id="27" name="Picture 2" descr="S2-c0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87" y="278771"/>
            <a:ext cx="172469" cy="41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圖片 31" descr="一張含有 畫畫 的圖片&#10;&#10;自動產生的描述">
            <a:extLst>
              <a:ext uri="{FF2B5EF4-FFF2-40B4-BE49-F238E27FC236}">
                <a16:creationId xmlns:a16="http://schemas.microsoft.com/office/drawing/2014/main" id="{6C593C85-50B6-4DF7-B0D6-2B8A6F5A91C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33"/>
          <a:stretch/>
        </p:blipFill>
        <p:spPr>
          <a:xfrm>
            <a:off x="733534" y="3713150"/>
            <a:ext cx="1834074" cy="3172233"/>
          </a:xfrm>
          <a:prstGeom prst="rect">
            <a:avLst/>
          </a:prstGeom>
        </p:spPr>
      </p:pic>
      <p:sp>
        <p:nvSpPr>
          <p:cNvPr id="37" name="Rectangle: Rounded Corners 15">
            <a:extLst>
              <a:ext uri="{FF2B5EF4-FFF2-40B4-BE49-F238E27FC236}">
                <a16:creationId xmlns:a16="http://schemas.microsoft.com/office/drawing/2014/main" id="{7C59604E-9AE7-406E-8F42-35FD0C07C208}"/>
              </a:ext>
            </a:extLst>
          </p:cNvPr>
          <p:cNvSpPr/>
          <p:nvPr/>
        </p:nvSpPr>
        <p:spPr bwMode="auto">
          <a:xfrm>
            <a:off x="6888088" y="904052"/>
            <a:ext cx="1854822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純音樂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6B06song1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070" y="904052"/>
            <a:ext cx="539855" cy="521237"/>
          </a:xfrm>
          <a:prstGeom prst="rect">
            <a:avLst/>
          </a:prstGeom>
        </p:spPr>
      </p:pic>
      <p:pic>
        <p:nvPicPr>
          <p:cNvPr id="33" name="圖片 32" descr="一張含有 畫畫 的圖片&#10;&#10;自動產生的描述">
            <a:extLst>
              <a:ext uri="{FF2B5EF4-FFF2-40B4-BE49-F238E27FC236}">
                <a16:creationId xmlns:a16="http://schemas.microsoft.com/office/drawing/2014/main" id="{6C593C85-50B6-4DF7-B0D6-2B8A6F5A91C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2" t="4965" r="16119" b="3332"/>
          <a:stretch/>
        </p:blipFill>
        <p:spPr>
          <a:xfrm>
            <a:off x="9833404" y="3916780"/>
            <a:ext cx="1811038" cy="2987889"/>
          </a:xfrm>
          <a:prstGeom prst="rect">
            <a:avLst/>
          </a:prstGeom>
        </p:spPr>
      </p:pic>
      <p:grpSp>
        <p:nvGrpSpPr>
          <p:cNvPr id="7" name="群組 6"/>
          <p:cNvGrpSpPr/>
          <p:nvPr/>
        </p:nvGrpSpPr>
        <p:grpSpPr>
          <a:xfrm>
            <a:off x="9711196" y="1994433"/>
            <a:ext cx="2304256" cy="1796318"/>
            <a:chOff x="9552384" y="1992722"/>
            <a:chExt cx="2304256" cy="1796318"/>
          </a:xfrm>
        </p:grpSpPr>
        <p:sp>
          <p:nvSpPr>
            <p:cNvPr id="34" name="橢圓形圖說文字 33"/>
            <p:cNvSpPr/>
            <p:nvPr/>
          </p:nvSpPr>
          <p:spPr bwMode="auto">
            <a:xfrm>
              <a:off x="9552384" y="1992722"/>
              <a:ext cx="2304256" cy="1796318"/>
            </a:xfrm>
            <a:prstGeom prst="wedgeEllipseCallout">
              <a:avLst>
                <a:gd name="adj1" fmla="val -13009"/>
                <a:gd name="adj2" fmla="val 73577"/>
              </a:avLst>
            </a:prstGeom>
            <a:solidFill>
              <a:srgbClr val="FFFFFF"/>
            </a:solidFill>
            <a:ln w="28575" cap="flat" cmpd="sng" algn="ctr">
              <a:solidFill>
                <a:srgbClr val="F52FB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8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33404" y="2188021"/>
              <a:ext cx="1753812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F52FB3"/>
                  </a:solidFill>
                  <a:ea typeface="標楷體" panose="03000509000000000000" pitchFamily="65" charset="-120"/>
                </a:rPr>
                <a:t>這是一首  </a:t>
              </a:r>
              <a:endParaRPr lang="en-US" altLang="zh-TW" sz="2800" dirty="0">
                <a:solidFill>
                  <a:srgbClr val="F52FB3"/>
                </a:solidFill>
                <a:ea typeface="標楷體" panose="03000509000000000000" pitchFamily="65" charset="-120"/>
              </a:endParaRPr>
            </a:p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en-US" altLang="zh-TW" sz="2800" dirty="0">
                  <a:solidFill>
                    <a:srgbClr val="F52FB3"/>
                  </a:solidFill>
                  <a:ea typeface="標楷體" panose="03000509000000000000" pitchFamily="65" charset="-120"/>
                </a:rPr>
                <a:t>   </a:t>
              </a:r>
              <a:r>
                <a:rPr lang="zh-TW" altLang="en-US" sz="2800" dirty="0">
                  <a:solidFill>
                    <a:srgbClr val="F52FB3"/>
                  </a:solidFill>
                  <a:ea typeface="標楷體" panose="03000509000000000000" pitchFamily="65" charset="-120"/>
                </a:rPr>
                <a:t>拍子的歌曲。</a:t>
              </a:r>
            </a:p>
          </p:txBody>
        </p:sp>
        <p:pic>
          <p:nvPicPr>
            <p:cNvPr id="39" name="Picture 2" descr="S2-c0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4432" y="2683918"/>
              <a:ext cx="172469" cy="41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E7FD47-4530-4845-B4BB-22E6D9A92709}"/>
              </a:ext>
            </a:extLst>
          </p:cNvPr>
          <p:cNvGrpSpPr/>
          <p:nvPr/>
        </p:nvGrpSpPr>
        <p:grpSpPr>
          <a:xfrm>
            <a:off x="2898534" y="1987060"/>
            <a:ext cx="6806610" cy="3452180"/>
            <a:chOff x="2918782" y="2280232"/>
            <a:chExt cx="6806610" cy="345218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D751C5A-7333-4958-BAAD-DD2D424097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8" t="14300" r="5196" b="31100"/>
            <a:stretch/>
          </p:blipFill>
          <p:spPr>
            <a:xfrm>
              <a:off x="2921127" y="2285600"/>
              <a:ext cx="3405346" cy="263757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3713DF-0CDD-47F6-BA48-4F978AF67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3" t="13908" r="6437" b="32150"/>
            <a:stretch/>
          </p:blipFill>
          <p:spPr>
            <a:xfrm>
              <a:off x="6326473" y="2280232"/>
              <a:ext cx="3398919" cy="263757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46484A0-3149-4418-ABD1-A38545034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918782" y="4917805"/>
              <a:ext cx="3666828" cy="805591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28CB314-5A3D-4CE3-8359-2B13764374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3920"/>
            <a:stretch/>
          </p:blipFill>
          <p:spPr>
            <a:xfrm flipH="1">
              <a:off x="6498324" y="4908787"/>
              <a:ext cx="3227068" cy="823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635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EF1A130B-54CB-4C30-A973-3A417E758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82" y="0"/>
            <a:ext cx="121905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6E8DE-5772-4FD6-AEBD-B1FF3E240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6858" y="2198688"/>
            <a:ext cx="7097960" cy="3312369"/>
          </a:xfrm>
        </p:spPr>
        <p:txBody>
          <a:bodyPr/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辨識歌劇的元素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辨識    拍子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按照樂譜上的表演記號演唱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>
                <a:latin typeface="+mj-lt"/>
                <a:ea typeface="微軟正黑體" panose="020B0604030504040204" pitchFamily="34" charset="-120"/>
              </a:rPr>
              <a:t>分析歌劇演員的發聲及音色</a:t>
            </a:r>
            <a:endParaRPr lang="en-US" altLang="zh-TW" sz="3600" b="1" dirty="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5124" name="手繪多邊形 17">
            <a:extLst>
              <a:ext uri="{FF2B5EF4-FFF2-40B4-BE49-F238E27FC236}">
                <a16:creationId xmlns:a16="http://schemas.microsoft.com/office/drawing/2014/main" id="{A916A01B-9B80-46C2-8882-6A8B8AAB194F}"/>
              </a:ext>
            </a:extLst>
          </p:cNvPr>
          <p:cNvSpPr>
            <a:spLocks/>
          </p:cNvSpPr>
          <p:nvPr/>
        </p:nvSpPr>
        <p:spPr bwMode="auto">
          <a:xfrm>
            <a:off x="3278188" y="400050"/>
            <a:ext cx="5635625" cy="1398588"/>
          </a:xfrm>
          <a:custGeom>
            <a:avLst/>
            <a:gdLst>
              <a:gd name="T0" fmla="*/ 279632 w 6010312"/>
              <a:gd name="T1" fmla="*/ 0 h 4278079"/>
              <a:gd name="T2" fmla="*/ 209211 w 6010312"/>
              <a:gd name="T3" fmla="*/ 4 h 4278079"/>
              <a:gd name="T4" fmla="*/ 2110582 w 6010312"/>
              <a:gd name="T5" fmla="*/ 4 h 4278079"/>
              <a:gd name="T6" fmla="*/ 2264227 w 6010312"/>
              <a:gd name="T7" fmla="*/ 0 h 4278079"/>
              <a:gd name="T8" fmla="*/ 279632 w 6010312"/>
              <a:gd name="T9" fmla="*/ 0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125" name="Title 1">
            <a:extLst>
              <a:ext uri="{FF2B5EF4-FFF2-40B4-BE49-F238E27FC236}">
                <a16:creationId xmlns:a16="http://schemas.microsoft.com/office/drawing/2014/main" id="{22097152-C913-443E-AC00-C4DF2CFB9E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28638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學習重點</a:t>
            </a:r>
            <a:endParaRPr lang="en-US" altLang="en-US" b="1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26" name="Picture 79">
            <a:extLst>
              <a:ext uri="{FF2B5EF4-FFF2-40B4-BE49-F238E27FC236}">
                <a16:creationId xmlns:a16="http://schemas.microsoft.com/office/drawing/2014/main" id="{D2D2D6F5-581B-457B-BD60-A732884FD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5029200" y="5334000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2" descr="S2-c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56" y="2838231"/>
            <a:ext cx="246154" cy="590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2219673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-12105" y="6031243"/>
            <a:ext cx="12198314" cy="85414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211708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認識    拍子</a:t>
            </a:r>
          </a:p>
        </p:txBody>
      </p:sp>
      <p:pic>
        <p:nvPicPr>
          <p:cNvPr id="27" name="Picture 2" descr="S2-c0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87" y="278771"/>
            <a:ext cx="172469" cy="41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88"/>
          <p:cNvSpPr>
            <a:spLocks noChangeArrowheads="1"/>
          </p:cNvSpPr>
          <p:nvPr/>
        </p:nvSpPr>
        <p:spPr bwMode="auto">
          <a:xfrm>
            <a:off x="1343472" y="1700808"/>
            <a:ext cx="7920880" cy="3168352"/>
          </a:xfrm>
          <a:prstGeom prst="rect">
            <a:avLst/>
          </a:prstGeom>
          <a:solidFill>
            <a:srgbClr val="E9E945"/>
          </a:solidFill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HK" altLang="zh-HK" sz="2200" b="0">
              <a:solidFill>
                <a:srgbClr val="009900"/>
              </a:solidFill>
              <a:latin typeface="Times New Roman" pitchFamily="18" charset="0"/>
            </a:endParaRPr>
          </a:p>
        </p:txBody>
      </p:sp>
      <p:pic>
        <p:nvPicPr>
          <p:cNvPr id="36" name="Picture 7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2590800" y="5418138"/>
            <a:ext cx="9601200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2" descr="S2-c0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464" y="2589149"/>
            <a:ext cx="559962" cy="134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89556"/>
            <a:ext cx="94684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拍子記號   中兩個數字表示甚麼意思？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6" name="Picture 2" descr="S2-c0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546" y="889557"/>
            <a:ext cx="2180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群組 9"/>
          <p:cNvGrpSpPr/>
          <p:nvPr/>
        </p:nvGrpSpPr>
        <p:grpSpPr>
          <a:xfrm>
            <a:off x="2711624" y="2492896"/>
            <a:ext cx="5040560" cy="600164"/>
            <a:chOff x="2711624" y="2492896"/>
            <a:chExt cx="5040560" cy="600164"/>
          </a:xfrm>
        </p:grpSpPr>
        <p:sp>
          <p:nvSpPr>
            <p:cNvPr id="47" name="Line 113"/>
            <p:cNvSpPr>
              <a:spLocks noChangeShapeType="1"/>
            </p:cNvSpPr>
            <p:nvPr/>
          </p:nvSpPr>
          <p:spPr bwMode="auto">
            <a:xfrm flipH="1">
              <a:off x="2711624" y="2853259"/>
              <a:ext cx="864096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8" name="Text Box 115"/>
            <p:cNvSpPr txBox="1">
              <a:spLocks noChangeArrowheads="1"/>
            </p:cNvSpPr>
            <p:nvPr/>
          </p:nvSpPr>
          <p:spPr bwMode="auto">
            <a:xfrm>
              <a:off x="3647728" y="2492896"/>
              <a:ext cx="4104456" cy="600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TW" altLang="en-US" sz="3300" dirty="0">
                  <a:solidFill>
                    <a:srgbClr val="FF33CC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表示每小節有三拍</a:t>
              </a: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2695142" y="3284984"/>
            <a:ext cx="5345074" cy="600164"/>
            <a:chOff x="2695142" y="3284984"/>
            <a:chExt cx="5345074" cy="600164"/>
          </a:xfrm>
        </p:grpSpPr>
        <p:sp>
          <p:nvSpPr>
            <p:cNvPr id="49" name="Text Box 116"/>
            <p:cNvSpPr txBox="1">
              <a:spLocks noChangeArrowheads="1"/>
            </p:cNvSpPr>
            <p:nvPr/>
          </p:nvSpPr>
          <p:spPr bwMode="auto">
            <a:xfrm>
              <a:off x="3633316" y="3284984"/>
              <a:ext cx="4406900" cy="600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TW" altLang="en-US" sz="3300" dirty="0">
                  <a:solidFill>
                    <a:srgbClr val="9933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表示以八分音符為一拍</a:t>
              </a:r>
            </a:p>
          </p:txBody>
        </p:sp>
        <p:sp>
          <p:nvSpPr>
            <p:cNvPr id="50" name="Line 118"/>
            <p:cNvSpPr>
              <a:spLocks noChangeShapeType="1"/>
            </p:cNvSpPr>
            <p:nvPr/>
          </p:nvSpPr>
          <p:spPr bwMode="auto">
            <a:xfrm flipH="1">
              <a:off x="2695142" y="3585066"/>
              <a:ext cx="880577" cy="0"/>
            </a:xfrm>
            <a:prstGeom prst="line">
              <a:avLst/>
            </a:prstGeom>
            <a:noFill/>
            <a:ln w="38100">
              <a:solidFill>
                <a:srgbClr val="9933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24" name="Picture 97">
            <a:extLst>
              <a:ext uri="{FF2B5EF4-FFF2-40B4-BE49-F238E27FC236}">
                <a16:creationId xmlns:a16="http://schemas.microsoft.com/office/drawing/2014/main" id="{23569822-6B5A-4766-A5BB-A446611E8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198305" y="3980231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620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2219673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-12105" y="6031243"/>
            <a:ext cx="12198314" cy="85414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211708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認識    拍子</a:t>
            </a:r>
          </a:p>
        </p:txBody>
      </p:sp>
      <p:pic>
        <p:nvPicPr>
          <p:cNvPr id="27" name="Picture 2" descr="S2-c0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87" y="278771"/>
            <a:ext cx="172469" cy="41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88"/>
          <p:cNvSpPr>
            <a:spLocks noChangeArrowheads="1"/>
          </p:cNvSpPr>
          <p:nvPr/>
        </p:nvSpPr>
        <p:spPr bwMode="auto">
          <a:xfrm>
            <a:off x="839416" y="1700808"/>
            <a:ext cx="10009112" cy="3744416"/>
          </a:xfrm>
          <a:prstGeom prst="rect">
            <a:avLst/>
          </a:prstGeom>
          <a:solidFill>
            <a:srgbClr val="E9E945"/>
          </a:solidFill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HK" altLang="zh-HK" sz="2200" b="0">
              <a:solidFill>
                <a:srgbClr val="009900"/>
              </a:solidFill>
              <a:latin typeface="Times New Roman" pitchFamily="18" charset="0"/>
            </a:endParaRPr>
          </a:p>
        </p:txBody>
      </p:sp>
      <p:pic>
        <p:nvPicPr>
          <p:cNvPr id="36" name="Picture 7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2590800" y="5418138"/>
            <a:ext cx="9601200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89556"/>
            <a:ext cx="94684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跟  有甚麼分別？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6" name="Picture 2" descr="S2-c0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889557"/>
            <a:ext cx="2180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0" name="Picture 2" descr="S2-c0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889556"/>
            <a:ext cx="2092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1464" y="2708920"/>
            <a:ext cx="9577064" cy="107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ts val="4000"/>
              </a:lnSpc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的每個小節有三個八分音符；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ts val="4000"/>
              </a:lnSpc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的每個小節就有三個四分音符。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1023510" y="2007229"/>
            <a:ext cx="9608994" cy="557675"/>
            <a:chOff x="1023510" y="2007229"/>
            <a:chExt cx="9608994" cy="557675"/>
          </a:xfrm>
        </p:grpSpPr>
        <p:sp>
          <p:nvSpPr>
            <p:cNvPr id="25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1464" y="2041684"/>
              <a:ext cx="936104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 和   很相似，它們主要的不同在於每個小節的時值不同。</a:t>
              </a:r>
              <a:endPara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pic>
          <p:nvPicPr>
            <p:cNvPr id="44" name="Picture 2" descr="S2-c0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142" y="2007229"/>
              <a:ext cx="202362" cy="485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" descr="S2-c0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7568" y="2007229"/>
              <a:ext cx="20928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橢圓 1"/>
            <p:cNvSpPr/>
            <p:nvPr/>
          </p:nvSpPr>
          <p:spPr bwMode="auto">
            <a:xfrm>
              <a:off x="1023510" y="2172489"/>
              <a:ext cx="251035" cy="26161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sp>
        <p:nvSpPr>
          <p:cNvPr id="29" name="橢圓 28"/>
          <p:cNvSpPr/>
          <p:nvPr/>
        </p:nvSpPr>
        <p:spPr bwMode="auto">
          <a:xfrm>
            <a:off x="1020429" y="2879358"/>
            <a:ext cx="251035" cy="26161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30" name="Picture 2" descr="S2-c0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2727309"/>
            <a:ext cx="202362" cy="485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S2-c0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3275464"/>
            <a:ext cx="2092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橢圓 33"/>
          <p:cNvSpPr/>
          <p:nvPr/>
        </p:nvSpPr>
        <p:spPr bwMode="auto">
          <a:xfrm>
            <a:off x="1020429" y="4103494"/>
            <a:ext cx="251035" cy="26161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5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1464" y="3937304"/>
            <a:ext cx="9577064" cy="562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ts val="4000"/>
              </a:lnSpc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如果用同樣的速度來拍，兩者的效果是相同的。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3" name="Picture 97">
            <a:extLst>
              <a:ext uri="{FF2B5EF4-FFF2-40B4-BE49-F238E27FC236}">
                <a16:creationId xmlns:a16="http://schemas.microsoft.com/office/drawing/2014/main" id="{F378DA36-7B9B-4C21-8808-BFCAB49AD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320584" y="3966182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226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2219673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-12105" y="6031243"/>
            <a:ext cx="12198314" cy="85414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211708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認識    拍子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335360" y="1700808"/>
            <a:ext cx="2592288" cy="2232247"/>
            <a:chOff x="335360" y="1700808"/>
            <a:chExt cx="2674376" cy="2232247"/>
          </a:xfrm>
        </p:grpSpPr>
        <p:sp>
          <p:nvSpPr>
            <p:cNvPr id="18" name="橢圓形圖說文字 17"/>
            <p:cNvSpPr/>
            <p:nvPr/>
          </p:nvSpPr>
          <p:spPr bwMode="auto">
            <a:xfrm>
              <a:off x="335360" y="1700808"/>
              <a:ext cx="2674376" cy="2232247"/>
            </a:xfrm>
            <a:prstGeom prst="wedgeEllipseCallout">
              <a:avLst>
                <a:gd name="adj1" fmla="val 42"/>
                <a:gd name="adj2" fmla="val 57531"/>
              </a:avLst>
            </a:prstGeom>
            <a:solidFill>
              <a:srgbClr val="FFFFFF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9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474" y="1901150"/>
              <a:ext cx="2195686" cy="181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三拍子的基本拍中，它的強弱有分別嗎？</a:t>
              </a:r>
            </a:p>
          </p:txBody>
        </p:sp>
      </p:grpSp>
      <p:pic>
        <p:nvPicPr>
          <p:cNvPr id="27" name="Picture 2" descr="S2-c0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87" y="278771"/>
            <a:ext cx="172469" cy="41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圖片 31" descr="一張含有 畫畫 的圖片&#10;&#10;自動產生的描述">
            <a:extLst>
              <a:ext uri="{FF2B5EF4-FFF2-40B4-BE49-F238E27FC236}">
                <a16:creationId xmlns:a16="http://schemas.microsoft.com/office/drawing/2014/main" id="{6C593C85-50B6-4DF7-B0D6-2B8A6F5A91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33"/>
          <a:stretch/>
        </p:blipFill>
        <p:spPr>
          <a:xfrm>
            <a:off x="733534" y="3713150"/>
            <a:ext cx="1834074" cy="317223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77127054-6FC3-44D5-A198-61CEE4C36A7B}"/>
              </a:ext>
            </a:extLst>
          </p:cNvPr>
          <p:cNvGrpSpPr/>
          <p:nvPr/>
        </p:nvGrpSpPr>
        <p:grpSpPr>
          <a:xfrm>
            <a:off x="2927345" y="1571833"/>
            <a:ext cx="6806610" cy="3452180"/>
            <a:chOff x="2918782" y="2280232"/>
            <a:chExt cx="6806610" cy="345218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B3E0C43-35E8-42CC-AE6C-FCF34CB771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8" t="14300" r="5196" b="31100"/>
            <a:stretch/>
          </p:blipFill>
          <p:spPr>
            <a:xfrm>
              <a:off x="2921127" y="2285600"/>
              <a:ext cx="3405346" cy="263757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3ED6A51-4D9C-4D3B-AFDB-E5225D83D7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3" t="13908" r="6437" b="32150"/>
            <a:stretch/>
          </p:blipFill>
          <p:spPr>
            <a:xfrm>
              <a:off x="6326473" y="2280232"/>
              <a:ext cx="3398919" cy="263757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59355F9-A4C9-421B-9373-DC3893A13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18782" y="4917805"/>
              <a:ext cx="3666828" cy="80559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55F8211-0F4B-40E5-A98A-99FA7D0D73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3920"/>
            <a:stretch/>
          </p:blipFill>
          <p:spPr>
            <a:xfrm flipH="1">
              <a:off x="6498324" y="4908787"/>
              <a:ext cx="3227068" cy="823625"/>
            </a:xfrm>
            <a:prstGeom prst="rect">
              <a:avLst/>
            </a:prstGeom>
          </p:spPr>
        </p:pic>
      </p:grpSp>
      <p:grpSp>
        <p:nvGrpSpPr>
          <p:cNvPr id="5" name="群組 4"/>
          <p:cNvGrpSpPr/>
          <p:nvPr/>
        </p:nvGrpSpPr>
        <p:grpSpPr>
          <a:xfrm>
            <a:off x="9733955" y="2029145"/>
            <a:ext cx="2304256" cy="1796318"/>
            <a:chOff x="9373915" y="1916833"/>
            <a:chExt cx="2304256" cy="1796318"/>
          </a:xfrm>
        </p:grpSpPr>
        <p:sp>
          <p:nvSpPr>
            <p:cNvPr id="34" name="橢圓形圖說文字 33"/>
            <p:cNvSpPr/>
            <p:nvPr/>
          </p:nvSpPr>
          <p:spPr bwMode="auto">
            <a:xfrm>
              <a:off x="9373915" y="1916833"/>
              <a:ext cx="2304256" cy="1796318"/>
            </a:xfrm>
            <a:prstGeom prst="wedgeEllipseCallout">
              <a:avLst>
                <a:gd name="adj1" fmla="val -18788"/>
                <a:gd name="adj2" fmla="val 73577"/>
              </a:avLst>
            </a:prstGeom>
            <a:solidFill>
              <a:srgbClr val="FFFFFF"/>
            </a:solidFill>
            <a:ln w="28575" cap="flat" cmpd="sng" algn="ctr">
              <a:solidFill>
                <a:srgbClr val="F52FB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5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4935" y="2112132"/>
              <a:ext cx="1753812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F52FB3"/>
                  </a:solidFill>
                  <a:ea typeface="標楷體" panose="03000509000000000000" pitchFamily="65" charset="-120"/>
                </a:rPr>
                <a:t>第一拍較第二拍及第三拍強。</a:t>
              </a:r>
            </a:p>
          </p:txBody>
        </p:sp>
      </p:grpSp>
      <p:pic>
        <p:nvPicPr>
          <p:cNvPr id="33" name="圖片 32" descr="一張含有 畫畫 的圖片&#10;&#10;自動產生的描述">
            <a:extLst>
              <a:ext uri="{FF2B5EF4-FFF2-40B4-BE49-F238E27FC236}">
                <a16:creationId xmlns:a16="http://schemas.microsoft.com/office/drawing/2014/main" id="{6C593C85-50B6-4DF7-B0D6-2B8A6F5A91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2" t="4965" r="16119" b="3332"/>
          <a:stretch/>
        </p:blipFill>
        <p:spPr>
          <a:xfrm>
            <a:off x="9373915" y="3933055"/>
            <a:ext cx="1811038" cy="298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2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2219673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-12105" y="6031243"/>
            <a:ext cx="12198314" cy="85414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211708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認識    拍子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335360" y="1700808"/>
            <a:ext cx="2427504" cy="2232247"/>
            <a:chOff x="335360" y="1700808"/>
            <a:chExt cx="2504374" cy="2232247"/>
          </a:xfrm>
        </p:grpSpPr>
        <p:sp>
          <p:nvSpPr>
            <p:cNvPr id="18" name="橢圓形圖說文字 17"/>
            <p:cNvSpPr/>
            <p:nvPr/>
          </p:nvSpPr>
          <p:spPr bwMode="auto">
            <a:xfrm>
              <a:off x="335360" y="1700808"/>
              <a:ext cx="2504374" cy="2232247"/>
            </a:xfrm>
            <a:prstGeom prst="wedgeEllipseCallout">
              <a:avLst>
                <a:gd name="adj1" fmla="val 42"/>
                <a:gd name="adj2" fmla="val 57531"/>
              </a:avLst>
            </a:prstGeom>
            <a:solidFill>
              <a:srgbClr val="FFFFFF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9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098" y="2079072"/>
              <a:ext cx="2195686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拍之前，要訂定一套合適的動作。</a:t>
              </a:r>
            </a:p>
          </p:txBody>
        </p:sp>
      </p:grpSp>
      <p:sp>
        <p:nvSpPr>
          <p:cNvPr id="26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89556"/>
            <a:ext cx="114127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跟着歌曲拍出基本拍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。</a:t>
            </a:r>
            <a:endParaRPr lang="en-US" altLang="zh-TW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  <p:pic>
        <p:nvPicPr>
          <p:cNvPr id="27" name="Picture 2" descr="S2-c0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87" y="278771"/>
            <a:ext cx="172469" cy="41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圖片 31" descr="一張含有 畫畫 的圖片&#10;&#10;自動產生的描述">
            <a:extLst>
              <a:ext uri="{FF2B5EF4-FFF2-40B4-BE49-F238E27FC236}">
                <a16:creationId xmlns:a16="http://schemas.microsoft.com/office/drawing/2014/main" id="{6C593C85-50B6-4DF7-B0D6-2B8A6F5A91C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33"/>
          <a:stretch/>
        </p:blipFill>
        <p:spPr>
          <a:xfrm>
            <a:off x="733534" y="3713150"/>
            <a:ext cx="1834074" cy="3172233"/>
          </a:xfrm>
          <a:prstGeom prst="rect">
            <a:avLst/>
          </a:prstGeom>
        </p:spPr>
      </p:pic>
      <p:sp>
        <p:nvSpPr>
          <p:cNvPr id="37" name="Rectangle: Rounded Corners 15">
            <a:extLst>
              <a:ext uri="{FF2B5EF4-FFF2-40B4-BE49-F238E27FC236}">
                <a16:creationId xmlns:a16="http://schemas.microsoft.com/office/drawing/2014/main" id="{7C59604E-9AE7-406E-8F42-35FD0C07C208}"/>
              </a:ext>
            </a:extLst>
          </p:cNvPr>
          <p:cNvSpPr/>
          <p:nvPr/>
        </p:nvSpPr>
        <p:spPr bwMode="auto">
          <a:xfrm>
            <a:off x="4385194" y="904052"/>
            <a:ext cx="1854822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純音樂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6B06song1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176" y="904052"/>
            <a:ext cx="539855" cy="5212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6E893D16-06A3-45D0-9C86-FADB74859D62}"/>
              </a:ext>
            </a:extLst>
          </p:cNvPr>
          <p:cNvGrpSpPr/>
          <p:nvPr/>
        </p:nvGrpSpPr>
        <p:grpSpPr>
          <a:xfrm>
            <a:off x="2774969" y="1928477"/>
            <a:ext cx="6806610" cy="3452180"/>
            <a:chOff x="2918782" y="2280232"/>
            <a:chExt cx="6806610" cy="345218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CE7578-4A7E-4CFF-AE6F-E257336EB8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8" t="14300" r="5196" b="31100"/>
            <a:stretch/>
          </p:blipFill>
          <p:spPr>
            <a:xfrm>
              <a:off x="2921127" y="2285600"/>
              <a:ext cx="3405346" cy="263757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9E544E5-A1B1-4D06-BE45-3E63DBD968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3" t="13908" r="6437" b="32150"/>
            <a:stretch/>
          </p:blipFill>
          <p:spPr>
            <a:xfrm>
              <a:off x="6326473" y="2280232"/>
              <a:ext cx="3398919" cy="2637573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D02E57A3-0D55-4FFC-85CA-A1A978619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918782" y="4917805"/>
              <a:ext cx="3666828" cy="805591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675C7B9F-332E-4410-BEA5-60F6C4AAD7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3920"/>
            <a:stretch/>
          </p:blipFill>
          <p:spPr>
            <a:xfrm flipH="1">
              <a:off x="6498324" y="4908787"/>
              <a:ext cx="3227068" cy="823625"/>
            </a:xfrm>
            <a:prstGeom prst="rect">
              <a:avLst/>
            </a:prstGeom>
          </p:spPr>
        </p:pic>
      </p:grpSp>
      <p:grpSp>
        <p:nvGrpSpPr>
          <p:cNvPr id="5" name="群組 4"/>
          <p:cNvGrpSpPr/>
          <p:nvPr/>
        </p:nvGrpSpPr>
        <p:grpSpPr>
          <a:xfrm>
            <a:off x="9581579" y="1453001"/>
            <a:ext cx="2482725" cy="2361768"/>
            <a:chOff x="9250667" y="1681535"/>
            <a:chExt cx="2427504" cy="2031616"/>
          </a:xfrm>
        </p:grpSpPr>
        <p:sp>
          <p:nvSpPr>
            <p:cNvPr id="34" name="橢圓形圖說文字 33"/>
            <p:cNvSpPr/>
            <p:nvPr/>
          </p:nvSpPr>
          <p:spPr bwMode="auto">
            <a:xfrm>
              <a:off x="9250667" y="1681535"/>
              <a:ext cx="2427504" cy="2031616"/>
            </a:xfrm>
            <a:prstGeom prst="wedgeEllipseCallout">
              <a:avLst>
                <a:gd name="adj1" fmla="val -16277"/>
                <a:gd name="adj2" fmla="val 68415"/>
              </a:avLst>
            </a:prstGeom>
            <a:solidFill>
              <a:srgbClr val="FFFFFF"/>
            </a:solidFill>
            <a:ln w="28575" cap="flat" cmpd="sng" algn="ctr">
              <a:solidFill>
                <a:srgbClr val="F52FB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5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45923" y="1916832"/>
              <a:ext cx="1962824" cy="1562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F52FB3"/>
                  </a:solidFill>
                  <a:ea typeface="標楷體" panose="03000509000000000000" pitchFamily="65" charset="-120"/>
                </a:rPr>
                <a:t>要按強弱拍的規律（一強兩弱）來訂定啊</a:t>
              </a:r>
              <a:r>
                <a:rPr lang="en-US" altLang="zh-TW" sz="2800" dirty="0">
                  <a:solidFill>
                    <a:srgbClr val="F52FB3"/>
                  </a:solidFill>
                  <a:ea typeface="標楷體" panose="03000509000000000000" pitchFamily="65" charset="-120"/>
                </a:rPr>
                <a:t>﹗</a:t>
              </a:r>
              <a:endParaRPr lang="zh-TW" altLang="en-US" sz="2800" dirty="0">
                <a:solidFill>
                  <a:srgbClr val="F52FB3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33" name="圖片 32" descr="一張含有 畫畫 的圖片&#10;&#10;自動產生的描述">
            <a:extLst>
              <a:ext uri="{FF2B5EF4-FFF2-40B4-BE49-F238E27FC236}">
                <a16:creationId xmlns:a16="http://schemas.microsoft.com/office/drawing/2014/main" id="{6C593C85-50B6-4DF7-B0D6-2B8A6F5A91C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2" t="4965" r="16119" b="3332"/>
          <a:stretch/>
        </p:blipFill>
        <p:spPr>
          <a:xfrm>
            <a:off x="9373915" y="3933055"/>
            <a:ext cx="1811038" cy="298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32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4606267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-12105" y="6031243"/>
            <a:ext cx="12198314" cy="85414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450367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按照樂譜上的表演記號演唱</a:t>
            </a:r>
          </a:p>
        </p:txBody>
      </p:sp>
      <p:sp>
        <p:nvSpPr>
          <p:cNvPr id="26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89556"/>
            <a:ext cx="114127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聆聽歌曲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泛舟在湖上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的範唱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。</a:t>
            </a:r>
            <a:endParaRPr lang="en-US" altLang="zh-TW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  <p:sp>
        <p:nvSpPr>
          <p:cNvPr id="37" name="Rectangle: Rounded Corners 15">
            <a:extLst>
              <a:ext uri="{FF2B5EF4-FFF2-40B4-BE49-F238E27FC236}">
                <a16:creationId xmlns:a16="http://schemas.microsoft.com/office/drawing/2014/main" id="{7C59604E-9AE7-406E-8F42-35FD0C07C208}"/>
              </a:ext>
            </a:extLst>
          </p:cNvPr>
          <p:cNvSpPr/>
          <p:nvPr/>
        </p:nvSpPr>
        <p:spPr bwMode="auto">
          <a:xfrm>
            <a:off x="6113386" y="904052"/>
            <a:ext cx="1456310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4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範唱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6B06song1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922234"/>
            <a:ext cx="541909" cy="523220"/>
          </a:xfrm>
          <a:prstGeom prst="rect">
            <a:avLst/>
          </a:prstGeom>
        </p:spPr>
      </p:pic>
      <p:pic>
        <p:nvPicPr>
          <p:cNvPr id="46" name="圖片 45" descr="一張含有 畫畫 的圖片&#10;&#10;自動產生的描述">
            <a:extLst>
              <a:ext uri="{FF2B5EF4-FFF2-40B4-BE49-F238E27FC236}">
                <a16:creationId xmlns:a16="http://schemas.microsoft.com/office/drawing/2014/main" id="{6C593C85-50B6-4DF7-B0D6-2B8A6F5A91C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33"/>
          <a:stretch/>
        </p:blipFill>
        <p:spPr>
          <a:xfrm>
            <a:off x="733534" y="3713150"/>
            <a:ext cx="1834074" cy="3172233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EEC19FA0-AE46-4404-9CFA-C72622B71095}"/>
              </a:ext>
            </a:extLst>
          </p:cNvPr>
          <p:cNvGrpSpPr/>
          <p:nvPr/>
        </p:nvGrpSpPr>
        <p:grpSpPr>
          <a:xfrm>
            <a:off x="2898534" y="1987060"/>
            <a:ext cx="6806610" cy="3452180"/>
            <a:chOff x="2918782" y="2280232"/>
            <a:chExt cx="6806610" cy="345218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A6B7CD1-5BC7-4DA1-A931-A881381A42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8" t="14300" r="5196" b="31100"/>
            <a:stretch/>
          </p:blipFill>
          <p:spPr>
            <a:xfrm>
              <a:off x="2921127" y="2285600"/>
              <a:ext cx="3405346" cy="263757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7C41F59-BEDA-4C69-994A-4830381FE5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3" t="13908" r="6437" b="32150"/>
            <a:stretch/>
          </p:blipFill>
          <p:spPr>
            <a:xfrm>
              <a:off x="6326473" y="2280232"/>
              <a:ext cx="3398919" cy="263757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535C77B-4590-4BA8-8533-E1D3D6FDE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918782" y="4917805"/>
              <a:ext cx="3666828" cy="80559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417E5E6-53F5-4A19-A32A-D39E8A6711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13920"/>
            <a:stretch/>
          </p:blipFill>
          <p:spPr>
            <a:xfrm flipH="1">
              <a:off x="6498324" y="4908787"/>
              <a:ext cx="3227068" cy="823625"/>
            </a:xfrm>
            <a:prstGeom prst="rect">
              <a:avLst/>
            </a:prstGeom>
          </p:spPr>
        </p:pic>
      </p:grpSp>
      <p:grpSp>
        <p:nvGrpSpPr>
          <p:cNvPr id="43" name="群組 42"/>
          <p:cNvGrpSpPr/>
          <p:nvPr/>
        </p:nvGrpSpPr>
        <p:grpSpPr>
          <a:xfrm>
            <a:off x="90488" y="1591874"/>
            <a:ext cx="2837160" cy="2341182"/>
            <a:chOff x="335360" y="1591874"/>
            <a:chExt cx="2674376" cy="2341182"/>
          </a:xfrm>
        </p:grpSpPr>
        <p:sp>
          <p:nvSpPr>
            <p:cNvPr id="44" name="橢圓形圖說文字 43"/>
            <p:cNvSpPr/>
            <p:nvPr/>
          </p:nvSpPr>
          <p:spPr bwMode="auto">
            <a:xfrm>
              <a:off x="335360" y="1591874"/>
              <a:ext cx="2674376" cy="2341182"/>
            </a:xfrm>
            <a:prstGeom prst="wedgeEllipseCallout">
              <a:avLst>
                <a:gd name="adj1" fmla="val 42"/>
                <a:gd name="adj2" fmla="val 57531"/>
              </a:avLst>
            </a:prstGeom>
            <a:solidFill>
              <a:srgbClr val="FFFFFF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5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544" y="1917120"/>
              <a:ext cx="2195686" cy="2015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4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這首歌曲採用了歌劇</a:t>
              </a:r>
              <a:r>
                <a:rPr lang="en-US" altLang="zh-TW" sz="24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《</a:t>
              </a:r>
              <a:r>
                <a:rPr lang="zh-TW" altLang="en-US" sz="24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弄臣</a:t>
              </a:r>
              <a:r>
                <a:rPr lang="en-US" altLang="zh-TW" sz="24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》</a:t>
              </a:r>
              <a:r>
                <a:rPr lang="zh-TW" altLang="en-US" sz="24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中一首獨唱曲</a:t>
              </a:r>
              <a:r>
                <a:rPr lang="en-US" altLang="zh-TW" sz="24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《</a:t>
              </a:r>
              <a:r>
                <a:rPr lang="zh-TW" altLang="en-US" sz="24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女人善變</a:t>
              </a:r>
              <a:r>
                <a:rPr lang="en-US" altLang="zh-TW" sz="24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》</a:t>
              </a:r>
              <a:r>
                <a:rPr lang="zh-TW" altLang="en-US" sz="24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的旋律。</a:t>
              </a:r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9589938" y="2069052"/>
            <a:ext cx="2410718" cy="1872207"/>
            <a:chOff x="9445922" y="2060848"/>
            <a:chExt cx="2410718" cy="1872207"/>
          </a:xfrm>
        </p:grpSpPr>
        <p:sp>
          <p:nvSpPr>
            <p:cNvPr id="56" name="橢圓形圖說文字 55"/>
            <p:cNvSpPr/>
            <p:nvPr/>
          </p:nvSpPr>
          <p:spPr bwMode="auto">
            <a:xfrm>
              <a:off x="9445922" y="2060848"/>
              <a:ext cx="2410718" cy="1872207"/>
            </a:xfrm>
            <a:prstGeom prst="wedgeEllipseCallout">
              <a:avLst>
                <a:gd name="adj1" fmla="val -7544"/>
                <a:gd name="adj2" fmla="val 61601"/>
              </a:avLst>
            </a:prstGeom>
            <a:solidFill>
              <a:srgbClr val="FFFFFF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57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61790" y="2372687"/>
              <a:ext cx="2194850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4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不過這首歌曲配上了新的中文歌詞。</a:t>
              </a:r>
            </a:p>
          </p:txBody>
        </p:sp>
      </p:grpSp>
      <p:pic>
        <p:nvPicPr>
          <p:cNvPr id="53" name="圖片 52" descr="一張含有 畫畫 的圖片&#10;&#10;自動產生的描述">
            <a:extLst>
              <a:ext uri="{FF2B5EF4-FFF2-40B4-BE49-F238E27FC236}">
                <a16:creationId xmlns:a16="http://schemas.microsoft.com/office/drawing/2014/main" id="{6C593C85-50B6-4DF7-B0D6-2B8A6F5A91C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2" t="4965" r="16119" b="3332"/>
          <a:stretch/>
        </p:blipFill>
        <p:spPr>
          <a:xfrm>
            <a:off x="9373915" y="3933055"/>
            <a:ext cx="1811038" cy="298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81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4606267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-12105" y="6031243"/>
            <a:ext cx="12198314" cy="85414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450367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按照樂譜上的表演記號演唱</a:t>
            </a:r>
          </a:p>
        </p:txBody>
      </p:sp>
      <p:sp>
        <p:nvSpPr>
          <p:cNvPr id="27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89556"/>
            <a:ext cx="114127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你知道樂譜上的表演記號表示甚麼意思？找一找，說一說。</a:t>
            </a:r>
            <a:endParaRPr lang="en-US" altLang="zh-TW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277118-8005-4AF2-81C2-730540AF7E5F}"/>
              </a:ext>
            </a:extLst>
          </p:cNvPr>
          <p:cNvGrpSpPr/>
          <p:nvPr/>
        </p:nvGrpSpPr>
        <p:grpSpPr>
          <a:xfrm>
            <a:off x="1777612" y="1449125"/>
            <a:ext cx="8636775" cy="4366976"/>
            <a:chOff x="1579744" y="1720789"/>
            <a:chExt cx="8636775" cy="436697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2D505D5-E3AE-49F0-B228-A750FB271D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8" t="14300" r="5196" b="31100"/>
            <a:stretch/>
          </p:blipFill>
          <p:spPr>
            <a:xfrm>
              <a:off x="1579744" y="1726636"/>
              <a:ext cx="4326280" cy="335087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E5B42D1-DB66-4440-8C56-D315BF6364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3" t="13908" r="6437" b="32150"/>
            <a:stretch/>
          </p:blipFill>
          <p:spPr>
            <a:xfrm>
              <a:off x="5898405" y="1720789"/>
              <a:ext cx="4318114" cy="335087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77F017E-9665-4A31-BE4C-3F5633070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79744" y="5045991"/>
              <a:ext cx="4741868" cy="104177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49010E2-30F6-4877-A098-80413D597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3920"/>
            <a:stretch/>
          </p:blipFill>
          <p:spPr>
            <a:xfrm flipH="1">
              <a:off x="6134714" y="5044268"/>
              <a:ext cx="4081805" cy="10417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6916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4606267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-12105" y="6031243"/>
            <a:ext cx="12198314" cy="85414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450367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按照樂譜上的表演記號演唱</a:t>
            </a:r>
          </a:p>
        </p:txBody>
      </p:sp>
      <p:sp>
        <p:nvSpPr>
          <p:cNvPr id="27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651" y="1898829"/>
            <a:ext cx="142502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頁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第一行</a:t>
            </a:r>
            <a:endParaRPr lang="en-US" altLang="zh-TW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  <p:pic>
        <p:nvPicPr>
          <p:cNvPr id="4098" name="Picture 2" descr="C:\Users\jade\Desktop\Jade\Longman Music\2021 project\6B6\9789880014697\OEBPS\3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4" t="22598" r="7127" b="61308"/>
          <a:stretch/>
        </p:blipFill>
        <p:spPr bwMode="auto">
          <a:xfrm>
            <a:off x="1914657" y="1628800"/>
            <a:ext cx="7493711" cy="176099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2590800" y="5418138"/>
            <a:ext cx="9601200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群組 6"/>
          <p:cNvGrpSpPr/>
          <p:nvPr/>
        </p:nvGrpSpPr>
        <p:grpSpPr>
          <a:xfrm>
            <a:off x="2481462" y="2509298"/>
            <a:ext cx="5977949" cy="2287855"/>
            <a:chOff x="2342325" y="2437290"/>
            <a:chExt cx="5977949" cy="2287855"/>
          </a:xfrm>
        </p:grpSpPr>
        <p:sp>
          <p:nvSpPr>
            <p:cNvPr id="2" name="矩形 1"/>
            <p:cNvSpPr/>
            <p:nvPr/>
          </p:nvSpPr>
          <p:spPr bwMode="auto">
            <a:xfrm>
              <a:off x="2556527" y="2437290"/>
              <a:ext cx="227105" cy="27163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cxnSp>
          <p:nvCxnSpPr>
            <p:cNvPr id="5" name="直線接點 4"/>
            <p:cNvCxnSpPr/>
            <p:nvPr/>
          </p:nvCxnSpPr>
          <p:spPr bwMode="auto">
            <a:xfrm>
              <a:off x="2670079" y="2708920"/>
              <a:ext cx="0" cy="100811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" name="圓角矩形 5"/>
            <p:cNvSpPr/>
            <p:nvPr/>
          </p:nvSpPr>
          <p:spPr bwMode="auto">
            <a:xfrm>
              <a:off x="2342325" y="3717033"/>
              <a:ext cx="5630762" cy="1008112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5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5600" y="3948668"/>
              <a:ext cx="582467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800" i="1" dirty="0">
                  <a:solidFill>
                    <a:srgbClr val="F52FB3"/>
                  </a:solidFill>
                  <a:latin typeface="Comic Sans MS" panose="030F0702030302020204" pitchFamily="66" charset="0"/>
                  <a:ea typeface="標楷體" panose="03000509000000000000" pitchFamily="65" charset="-120"/>
                </a:rPr>
                <a:t>mf </a:t>
              </a:r>
              <a:r>
                <a:rPr lang="zh-TW" altLang="en-US" sz="2800" dirty="0">
                  <a:solidFill>
                    <a:srgbClr val="F52FB3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表示力度中等偏強（中強）。</a:t>
              </a:r>
              <a:endParaRPr lang="en-US" altLang="zh-TW" sz="2800" dirty="0">
                <a:solidFill>
                  <a:srgbClr val="F52FB3"/>
                </a:solidFill>
                <a:latin typeface="+mj-lt"/>
                <a:ea typeface="標楷體" panose="03000509000000000000" pitchFamily="65" charset="-120"/>
              </a:endParaRPr>
            </a:p>
          </p:txBody>
        </p:sp>
      </p:grpSp>
      <p:sp>
        <p:nvSpPr>
          <p:cNvPr id="28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89556"/>
            <a:ext cx="114127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你知道樂譜上的表演記號表示甚麼意思？找一找，說一說。</a:t>
            </a:r>
            <a:endParaRPr lang="en-US" altLang="zh-TW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  <p:pic>
        <p:nvPicPr>
          <p:cNvPr id="21" name="Picture 97">
            <a:extLst>
              <a:ext uri="{FF2B5EF4-FFF2-40B4-BE49-F238E27FC236}">
                <a16:creationId xmlns:a16="http://schemas.microsoft.com/office/drawing/2014/main" id="{54A53386-B0F3-43F5-B343-4D620C478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317038" y="3908425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272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4606267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-12105" y="6031243"/>
            <a:ext cx="12198314" cy="85414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450367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按照樂譜上的表演記號演唱</a:t>
            </a:r>
          </a:p>
        </p:txBody>
      </p:sp>
      <p:sp>
        <p:nvSpPr>
          <p:cNvPr id="27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651" y="1898829"/>
            <a:ext cx="142502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31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頁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第二行</a:t>
            </a:r>
            <a:endParaRPr lang="en-US" altLang="zh-TW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  <p:pic>
        <p:nvPicPr>
          <p:cNvPr id="19" name="Picture 79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2590800" y="5418138"/>
            <a:ext cx="9601200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 descr="C:\Users\jade\Desktop\Jade\Longman Music\2021 project\6B6\9789880014697\OEBPS\31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37086" r="8153" b="46795"/>
          <a:stretch/>
        </p:blipFill>
        <p:spPr bwMode="auto">
          <a:xfrm>
            <a:off x="1939358" y="1556792"/>
            <a:ext cx="8117082" cy="198173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群組 3"/>
          <p:cNvGrpSpPr/>
          <p:nvPr/>
        </p:nvGrpSpPr>
        <p:grpSpPr>
          <a:xfrm>
            <a:off x="2481462" y="2437290"/>
            <a:ext cx="5977949" cy="2359863"/>
            <a:chOff x="2481462" y="2437290"/>
            <a:chExt cx="5977949" cy="2359863"/>
          </a:xfrm>
        </p:grpSpPr>
        <p:grpSp>
          <p:nvGrpSpPr>
            <p:cNvPr id="10" name="群組 9"/>
            <p:cNvGrpSpPr/>
            <p:nvPr/>
          </p:nvGrpSpPr>
          <p:grpSpPr>
            <a:xfrm>
              <a:off x="2481462" y="2437290"/>
              <a:ext cx="4766666" cy="2359863"/>
              <a:chOff x="2481462" y="2437290"/>
              <a:chExt cx="4766666" cy="2359863"/>
            </a:xfrm>
          </p:grpSpPr>
          <p:sp>
            <p:nvSpPr>
              <p:cNvPr id="2" name="矩形 1"/>
              <p:cNvSpPr/>
              <p:nvPr/>
            </p:nvSpPr>
            <p:spPr bwMode="auto">
              <a:xfrm>
                <a:off x="2556528" y="2437290"/>
                <a:ext cx="659152" cy="271630"/>
              </a:xfrm>
              <a:prstGeom prst="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cxnSp>
            <p:nvCxnSpPr>
              <p:cNvPr id="5" name="直線接點 4"/>
              <p:cNvCxnSpPr/>
              <p:nvPr/>
            </p:nvCxnSpPr>
            <p:spPr bwMode="auto">
              <a:xfrm>
                <a:off x="2809216" y="2708920"/>
                <a:ext cx="0" cy="108012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" name="圓角矩形 5"/>
              <p:cNvSpPr/>
              <p:nvPr/>
            </p:nvSpPr>
            <p:spPr bwMode="auto">
              <a:xfrm>
                <a:off x="2481462" y="3789041"/>
                <a:ext cx="4766666" cy="1008112"/>
              </a:xfrm>
              <a:prstGeom prst="roundRect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</p:grpSp>
        <p:sp>
          <p:nvSpPr>
            <p:cNvPr id="25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737" y="4020676"/>
              <a:ext cx="582467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800" i="1" dirty="0" err="1">
                  <a:solidFill>
                    <a:srgbClr val="F52FB3"/>
                  </a:solidFill>
                  <a:latin typeface="Comic Sans MS" panose="030F0702030302020204" pitchFamily="66" charset="0"/>
                  <a:ea typeface="標楷體" panose="03000509000000000000" pitchFamily="65" charset="-120"/>
                </a:rPr>
                <a:t>accel</a:t>
              </a:r>
              <a:r>
                <a:rPr lang="en-US" altLang="zh-TW" sz="2800" i="1" dirty="0">
                  <a:solidFill>
                    <a:srgbClr val="F52FB3"/>
                  </a:solidFill>
                  <a:latin typeface="Comic Sans MS" panose="030F0702030302020204" pitchFamily="66" charset="0"/>
                  <a:ea typeface="標楷體" panose="03000509000000000000" pitchFamily="65" charset="-120"/>
                </a:rPr>
                <a:t>.</a:t>
              </a:r>
              <a:r>
                <a:rPr lang="zh-TW" altLang="en-US" sz="2800" dirty="0">
                  <a:solidFill>
                    <a:srgbClr val="F52FB3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表示速度逐漸加快。</a:t>
              </a:r>
              <a:endParaRPr lang="en-US" altLang="zh-TW" sz="2800" dirty="0">
                <a:solidFill>
                  <a:srgbClr val="F52FB3"/>
                </a:solidFill>
                <a:latin typeface="+mj-lt"/>
                <a:ea typeface="標楷體" panose="03000509000000000000" pitchFamily="65" charset="-120"/>
              </a:endParaRPr>
            </a:p>
          </p:txBody>
        </p:sp>
      </p:grpSp>
      <p:sp>
        <p:nvSpPr>
          <p:cNvPr id="28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89556"/>
            <a:ext cx="114127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你知道樂譜上的表演記號表示甚麼意思？找一找，說一說。</a:t>
            </a:r>
            <a:endParaRPr lang="en-US" altLang="zh-TW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  <p:pic>
        <p:nvPicPr>
          <p:cNvPr id="22" name="Picture 97">
            <a:extLst>
              <a:ext uri="{FF2B5EF4-FFF2-40B4-BE49-F238E27FC236}">
                <a16:creationId xmlns:a16="http://schemas.microsoft.com/office/drawing/2014/main" id="{AF730F5A-B2AC-49A0-8010-60AE21CAA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317038" y="3908425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078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4606267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-12105" y="6031243"/>
            <a:ext cx="12198314" cy="85414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450367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按照樂譜上的表演記號演唱</a:t>
            </a:r>
          </a:p>
        </p:txBody>
      </p:sp>
      <p:sp>
        <p:nvSpPr>
          <p:cNvPr id="27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651" y="1898829"/>
            <a:ext cx="142502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31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頁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第二行</a:t>
            </a:r>
            <a:endParaRPr lang="en-US" altLang="zh-TW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  <p:pic>
        <p:nvPicPr>
          <p:cNvPr id="19" name="Picture 79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2590800" y="5418138"/>
            <a:ext cx="9601200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 descr="C:\Users\jade\Desktop\Jade\Longman Music\2021 project\6B6\9789880014697\OEBPS\31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37086" r="8153" b="46795"/>
          <a:stretch/>
        </p:blipFill>
        <p:spPr bwMode="auto">
          <a:xfrm>
            <a:off x="1939358" y="1556792"/>
            <a:ext cx="8117082" cy="198173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群組 6"/>
          <p:cNvGrpSpPr/>
          <p:nvPr/>
        </p:nvGrpSpPr>
        <p:grpSpPr>
          <a:xfrm>
            <a:off x="5606074" y="2437290"/>
            <a:ext cx="3124614" cy="2287855"/>
            <a:chOff x="5606074" y="2437290"/>
            <a:chExt cx="3124614" cy="2287855"/>
          </a:xfrm>
        </p:grpSpPr>
        <p:grpSp>
          <p:nvGrpSpPr>
            <p:cNvPr id="4" name="群組 3"/>
            <p:cNvGrpSpPr/>
            <p:nvPr/>
          </p:nvGrpSpPr>
          <p:grpSpPr>
            <a:xfrm>
              <a:off x="5606074" y="2437290"/>
              <a:ext cx="3124614" cy="2287855"/>
              <a:chOff x="5606074" y="2437290"/>
              <a:chExt cx="3124614" cy="2287855"/>
            </a:xfrm>
          </p:grpSpPr>
          <p:sp>
            <p:nvSpPr>
              <p:cNvPr id="2" name="矩形 1"/>
              <p:cNvSpPr/>
              <p:nvPr/>
            </p:nvSpPr>
            <p:spPr bwMode="auto">
              <a:xfrm>
                <a:off x="6228936" y="2437290"/>
                <a:ext cx="2501752" cy="271630"/>
              </a:xfrm>
              <a:prstGeom prst="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cxnSp>
            <p:nvCxnSpPr>
              <p:cNvPr id="5" name="直線接點 4"/>
              <p:cNvCxnSpPr/>
              <p:nvPr/>
            </p:nvCxnSpPr>
            <p:spPr bwMode="auto">
              <a:xfrm>
                <a:off x="7464152" y="2708920"/>
                <a:ext cx="0" cy="108012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" name="圓角矩形 5"/>
              <p:cNvSpPr/>
              <p:nvPr/>
            </p:nvSpPr>
            <p:spPr bwMode="auto">
              <a:xfrm>
                <a:off x="5606074" y="3789041"/>
                <a:ext cx="3124613" cy="936104"/>
              </a:xfrm>
              <a:prstGeom prst="roundRect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</p:grpSp>
        <p:sp>
          <p:nvSpPr>
            <p:cNvPr id="25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5097" y="4020676"/>
              <a:ext cx="274118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800" dirty="0">
                  <a:solidFill>
                    <a:srgbClr val="F52FB3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表示力度漸強。</a:t>
              </a:r>
              <a:endParaRPr lang="en-US" altLang="zh-TW" sz="2800" dirty="0">
                <a:solidFill>
                  <a:srgbClr val="F52FB3"/>
                </a:solidFill>
                <a:latin typeface="+mj-lt"/>
                <a:ea typeface="標楷體" panose="03000509000000000000" pitchFamily="65" charset="-120"/>
              </a:endParaRPr>
            </a:p>
          </p:txBody>
        </p:sp>
      </p:grpSp>
      <p:sp>
        <p:nvSpPr>
          <p:cNvPr id="28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89556"/>
            <a:ext cx="114127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你知道樂譜上的表演記號表示甚麼意思？找一找，說一說。</a:t>
            </a:r>
            <a:endParaRPr lang="en-US" altLang="zh-TW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  <p:pic>
        <p:nvPicPr>
          <p:cNvPr id="22" name="Picture 97">
            <a:extLst>
              <a:ext uri="{FF2B5EF4-FFF2-40B4-BE49-F238E27FC236}">
                <a16:creationId xmlns:a16="http://schemas.microsoft.com/office/drawing/2014/main" id="{4A8DB560-845B-4DB9-B9C8-C98B53982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317038" y="3908425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123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4606267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-12105" y="6031243"/>
            <a:ext cx="12198314" cy="85414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450367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按照樂譜上的表演記號演唱</a:t>
            </a:r>
          </a:p>
        </p:txBody>
      </p:sp>
      <p:sp>
        <p:nvSpPr>
          <p:cNvPr id="27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651" y="1898829"/>
            <a:ext cx="142502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31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頁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第三行</a:t>
            </a:r>
            <a:endParaRPr lang="en-US" altLang="zh-TW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  <p:pic>
        <p:nvPicPr>
          <p:cNvPr id="19" name="Picture 79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2590800" y="5418138"/>
            <a:ext cx="9601200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 bwMode="auto">
          <a:xfrm>
            <a:off x="6228936" y="2437290"/>
            <a:ext cx="2501752" cy="27163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5122" name="Picture 2" descr="C:\Users\jade\Desktop\Jade\Longman Music\2021 project\6B6\9789880014697\OEBPS\31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8" t="52473" r="7923" b="32129"/>
          <a:stretch/>
        </p:blipFill>
        <p:spPr bwMode="auto">
          <a:xfrm>
            <a:off x="1909903" y="1619938"/>
            <a:ext cx="7930513" cy="180906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89556"/>
            <a:ext cx="114127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你知道樂譜上的表演記號表示甚麼意思？找一找，說一說。</a:t>
            </a:r>
            <a:endParaRPr lang="en-US" altLang="zh-TW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2470531" y="2492896"/>
            <a:ext cx="3616521" cy="2232249"/>
            <a:chOff x="2481462" y="2492896"/>
            <a:chExt cx="3616521" cy="2232249"/>
          </a:xfrm>
        </p:grpSpPr>
        <p:grpSp>
          <p:nvGrpSpPr>
            <p:cNvPr id="4" name="群組 3"/>
            <p:cNvGrpSpPr/>
            <p:nvPr/>
          </p:nvGrpSpPr>
          <p:grpSpPr>
            <a:xfrm>
              <a:off x="2481462" y="2492896"/>
              <a:ext cx="3605590" cy="2232249"/>
              <a:chOff x="2481462" y="2492896"/>
              <a:chExt cx="3605590" cy="2232249"/>
            </a:xfrm>
          </p:grpSpPr>
          <p:cxnSp>
            <p:nvCxnSpPr>
              <p:cNvPr id="5" name="直線接點 4"/>
              <p:cNvCxnSpPr/>
              <p:nvPr/>
            </p:nvCxnSpPr>
            <p:spPr bwMode="auto">
              <a:xfrm>
                <a:off x="2855640" y="2708920"/>
                <a:ext cx="0" cy="108012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" name="圓角矩形 5"/>
              <p:cNvSpPr/>
              <p:nvPr/>
            </p:nvSpPr>
            <p:spPr bwMode="auto">
              <a:xfrm>
                <a:off x="2481462" y="3789041"/>
                <a:ext cx="3605590" cy="936104"/>
              </a:xfrm>
              <a:prstGeom prst="roundRect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 bwMode="auto">
              <a:xfrm>
                <a:off x="2634737" y="2492896"/>
                <a:ext cx="508936" cy="240057"/>
              </a:xfrm>
              <a:prstGeom prst="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</p:grpSp>
        <p:sp>
          <p:nvSpPr>
            <p:cNvPr id="23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9616" y="4020676"/>
              <a:ext cx="345836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800" i="1" dirty="0">
                  <a:solidFill>
                    <a:srgbClr val="F52FB3"/>
                  </a:solidFill>
                  <a:latin typeface="Comic Sans MS" panose="030F0702030302020204" pitchFamily="66" charset="0"/>
                  <a:ea typeface="標楷體" panose="03000509000000000000" pitchFamily="65" charset="-120"/>
                </a:rPr>
                <a:t>rit.</a:t>
              </a:r>
              <a:r>
                <a:rPr lang="zh-TW" altLang="en-US" sz="2800" dirty="0">
                  <a:solidFill>
                    <a:srgbClr val="F52FB3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表示速度漸慢。</a:t>
              </a:r>
              <a:endParaRPr lang="en-US" altLang="zh-TW" sz="2800" dirty="0">
                <a:solidFill>
                  <a:srgbClr val="F52FB3"/>
                </a:solidFill>
                <a:latin typeface="+mj-lt"/>
                <a:ea typeface="標楷體" panose="03000509000000000000" pitchFamily="65" charset="-120"/>
              </a:endParaRPr>
            </a:p>
          </p:txBody>
        </p:sp>
      </p:grpSp>
      <p:pic>
        <p:nvPicPr>
          <p:cNvPr id="24" name="Picture 97">
            <a:extLst>
              <a:ext uri="{FF2B5EF4-FFF2-40B4-BE49-F238E27FC236}">
                <a16:creationId xmlns:a16="http://schemas.microsoft.com/office/drawing/2014/main" id="{D447978D-4A63-427C-9745-D36149603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317038" y="3908425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320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2"/>
            <a:ext cx="12198314" cy="808357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2219673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6135"/>
            <a:ext cx="206355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 </a:t>
            </a:r>
            <a:r>
              <a:rPr lang="zh-TW" altLang="en-US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 六下第</a:t>
            </a:r>
            <a:r>
              <a:rPr lang="en-US" altLang="zh-TW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6</a:t>
            </a:r>
            <a:r>
              <a:rPr lang="zh-TW" altLang="en-US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課</a:t>
            </a:r>
            <a:endParaRPr lang="zh-HK" altLang="zh-HK" sz="2800" b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-12105" y="6031243"/>
            <a:ext cx="12198314" cy="85414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群組 10"/>
          <p:cNvGrpSpPr/>
          <p:nvPr/>
        </p:nvGrpSpPr>
        <p:grpSpPr>
          <a:xfrm>
            <a:off x="1855602" y="1556792"/>
            <a:ext cx="6730912" cy="2160240"/>
            <a:chOff x="2692301" y="1736893"/>
            <a:chExt cx="7628472" cy="2563396"/>
          </a:xfrm>
        </p:grpSpPr>
        <p:sp>
          <p:nvSpPr>
            <p:cNvPr id="12" name="手繪多邊形 17">
              <a:extLst>
                <a:ext uri="{FF2B5EF4-FFF2-40B4-BE49-F238E27FC236}">
                  <a16:creationId xmlns:a16="http://schemas.microsoft.com/office/drawing/2014/main" id="{72B0E014-F833-4FAD-8940-1122943F2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301" y="1736893"/>
              <a:ext cx="7628472" cy="2563396"/>
            </a:xfrm>
            <a:custGeom>
              <a:avLst/>
              <a:gdLst>
                <a:gd name="T0" fmla="*/ 1590173 w 6010312"/>
                <a:gd name="T1" fmla="*/ 47 h 4278079"/>
                <a:gd name="T2" fmla="*/ 1189714 w 6010312"/>
                <a:gd name="T3" fmla="*/ 436 h 4278079"/>
                <a:gd name="T4" fmla="*/ 12002180 w 6010312"/>
                <a:gd name="T5" fmla="*/ 458 h 4278079"/>
                <a:gd name="T6" fmla="*/ 12875913 w 6010312"/>
                <a:gd name="T7" fmla="*/ 53 h 4278079"/>
                <a:gd name="T8" fmla="*/ 1590173 w 6010312"/>
                <a:gd name="T9" fmla="*/ 47 h 4278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0312" h="4278079">
                  <a:moveTo>
                    <a:pt x="688628" y="405180"/>
                  </a:moveTo>
                  <a:cubicBezTo>
                    <a:pt x="-154827" y="954345"/>
                    <a:pt x="-236283" y="3158891"/>
                    <a:pt x="515207" y="3747470"/>
                  </a:cubicBezTo>
                  <a:cubicBezTo>
                    <a:pt x="1266697" y="4336049"/>
                    <a:pt x="4354111" y="4485821"/>
                    <a:pt x="5197566" y="3936656"/>
                  </a:cubicBezTo>
                  <a:cubicBezTo>
                    <a:pt x="6041021" y="3387491"/>
                    <a:pt x="6327428" y="1046311"/>
                    <a:pt x="5575938" y="452477"/>
                  </a:cubicBezTo>
                  <a:cubicBezTo>
                    <a:pt x="4824448" y="-141357"/>
                    <a:pt x="1532083" y="-143985"/>
                    <a:pt x="688628" y="40518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7310" y="2430160"/>
              <a:ext cx="6461857" cy="1015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algn="just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本課讓大家初步認識歌劇的特色，提高大家欣賞音樂的能力。</a:t>
              </a:r>
              <a:endParaRPr lang="en-US" altLang="zh-TW" sz="30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56322" name="Picture 2" descr="C:\Users\jade\Desktop\Jade\Longman Music\2021 project\6B6\9789880014697\OEBPS\2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000" b="91125" l="78125" r="99219">
                        <a14:foregroundMark x1="87813" y1="49250" x2="87813" y2="49250"/>
                        <a14:foregroundMark x1="87266" y1="50187" x2="87266" y2="50187"/>
                        <a14:foregroundMark x1="88672" y1="48063" x2="88672" y2="48063"/>
                        <a14:foregroundMark x1="85234" y1="66250" x2="85234" y2="66250"/>
                        <a14:foregroundMark x1="84609" y1="63688" x2="84609" y2="63688"/>
                        <a14:foregroundMark x1="84609" y1="62250" x2="84609" y2="62250"/>
                        <a14:foregroundMark x1="84922" y1="69500" x2="84922" y2="69500"/>
                        <a14:foregroundMark x1="84922" y1="89063" x2="84922" y2="89063"/>
                        <a14:foregroundMark x1="89297" y1="88375" x2="89297" y2="88375"/>
                        <a14:foregroundMark x1="90156" y1="88625" x2="90156" y2="88625"/>
                        <a14:foregroundMark x1="93047" y1="88813" x2="93047" y2="88813"/>
                        <a14:foregroundMark x1="96016" y1="89313" x2="96016" y2="89313"/>
                        <a14:foregroundMark x1="96563" y1="89313" x2="96563" y2="89313"/>
                        <a14:foregroundMark x1="94844" y1="86750" x2="94844" y2="86750"/>
                        <a14:foregroundMark x1="84297" y1="87875" x2="84297" y2="87875"/>
                        <a14:foregroundMark x1="83125" y1="87438" x2="83125" y2="87438"/>
                        <a14:foregroundMark x1="82031" y1="87000" x2="82031" y2="87000"/>
                        <a14:foregroundMark x1="86328" y1="87000" x2="86328" y2="87000"/>
                        <a14:foregroundMark x1="87266" y1="87438" x2="87266" y2="87438"/>
                        <a14:foregroundMark x1="89844" y1="87438" x2="87500" y2="88375"/>
                        <a14:foregroundMark x1="84922" y1="89313" x2="84922" y2="89313"/>
                        <a14:foregroundMark x1="83438" y1="89563" x2="83438" y2="89563"/>
                        <a14:foregroundMark x1="82031" y1="89563" x2="82031" y2="89563"/>
                        <a14:foregroundMark x1="80859" y1="90000" x2="80859" y2="90000"/>
                        <a14:foregroundMark x1="81094" y1="88375" x2="82031" y2="88375"/>
                        <a14:foregroundMark x1="86953" y1="90250" x2="86953" y2="90250"/>
                        <a14:foregroundMark x1="91641" y1="90250" x2="91641" y2="90250"/>
                        <a14:foregroundMark x1="92500" y1="87000" x2="92500" y2="87000"/>
                        <a14:foregroundMark x1="90469" y1="86250" x2="90469" y2="86250"/>
                        <a14:foregroundMark x1="95703" y1="87688" x2="95703" y2="87688"/>
                        <a14:foregroundMark x1="95078" y1="89750" x2="95078" y2="89750"/>
                        <a14:foregroundMark x1="98047" y1="87438" x2="98047" y2="87438"/>
                        <a14:foregroundMark x1="98906" y1="87438" x2="99219" y2="88375"/>
                        <a14:foregroundMark x1="99219" y1="88375" x2="99219" y2="88375"/>
                        <a14:foregroundMark x1="80859" y1="85313" x2="80859" y2="85313"/>
                        <a14:foregroundMark x1="93672" y1="90688" x2="93672" y2="90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249" t="35914" b="13905"/>
          <a:stretch/>
        </p:blipFill>
        <p:spPr bwMode="auto">
          <a:xfrm>
            <a:off x="8623872" y="2305112"/>
            <a:ext cx="1433529" cy="455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1458" b="69141" l="50586" r="55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1508" r="43742" b="29985"/>
          <a:stretch/>
        </p:blipFill>
        <p:spPr bwMode="auto">
          <a:xfrm>
            <a:off x="8699531" y="1933201"/>
            <a:ext cx="729605" cy="74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448" b="73438" l="66895" r="69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66839" r="30614" b="25737"/>
          <a:stretch/>
        </p:blipFill>
        <p:spPr bwMode="auto">
          <a:xfrm>
            <a:off x="9429136" y="1453491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0859" b="85547" l="81934" r="86035">
                        <a14:backgroundMark x1="83887" y1="83203" x2="83887" y2="8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53" t="80430" r="13636" b="14982"/>
          <a:stretch/>
        </p:blipFill>
        <p:spPr bwMode="auto">
          <a:xfrm>
            <a:off x="10200456" y="1418765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365" b="69922" l="93848" r="98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24" t="65040" r="536" b="29464"/>
          <a:stretch/>
        </p:blipFill>
        <p:spPr bwMode="auto">
          <a:xfrm>
            <a:off x="10992544" y="1275857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1458" b="69141" l="50586" r="55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1508" r="43742" b="29985"/>
          <a:stretch/>
        </p:blipFill>
        <p:spPr bwMode="auto">
          <a:xfrm>
            <a:off x="5290721" y="4082415"/>
            <a:ext cx="729605" cy="74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448" b="73438" l="66895" r="69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66839" r="30614" b="25737"/>
          <a:stretch/>
        </p:blipFill>
        <p:spPr bwMode="auto">
          <a:xfrm>
            <a:off x="6209277" y="3842467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0859" b="85547" l="81934" r="86035">
                        <a14:backgroundMark x1="83887" y1="83203" x2="83887" y2="8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53" t="80430" r="13636" b="14982"/>
          <a:stretch/>
        </p:blipFill>
        <p:spPr bwMode="auto">
          <a:xfrm>
            <a:off x="7018683" y="3636614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365" b="69922" l="93848" r="98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24" t="65040" r="536" b="29464"/>
          <a:stretch/>
        </p:blipFill>
        <p:spPr bwMode="auto">
          <a:xfrm>
            <a:off x="7976282" y="3801480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1458" b="69141" l="50586" r="55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1508" r="43742" b="29985"/>
          <a:stretch/>
        </p:blipFill>
        <p:spPr bwMode="auto">
          <a:xfrm>
            <a:off x="1711182" y="5059247"/>
            <a:ext cx="729605" cy="74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448" b="73438" l="66895" r="69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66839" r="30614" b="25737"/>
          <a:stretch/>
        </p:blipFill>
        <p:spPr bwMode="auto">
          <a:xfrm>
            <a:off x="2629738" y="4819299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0859" b="85547" l="81934" r="86035">
                        <a14:backgroundMark x1="83887" y1="83203" x2="83887" y2="8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53" t="80430" r="13636" b="14982"/>
          <a:stretch/>
        </p:blipFill>
        <p:spPr bwMode="auto">
          <a:xfrm>
            <a:off x="3439144" y="4613446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365" b="69922" l="93848" r="98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24" t="65040" r="536" b="29464"/>
          <a:stretch/>
        </p:blipFill>
        <p:spPr bwMode="auto">
          <a:xfrm>
            <a:off x="4396743" y="4778312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5914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4606267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-12105" y="6031243"/>
            <a:ext cx="12198314" cy="85414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450367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按照樂譜上的表演記號演唱</a:t>
            </a:r>
          </a:p>
        </p:txBody>
      </p:sp>
      <p:sp>
        <p:nvSpPr>
          <p:cNvPr id="27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651" y="1898829"/>
            <a:ext cx="142502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31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頁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第三行</a:t>
            </a:r>
            <a:endParaRPr lang="en-US" altLang="zh-TW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  <p:pic>
        <p:nvPicPr>
          <p:cNvPr id="19" name="Picture 79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2590800" y="5418138"/>
            <a:ext cx="9601200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 bwMode="auto">
          <a:xfrm>
            <a:off x="6228936" y="2437290"/>
            <a:ext cx="2501752" cy="27163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5122" name="Picture 2" descr="C:\Users\jade\Desktop\Jade\Longman Music\2021 project\6B6\9789880014697\OEBPS\31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8" t="52473" r="7923" b="32129"/>
          <a:stretch/>
        </p:blipFill>
        <p:spPr bwMode="auto">
          <a:xfrm>
            <a:off x="1909903" y="1619938"/>
            <a:ext cx="7930513" cy="180906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89556"/>
            <a:ext cx="114127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你知道樂譜上的表演記號表示甚麼意思？找一找，說一說。</a:t>
            </a:r>
            <a:endParaRPr lang="en-US" altLang="zh-TW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4140542" y="1844824"/>
            <a:ext cx="2963570" cy="2880321"/>
            <a:chOff x="4140542" y="1844824"/>
            <a:chExt cx="2963570" cy="2880321"/>
          </a:xfrm>
        </p:grpSpPr>
        <p:cxnSp>
          <p:nvCxnSpPr>
            <p:cNvPr id="5" name="直線接點 4"/>
            <p:cNvCxnSpPr/>
            <p:nvPr/>
          </p:nvCxnSpPr>
          <p:spPr bwMode="auto">
            <a:xfrm>
              <a:off x="5159896" y="2084881"/>
              <a:ext cx="0" cy="170416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" name="圓角矩形 5"/>
            <p:cNvSpPr/>
            <p:nvPr/>
          </p:nvSpPr>
          <p:spPr bwMode="auto">
            <a:xfrm>
              <a:off x="4140542" y="3789041"/>
              <a:ext cx="2963570" cy="936104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5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3872" y="4043537"/>
              <a:ext cx="201548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800" dirty="0">
                  <a:solidFill>
                    <a:srgbClr val="F52FB3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表示延長。</a:t>
              </a:r>
              <a:endParaRPr lang="en-US" altLang="zh-TW" sz="2800" dirty="0">
                <a:solidFill>
                  <a:srgbClr val="F52FB3"/>
                </a:solidFill>
                <a:latin typeface="+mj-lt"/>
                <a:ea typeface="標楷體" panose="03000509000000000000" pitchFamily="65" charset="-120"/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>
              <a:off x="4727848" y="1844824"/>
              <a:ext cx="508936" cy="240057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6148" name="Picture 4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6146" b="21875" l="89063" r="95801">
                          <a14:foregroundMark x1="92676" y1="20573" x2="92676" y2="205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531" t="15737" r="3907" b="77855"/>
            <a:stretch/>
          </p:blipFill>
          <p:spPr bwMode="auto">
            <a:xfrm>
              <a:off x="4342236" y="4010569"/>
              <a:ext cx="640080" cy="468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" name="Picture 97">
            <a:extLst>
              <a:ext uri="{FF2B5EF4-FFF2-40B4-BE49-F238E27FC236}">
                <a16:creationId xmlns:a16="http://schemas.microsoft.com/office/drawing/2014/main" id="{A79F2D59-715F-43AA-B2A9-912E1D0E8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317038" y="3908425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516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4606267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-12105" y="6031243"/>
            <a:ext cx="12198314" cy="85414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450367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按照樂譜上的表演記號演唱</a:t>
            </a:r>
          </a:p>
        </p:txBody>
      </p:sp>
      <p:sp>
        <p:nvSpPr>
          <p:cNvPr id="27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651" y="1898829"/>
            <a:ext cx="142502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31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頁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第三行</a:t>
            </a:r>
            <a:endParaRPr lang="en-US" altLang="zh-TW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  <p:pic>
        <p:nvPicPr>
          <p:cNvPr id="19" name="Picture 79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2590800" y="5418138"/>
            <a:ext cx="9601200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 bwMode="auto">
          <a:xfrm>
            <a:off x="6228936" y="2437290"/>
            <a:ext cx="2501752" cy="27163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5122" name="Picture 2" descr="C:\Users\jade\Desktop\Jade\Longman Music\2021 project\6B6\9789880014697\OEBPS\31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8" t="52473" r="7923" b="32129"/>
          <a:stretch/>
        </p:blipFill>
        <p:spPr bwMode="auto">
          <a:xfrm>
            <a:off x="1909903" y="1619938"/>
            <a:ext cx="7930513" cy="180906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89556"/>
            <a:ext cx="114127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你知道樂譜上的表演記號表示甚麼意思？找一找，說一說。</a:t>
            </a:r>
            <a:endParaRPr lang="en-US" altLang="zh-TW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3791744" y="2492896"/>
            <a:ext cx="3096344" cy="2232249"/>
            <a:chOff x="3791744" y="2492896"/>
            <a:chExt cx="3096344" cy="2232249"/>
          </a:xfrm>
        </p:grpSpPr>
        <p:cxnSp>
          <p:nvCxnSpPr>
            <p:cNvPr id="5" name="直線接點 4"/>
            <p:cNvCxnSpPr>
              <a:stCxn id="22" idx="2"/>
            </p:cNvCxnSpPr>
            <p:nvPr/>
          </p:nvCxnSpPr>
          <p:spPr bwMode="auto">
            <a:xfrm>
              <a:off x="4982316" y="2732953"/>
              <a:ext cx="0" cy="10560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" name="圓角矩形 5"/>
            <p:cNvSpPr/>
            <p:nvPr/>
          </p:nvSpPr>
          <p:spPr bwMode="auto">
            <a:xfrm>
              <a:off x="3791744" y="3789041"/>
              <a:ext cx="3096344" cy="936104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5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7769" y="4020676"/>
              <a:ext cx="288031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800" i="1" dirty="0">
                  <a:solidFill>
                    <a:srgbClr val="F52FB3"/>
                  </a:solidFill>
                  <a:latin typeface="Comic Sans MS" panose="030F0702030302020204" pitchFamily="66" charset="0"/>
                  <a:ea typeface="標楷體" panose="03000509000000000000" pitchFamily="65" charset="-120"/>
                </a:rPr>
                <a:t>f </a:t>
              </a:r>
              <a:r>
                <a:rPr lang="zh-TW" altLang="en-US" sz="2800" dirty="0">
                  <a:solidFill>
                    <a:srgbClr val="F52FB3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表示力度強。</a:t>
              </a:r>
              <a:endParaRPr lang="en-US" altLang="zh-TW" sz="2800" dirty="0">
                <a:solidFill>
                  <a:srgbClr val="F52FB3"/>
                </a:solidFill>
                <a:latin typeface="+mj-lt"/>
                <a:ea typeface="標楷體" panose="03000509000000000000" pitchFamily="65" charset="-120"/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>
              <a:off x="4727848" y="2492896"/>
              <a:ext cx="508936" cy="240057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pic>
        <p:nvPicPr>
          <p:cNvPr id="23" name="Picture 97">
            <a:extLst>
              <a:ext uri="{FF2B5EF4-FFF2-40B4-BE49-F238E27FC236}">
                <a16:creationId xmlns:a16="http://schemas.microsoft.com/office/drawing/2014/main" id="{350DD06F-2673-4182-9280-38507EDB6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317038" y="3908425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936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4606267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-12105" y="6031243"/>
            <a:ext cx="12198314" cy="85414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450367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按照樂譜上的表演記號演唱</a:t>
            </a:r>
          </a:p>
        </p:txBody>
      </p:sp>
      <p:sp>
        <p:nvSpPr>
          <p:cNvPr id="27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651" y="1898829"/>
            <a:ext cx="142502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31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頁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第三行</a:t>
            </a:r>
            <a:endParaRPr lang="en-US" altLang="zh-TW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  <p:pic>
        <p:nvPicPr>
          <p:cNvPr id="19" name="Picture 79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2590800" y="5418138"/>
            <a:ext cx="9601200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 bwMode="auto">
          <a:xfrm>
            <a:off x="6228936" y="2437290"/>
            <a:ext cx="2501752" cy="27163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5122" name="Picture 2" descr="C:\Users\jade\Desktop\Jade\Longman Music\2021 project\6B6\9789880014697\OEBPS\31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8" t="52473" r="7923" b="32129"/>
          <a:stretch/>
        </p:blipFill>
        <p:spPr bwMode="auto">
          <a:xfrm>
            <a:off x="1909903" y="1619938"/>
            <a:ext cx="7930513" cy="180906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89556"/>
            <a:ext cx="114127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你知道樂譜上的表演記號表示甚麼意思？找一找，說一說。</a:t>
            </a:r>
            <a:endParaRPr lang="en-US" altLang="zh-TW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2291028" y="2540871"/>
            <a:ext cx="6424230" cy="2688328"/>
            <a:chOff x="2291028" y="2540871"/>
            <a:chExt cx="6424230" cy="2688328"/>
          </a:xfrm>
        </p:grpSpPr>
        <p:cxnSp>
          <p:nvCxnSpPr>
            <p:cNvPr id="5" name="直線接點 4"/>
            <p:cNvCxnSpPr/>
            <p:nvPr/>
          </p:nvCxnSpPr>
          <p:spPr bwMode="auto">
            <a:xfrm>
              <a:off x="6528048" y="2708920"/>
              <a:ext cx="0" cy="1080121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" name="圓角矩形 5"/>
            <p:cNvSpPr/>
            <p:nvPr/>
          </p:nvSpPr>
          <p:spPr bwMode="auto">
            <a:xfrm>
              <a:off x="2291028" y="3789040"/>
              <a:ext cx="6424230" cy="1440159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5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6527" y="4043537"/>
              <a:ext cx="6158731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800" i="1" dirty="0">
                  <a:solidFill>
                    <a:srgbClr val="F52FB3"/>
                  </a:solidFill>
                  <a:latin typeface="Comic Sans MS" panose="030F0702030302020204" pitchFamily="66" charset="0"/>
                  <a:ea typeface="標楷體" panose="03000509000000000000" pitchFamily="65" charset="-120"/>
                </a:rPr>
                <a:t>a tempo </a:t>
              </a:r>
              <a:r>
                <a:rPr lang="zh-TW" altLang="en-US" sz="2800" dirty="0">
                  <a:solidFill>
                    <a:srgbClr val="F52FB3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用於漸快和漸慢標記之後，表示回復漸快或漸慢之前的速度。</a:t>
              </a:r>
              <a:endParaRPr lang="en-US" altLang="zh-TW" sz="2800" dirty="0">
                <a:solidFill>
                  <a:srgbClr val="F52FB3"/>
                </a:solidFill>
                <a:latin typeface="+mj-lt"/>
                <a:ea typeface="標楷體" panose="03000509000000000000" pitchFamily="65" charset="-120"/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>
              <a:off x="6163128" y="2540871"/>
              <a:ext cx="724960" cy="168049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pic>
        <p:nvPicPr>
          <p:cNvPr id="23" name="Picture 97">
            <a:extLst>
              <a:ext uri="{FF2B5EF4-FFF2-40B4-BE49-F238E27FC236}">
                <a16:creationId xmlns:a16="http://schemas.microsoft.com/office/drawing/2014/main" id="{9BC24DAE-DA02-470B-82F4-004EEDB74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317038" y="3908425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81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4606267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-12105" y="6031243"/>
            <a:ext cx="12198314" cy="85414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450367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按照樂譜上的表演記號演唱</a:t>
            </a:r>
          </a:p>
        </p:txBody>
      </p:sp>
      <p:sp>
        <p:nvSpPr>
          <p:cNvPr id="27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89556"/>
            <a:ext cx="114127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你認為歌曲裏速度的變化跟歌曲有甚麼關係？</a:t>
            </a:r>
            <a:endParaRPr lang="en-US" altLang="zh-TW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335360" y="1843488"/>
            <a:ext cx="2541832" cy="5041895"/>
            <a:chOff x="335360" y="1843488"/>
            <a:chExt cx="2541832" cy="5041895"/>
          </a:xfrm>
        </p:grpSpPr>
        <p:grpSp>
          <p:nvGrpSpPr>
            <p:cNvPr id="19" name="群組 18"/>
            <p:cNvGrpSpPr/>
            <p:nvPr/>
          </p:nvGrpSpPr>
          <p:grpSpPr>
            <a:xfrm>
              <a:off x="335360" y="1843488"/>
              <a:ext cx="2541832" cy="1941670"/>
              <a:chOff x="335360" y="1843488"/>
              <a:chExt cx="2541832" cy="1941670"/>
            </a:xfrm>
          </p:grpSpPr>
          <p:sp>
            <p:nvSpPr>
              <p:cNvPr id="20" name="橢圓形圖說文字 19"/>
              <p:cNvSpPr/>
              <p:nvPr/>
            </p:nvSpPr>
            <p:spPr bwMode="auto">
              <a:xfrm>
                <a:off x="335360" y="1843488"/>
                <a:ext cx="2541832" cy="1941670"/>
              </a:xfrm>
              <a:prstGeom prst="wedgeEllipseCallout">
                <a:avLst>
                  <a:gd name="adj1" fmla="val -9551"/>
                  <a:gd name="adj2" fmla="val 67089"/>
                </a:avLst>
              </a:prstGeom>
              <a:solidFill>
                <a:srgbClr val="FFFFFF"/>
              </a:solidFill>
              <a:ln w="28575" cap="flat" cmpd="sng" algn="ctr">
                <a:solidFill>
                  <a:srgbClr val="F52FB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rgbClr val="F52FB3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21" name="矩形 77">
                <a:extLst>
                  <a:ext uri="{FF2B5EF4-FFF2-40B4-BE49-F238E27FC236}">
                    <a16:creationId xmlns:a16="http://schemas.microsoft.com/office/drawing/2014/main" id="{5951525E-D57F-4780-96A3-6A3A517F5C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423" y="2132856"/>
                <a:ext cx="2094666" cy="1384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457200" indent="-45720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indent="0" eaLnBrk="1" hangingPunct="1">
                  <a:spcBef>
                    <a:spcPct val="0"/>
                  </a:spcBef>
                  <a:buNone/>
                </a:pPr>
                <a:r>
                  <a:rPr lang="zh-TW" altLang="en-US" sz="2800" dirty="0">
                    <a:solidFill>
                      <a:srgbClr val="F52FB3"/>
                    </a:solidFill>
                    <a:ea typeface="標楷體" panose="03000509000000000000" pitchFamily="65" charset="-120"/>
                  </a:rPr>
                  <a:t>透過速度的快慢來表達歌詞的意思。</a:t>
                </a:r>
                <a:endParaRPr lang="en-US" altLang="zh-TW" sz="2800" dirty="0">
                  <a:solidFill>
                    <a:srgbClr val="F52FB3"/>
                  </a:solidFill>
                  <a:ea typeface="標楷體" panose="03000509000000000000" pitchFamily="65" charset="-120"/>
                </a:endParaRPr>
              </a:p>
            </p:txBody>
          </p:sp>
        </p:grpSp>
        <p:pic>
          <p:nvPicPr>
            <p:cNvPr id="22" name="圖片 21" descr="一張含有 畫畫 的圖片&#10;&#10;自動產生的描述">
              <a:extLst>
                <a:ext uri="{FF2B5EF4-FFF2-40B4-BE49-F238E27FC236}">
                  <a16:creationId xmlns:a16="http://schemas.microsoft.com/office/drawing/2014/main" id="{6C593C85-50B6-4DF7-B0D6-2B8A6F5A91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233"/>
            <a:stretch/>
          </p:blipFill>
          <p:spPr>
            <a:xfrm>
              <a:off x="733534" y="3713150"/>
              <a:ext cx="1834074" cy="3172233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70C5ED6-C435-4E0E-8286-1C14010B0718}"/>
              </a:ext>
            </a:extLst>
          </p:cNvPr>
          <p:cNvGrpSpPr/>
          <p:nvPr/>
        </p:nvGrpSpPr>
        <p:grpSpPr>
          <a:xfrm>
            <a:off x="3028922" y="1482178"/>
            <a:ext cx="8636775" cy="4361129"/>
            <a:chOff x="1579744" y="1726636"/>
            <a:chExt cx="8636775" cy="436112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6C75397-F8D4-43B4-BCBB-D99752D4CC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8" t="14300" r="5196" b="31100"/>
            <a:stretch/>
          </p:blipFill>
          <p:spPr>
            <a:xfrm>
              <a:off x="1579744" y="1726636"/>
              <a:ext cx="4326280" cy="3350872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0E3B11B-9C07-49A0-892B-18CCB25AE9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3" t="13908" r="6437" b="32150"/>
            <a:stretch/>
          </p:blipFill>
          <p:spPr>
            <a:xfrm>
              <a:off x="5898405" y="1729459"/>
              <a:ext cx="4318114" cy="335087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4BBDA49-A320-4161-9BAA-E42F2907E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79744" y="5045991"/>
              <a:ext cx="4741868" cy="104177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CF33A86-1C5E-4E49-82FB-3CA0389F7F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3920"/>
            <a:stretch/>
          </p:blipFill>
          <p:spPr>
            <a:xfrm flipH="1">
              <a:off x="6134714" y="5044268"/>
              <a:ext cx="4081805" cy="10417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753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4606267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-12105" y="6031243"/>
            <a:ext cx="12198314" cy="85414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450367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按照樂譜上的表演記號演唱</a:t>
            </a:r>
          </a:p>
        </p:txBody>
      </p:sp>
      <p:sp>
        <p:nvSpPr>
          <p:cNvPr id="27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89556"/>
            <a:ext cx="114127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你認為歌曲裏速度的變化跟歌曲有甚麼關係？</a:t>
            </a:r>
            <a:endParaRPr lang="en-US" altLang="zh-TW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  <p:pic>
        <p:nvPicPr>
          <p:cNvPr id="23" name="圖片 22" descr="一張含有 畫畫 的圖片&#10;&#10;自動產生的描述">
            <a:extLst>
              <a:ext uri="{FF2B5EF4-FFF2-40B4-BE49-F238E27FC236}">
                <a16:creationId xmlns:a16="http://schemas.microsoft.com/office/drawing/2014/main" id="{6C593C85-50B6-4DF7-B0D6-2B8A6F5A91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2" t="4965" r="16119" b="3332"/>
          <a:stretch/>
        </p:blipFill>
        <p:spPr>
          <a:xfrm>
            <a:off x="9373915" y="3933055"/>
            <a:ext cx="1811038" cy="2987889"/>
          </a:xfrm>
          <a:prstGeom prst="rect">
            <a:avLst/>
          </a:prstGeom>
        </p:spPr>
      </p:pic>
      <p:grpSp>
        <p:nvGrpSpPr>
          <p:cNvPr id="2" name="群組 1"/>
          <p:cNvGrpSpPr/>
          <p:nvPr/>
        </p:nvGrpSpPr>
        <p:grpSpPr>
          <a:xfrm>
            <a:off x="839416" y="3933055"/>
            <a:ext cx="8208912" cy="2376264"/>
            <a:chOff x="839416" y="3933055"/>
            <a:chExt cx="8208912" cy="2376264"/>
          </a:xfrm>
        </p:grpSpPr>
        <p:sp>
          <p:nvSpPr>
            <p:cNvPr id="25" name="橢圓形圖說文字 24"/>
            <p:cNvSpPr/>
            <p:nvPr/>
          </p:nvSpPr>
          <p:spPr bwMode="auto">
            <a:xfrm>
              <a:off x="839416" y="3933055"/>
              <a:ext cx="8208912" cy="2376264"/>
            </a:xfrm>
            <a:prstGeom prst="wedgeEllipseCallout">
              <a:avLst>
                <a:gd name="adj1" fmla="val 54421"/>
                <a:gd name="adj2" fmla="val -2743"/>
              </a:avLst>
            </a:prstGeom>
            <a:solidFill>
              <a:srgbClr val="FFFFFF"/>
            </a:solidFill>
            <a:ln w="28575" cap="flat" cmpd="sng" algn="ctr">
              <a:solidFill>
                <a:srgbClr val="F52FB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6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5480" y="4420269"/>
              <a:ext cx="6984776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F52FB3"/>
                  </a:solidFill>
                  <a:ea typeface="標楷體" panose="03000509000000000000" pitchFamily="65" charset="-120"/>
                </a:rPr>
                <a:t>例如當歌詞提到「魚兒游來游去，追追逐逐遊玩」時，演唱速度加快，幫助描繪出魚兒快速地游動、追逐嬉戲的快活場面。</a:t>
              </a:r>
            </a:p>
          </p:txBody>
        </p:sp>
      </p:grpSp>
      <p:pic>
        <p:nvPicPr>
          <p:cNvPr id="28" name="Picture 3" descr="C:\Users\jade\Desktop\Jade\Longman Music\2021 project\6B6\9789880014697\OEBPS\31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37086" r="8153" b="46795"/>
          <a:stretch/>
        </p:blipFill>
        <p:spPr bwMode="auto">
          <a:xfrm>
            <a:off x="1559496" y="1735140"/>
            <a:ext cx="8117082" cy="198173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22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476" y="-32252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4606267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-12105" y="6031243"/>
            <a:ext cx="12198314" cy="85414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450367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按照樂譜上的表演記號演唱</a:t>
            </a:r>
          </a:p>
        </p:txBody>
      </p:sp>
      <p:sp>
        <p:nvSpPr>
          <p:cNvPr id="26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89556"/>
            <a:ext cx="114127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再次聆聽歌曲的範唱，</a:t>
            </a:r>
            <a:r>
              <a:rPr lang="zh-CN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跟着唱出旋律。</a:t>
            </a:r>
          </a:p>
        </p:txBody>
      </p:sp>
      <p:sp>
        <p:nvSpPr>
          <p:cNvPr id="37" name="Rectangle: Rounded Corners 15">
            <a:extLst>
              <a:ext uri="{FF2B5EF4-FFF2-40B4-BE49-F238E27FC236}">
                <a16:creationId xmlns:a16="http://schemas.microsoft.com/office/drawing/2014/main" id="{7C59604E-9AE7-406E-8F42-35FD0C07C208}"/>
              </a:ext>
            </a:extLst>
          </p:cNvPr>
          <p:cNvSpPr/>
          <p:nvPr/>
        </p:nvSpPr>
        <p:spPr bwMode="auto">
          <a:xfrm>
            <a:off x="6888088" y="904052"/>
            <a:ext cx="1456310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4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範唱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6B06song1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915475"/>
            <a:ext cx="521442" cy="503459"/>
          </a:xfrm>
          <a:prstGeom prst="rect">
            <a:avLst/>
          </a:prstGeom>
        </p:spPr>
      </p:pic>
      <p:pic>
        <p:nvPicPr>
          <p:cNvPr id="53" name="圖片 52" descr="一張含有 畫畫 的圖片&#10;&#10;自動產生的描述">
            <a:extLst>
              <a:ext uri="{FF2B5EF4-FFF2-40B4-BE49-F238E27FC236}">
                <a16:creationId xmlns:a16="http://schemas.microsoft.com/office/drawing/2014/main" id="{6C593C85-50B6-4DF7-B0D6-2B8A6F5A91C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2" t="4965" r="16119" b="3332"/>
          <a:stretch/>
        </p:blipFill>
        <p:spPr>
          <a:xfrm>
            <a:off x="9708237" y="3897494"/>
            <a:ext cx="1811038" cy="2987889"/>
          </a:xfrm>
          <a:prstGeom prst="rect">
            <a:avLst/>
          </a:prstGeom>
        </p:spPr>
      </p:pic>
      <p:grpSp>
        <p:nvGrpSpPr>
          <p:cNvPr id="4" name="群組 3"/>
          <p:cNvGrpSpPr/>
          <p:nvPr/>
        </p:nvGrpSpPr>
        <p:grpSpPr>
          <a:xfrm>
            <a:off x="9398572" y="1580532"/>
            <a:ext cx="2568673" cy="2016223"/>
            <a:chOff x="8616280" y="1700808"/>
            <a:chExt cx="2568673" cy="2016223"/>
          </a:xfrm>
        </p:grpSpPr>
        <p:sp>
          <p:nvSpPr>
            <p:cNvPr id="56" name="橢圓形圖說文字 55"/>
            <p:cNvSpPr/>
            <p:nvPr/>
          </p:nvSpPr>
          <p:spPr bwMode="auto">
            <a:xfrm>
              <a:off x="8616280" y="1700808"/>
              <a:ext cx="2568673" cy="2016223"/>
            </a:xfrm>
            <a:prstGeom prst="wedgeEllipseCallout">
              <a:avLst>
                <a:gd name="adj1" fmla="val -2051"/>
                <a:gd name="adj2" fmla="val 77200"/>
              </a:avLst>
            </a:prstGeom>
            <a:solidFill>
              <a:srgbClr val="FFFFFF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57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8229" y="1988840"/>
              <a:ext cx="2268331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試按照樂譜上的表演記號演唱啊</a:t>
              </a:r>
              <a:r>
                <a:rPr lang="en-US" altLang="zh-TW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﹗</a:t>
              </a:r>
              <a:endPara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7A5F177-E379-4ED7-B63A-71D34DBC9F53}"/>
              </a:ext>
            </a:extLst>
          </p:cNvPr>
          <p:cNvGrpSpPr/>
          <p:nvPr/>
        </p:nvGrpSpPr>
        <p:grpSpPr>
          <a:xfrm>
            <a:off x="683568" y="1534197"/>
            <a:ext cx="8636775" cy="4361129"/>
            <a:chOff x="1579744" y="1726636"/>
            <a:chExt cx="8636775" cy="436112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4D599A4-40B3-421E-8F12-01A8A53BD9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8" t="14300" r="5196" b="31100"/>
            <a:stretch/>
          </p:blipFill>
          <p:spPr>
            <a:xfrm>
              <a:off x="1579744" y="1726636"/>
              <a:ext cx="4326280" cy="335087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4158C1A-542D-4F42-A074-9883FBA287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3" t="13908" r="6437" b="32150"/>
            <a:stretch/>
          </p:blipFill>
          <p:spPr>
            <a:xfrm>
              <a:off x="5898405" y="1729459"/>
              <a:ext cx="4318114" cy="3350872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349CD46-4A25-45DE-9FCE-50ECF481B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579744" y="5045991"/>
              <a:ext cx="4741868" cy="1041774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E48E0B2-BF3E-4F7B-9988-CFE6BA6845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13920"/>
            <a:stretch/>
          </p:blipFill>
          <p:spPr>
            <a:xfrm flipH="1">
              <a:off x="6134714" y="5044268"/>
              <a:ext cx="4081805" cy="10417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12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4606267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-12105" y="6031243"/>
            <a:ext cx="12198314" cy="85414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450367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學唱歌曲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泛舟在湖上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》</a:t>
            </a:r>
            <a:endParaRPr lang="zh-TW" altLang="en-US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sp>
        <p:nvSpPr>
          <p:cNvPr id="26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89556"/>
            <a:ext cx="1141271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大家也可以跟着卡拉</a:t>
            </a: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OK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，唱出這首歌曲。有需要的話可以先跟着範讀朗讀歌詞。</a:t>
            </a:r>
          </a:p>
        </p:txBody>
      </p:sp>
      <p:sp>
        <p:nvSpPr>
          <p:cNvPr id="24" name="Rectangle: Rounded Corners 1">
            <a:hlinkClick r:id="rId9" action="ppaction://hlinksldjump"/>
            <a:extLst>
              <a:ext uri="{FF2B5EF4-FFF2-40B4-BE49-F238E27FC236}">
                <a16:creationId xmlns:a16="http://schemas.microsoft.com/office/drawing/2014/main" id="{102364E7-E022-4987-AA8C-E4A81F17C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8473" y="2341430"/>
            <a:ext cx="1518748" cy="952197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None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純音樂版</a:t>
            </a:r>
            <a:endParaRPr lang="en-US" altLang="zh-TW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buNone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按此進入</a:t>
            </a:r>
            <a:endParaRPr lang="en-US" altLang="zh-TW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Rectangle: Rounded Corners 18">
            <a:extLst>
              <a:ext uri="{FF2B5EF4-FFF2-40B4-BE49-F238E27FC236}">
                <a16:creationId xmlns:a16="http://schemas.microsoft.com/office/drawing/2014/main" id="{DC022E87-AA5B-4714-A544-EDBB852DA402}"/>
              </a:ext>
            </a:extLst>
          </p:cNvPr>
          <p:cNvSpPr/>
          <p:nvPr/>
        </p:nvSpPr>
        <p:spPr bwMode="auto">
          <a:xfrm>
            <a:off x="4727848" y="1552163"/>
            <a:ext cx="1148579" cy="477742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範唱版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Music_6B_M3_Ch6_song1k_s">
            <a:hlinkClick r:id="" action="ppaction://media"/>
            <a:extLst>
              <a:ext uri="{FF2B5EF4-FFF2-40B4-BE49-F238E27FC236}">
                <a16:creationId xmlns:a16="http://schemas.microsoft.com/office/drawing/2014/main" id="{8A3984AD-FDFC-44E1-8385-D253AE56BD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39616" y="2048015"/>
            <a:ext cx="5184576" cy="3888432"/>
          </a:xfrm>
          <a:prstGeom prst="rect">
            <a:avLst/>
          </a:prstGeom>
        </p:spPr>
      </p:pic>
      <p:sp>
        <p:nvSpPr>
          <p:cNvPr id="18" name="Rectangle: Rounded Corners 1">
            <a:hlinkClick r:id="rId11" action="ppaction://hlinksldjump"/>
            <a:extLst>
              <a:ext uri="{FF2B5EF4-FFF2-40B4-BE49-F238E27FC236}">
                <a16:creationId xmlns:a16="http://schemas.microsoft.com/office/drawing/2014/main" id="{993784A6-55DA-41A6-9B32-A85840593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8473" y="3529438"/>
            <a:ext cx="1518748" cy="952197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None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歌曲範讀按此進入</a:t>
            </a:r>
            <a:endParaRPr lang="en-US" altLang="zh-TW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0711257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4606267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-12105" y="6031243"/>
            <a:ext cx="12198314" cy="85414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450367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分析歌劇演員的發聲及音色</a:t>
            </a:r>
          </a:p>
        </p:txBody>
      </p:sp>
      <p:pic>
        <p:nvPicPr>
          <p:cNvPr id="19" name="Picture 2" descr="C:\Users\jade\Desktop\Jade\Longman Music\2021 project\6B6\9789880014697\OEBPS\2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938" b="86313" l="0" r="21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104" r="79300" b="14425"/>
          <a:stretch/>
        </p:blipFill>
        <p:spPr bwMode="auto">
          <a:xfrm>
            <a:off x="908223" y="3410502"/>
            <a:ext cx="1299345" cy="34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jade\Desktop\Jade\Longman Music\2021 project\6B6\9789880014697\OEBPS\2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000" b="91125" l="78125" r="99219">
                        <a14:foregroundMark x1="87813" y1="49250" x2="87813" y2="49250"/>
                        <a14:foregroundMark x1="87266" y1="50187" x2="87266" y2="50187"/>
                        <a14:foregroundMark x1="88672" y1="48063" x2="88672" y2="48063"/>
                        <a14:foregroundMark x1="85234" y1="66250" x2="85234" y2="66250"/>
                        <a14:foregroundMark x1="84609" y1="63688" x2="84609" y2="63688"/>
                        <a14:foregroundMark x1="84609" y1="62250" x2="84609" y2="62250"/>
                        <a14:foregroundMark x1="84922" y1="69500" x2="84922" y2="69500"/>
                        <a14:foregroundMark x1="84922" y1="89063" x2="84922" y2="89063"/>
                        <a14:foregroundMark x1="89297" y1="88375" x2="89297" y2="88375"/>
                        <a14:foregroundMark x1="90156" y1="88625" x2="90156" y2="88625"/>
                        <a14:foregroundMark x1="93047" y1="88813" x2="93047" y2="88813"/>
                        <a14:foregroundMark x1="96016" y1="89313" x2="96016" y2="89313"/>
                        <a14:foregroundMark x1="96563" y1="89313" x2="96563" y2="89313"/>
                        <a14:foregroundMark x1="94844" y1="86750" x2="94844" y2="86750"/>
                        <a14:foregroundMark x1="84297" y1="87875" x2="84297" y2="87875"/>
                        <a14:foregroundMark x1="83125" y1="87438" x2="83125" y2="87438"/>
                        <a14:foregroundMark x1="82031" y1="87000" x2="82031" y2="87000"/>
                        <a14:foregroundMark x1="86328" y1="87000" x2="86328" y2="87000"/>
                        <a14:foregroundMark x1="87266" y1="87438" x2="87266" y2="87438"/>
                        <a14:foregroundMark x1="89844" y1="87438" x2="87500" y2="88375"/>
                        <a14:foregroundMark x1="84922" y1="89313" x2="84922" y2="89313"/>
                        <a14:foregroundMark x1="83438" y1="89563" x2="83438" y2="89563"/>
                        <a14:foregroundMark x1="82031" y1="89563" x2="82031" y2="89563"/>
                        <a14:foregroundMark x1="80859" y1="90000" x2="80859" y2="90000"/>
                        <a14:foregroundMark x1="81094" y1="88375" x2="82031" y2="88375"/>
                        <a14:foregroundMark x1="86953" y1="90250" x2="86953" y2="90250"/>
                        <a14:foregroundMark x1="91641" y1="90250" x2="91641" y2="90250"/>
                        <a14:foregroundMark x1="92500" y1="87000" x2="92500" y2="87000"/>
                        <a14:foregroundMark x1="90469" y1="86250" x2="90469" y2="86250"/>
                        <a14:foregroundMark x1="95703" y1="87688" x2="95703" y2="87688"/>
                        <a14:foregroundMark x1="95078" y1="89750" x2="95078" y2="89750"/>
                        <a14:foregroundMark x1="98047" y1="87438" x2="98047" y2="87438"/>
                        <a14:foregroundMark x1="98906" y1="87438" x2="99219" y2="88375"/>
                        <a14:foregroundMark x1="99219" y1="88375" x2="99219" y2="88375"/>
                        <a14:foregroundMark x1="80859" y1="85313" x2="80859" y2="85313"/>
                        <a14:foregroundMark x1="93672" y1="90688" x2="93672" y2="90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249" t="35914" b="13905"/>
          <a:stretch/>
        </p:blipFill>
        <p:spPr bwMode="auto">
          <a:xfrm>
            <a:off x="9624392" y="3012091"/>
            <a:ext cx="1219551" cy="387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矩形 31"/>
          <p:cNvSpPr/>
          <p:nvPr/>
        </p:nvSpPr>
        <p:spPr>
          <a:xfrm>
            <a:off x="4543191" y="1045167"/>
            <a:ext cx="2492990" cy="553998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3000" dirty="0">
                <a:ln w="11430"/>
                <a:solidFill>
                  <a:srgbClr val="F52FB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歌劇中的聲部</a:t>
            </a:r>
            <a:endParaRPr lang="zh-TW" altLang="en-US" sz="3000" b="1" cap="none" spc="0" dirty="0">
              <a:ln w="11430"/>
              <a:solidFill>
                <a:srgbClr val="F52FB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2342325" y="1642171"/>
            <a:ext cx="7086815" cy="3515021"/>
            <a:chOff x="2342325" y="1433716"/>
            <a:chExt cx="7086815" cy="4258612"/>
          </a:xfrm>
        </p:grpSpPr>
        <p:sp>
          <p:nvSpPr>
            <p:cNvPr id="7" name="矩形 6"/>
            <p:cNvSpPr/>
            <p:nvPr/>
          </p:nvSpPr>
          <p:spPr bwMode="auto">
            <a:xfrm>
              <a:off x="2342325" y="1433716"/>
              <a:ext cx="7086811" cy="425861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34" name="Picture 13">
              <a:extLst>
                <a:ext uri="{FF2B5EF4-FFF2-40B4-BE49-F238E27FC236}">
                  <a16:creationId xmlns:a16="http://schemas.microsoft.com/office/drawing/2014/main" id="{B8B81E49-A8BC-47A4-8109-734DDCDDCB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756427" y="19615"/>
              <a:ext cx="4258612" cy="7086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16" y="2053279"/>
            <a:ext cx="6300141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歌劇演員因演唱音域和音色的不同，主要可分為以下六個聲部，分別是</a:t>
            </a:r>
            <a:r>
              <a:rPr lang="zh-TW" altLang="en-US" sz="2800" dirty="0">
                <a:solidFill>
                  <a:srgbClr val="F52FB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男高音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dirty="0">
                <a:solidFill>
                  <a:srgbClr val="F52FB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女高音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dirty="0">
                <a:solidFill>
                  <a:srgbClr val="F52FB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男中音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dirty="0">
                <a:solidFill>
                  <a:srgbClr val="F52FB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女中音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dirty="0">
                <a:solidFill>
                  <a:srgbClr val="F52FB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男低音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zh-TW" altLang="en-US" sz="2800" dirty="0">
                <a:solidFill>
                  <a:srgbClr val="F52FB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女低音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歌劇一般以前面的</a:t>
            </a:r>
            <a:r>
              <a:rPr lang="zh-TW" altLang="en-US" sz="2800" dirty="0">
                <a:solidFill>
                  <a:srgbClr val="F52FB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男高音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dirty="0">
                <a:solidFill>
                  <a:srgbClr val="F52FB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女高音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dirty="0">
                <a:solidFill>
                  <a:srgbClr val="F52FB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男中音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dirty="0">
                <a:solidFill>
                  <a:srgbClr val="F52FB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女中音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四個聲部做主要的角色。</a:t>
            </a:r>
          </a:p>
        </p:txBody>
      </p:sp>
    </p:spTree>
    <p:extLst>
      <p:ext uri="{BB962C8B-B14F-4D97-AF65-F5344CB8AC3E}">
        <p14:creationId xmlns:p14="http://schemas.microsoft.com/office/powerpoint/2010/main" val="8911244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4606267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-12105" y="6031243"/>
            <a:ext cx="12198314" cy="85414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450367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分析歌劇演員的發聲及音色</a:t>
            </a:r>
          </a:p>
        </p:txBody>
      </p:sp>
      <p:sp>
        <p:nvSpPr>
          <p:cNvPr id="26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89556"/>
            <a:ext cx="60841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仔細聆聽以下由</a:t>
            </a:r>
            <a:r>
              <a:rPr lang="zh-TW" altLang="en-US" sz="2800" dirty="0">
                <a:solidFill>
                  <a:srgbClr val="F52FB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男高音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演唱的歌曲。</a:t>
            </a:r>
          </a:p>
        </p:txBody>
      </p:sp>
      <p:sp>
        <p:nvSpPr>
          <p:cNvPr id="2" name="剪去單一角落矩形 1"/>
          <p:cNvSpPr/>
          <p:nvPr/>
        </p:nvSpPr>
        <p:spPr bwMode="auto">
          <a:xfrm>
            <a:off x="712560" y="1488232"/>
            <a:ext cx="7099061" cy="910009"/>
          </a:xfrm>
          <a:prstGeom prst="snip1Rect">
            <a:avLst/>
          </a:prstGeom>
          <a:solidFill>
            <a:schemeClr val="bg1"/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7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1658228"/>
            <a:ext cx="61477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7"/>
              </a:rPr>
              <a:t>‘La donna è mobile’ from </a:t>
            </a:r>
            <a:r>
              <a:rPr lang="en-US" altLang="zh-TW" sz="28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7"/>
              </a:rPr>
              <a:t>Rigoletto</a:t>
            </a:r>
            <a:endParaRPr lang="zh-TW" altLang="en-US" sz="2800" i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8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6407" y="1563049"/>
            <a:ext cx="139521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200" dirty="0">
                <a:solidFill>
                  <a:srgbClr val="F2791E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Verdi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200" dirty="0">
                <a:solidFill>
                  <a:schemeClr val="bg2">
                    <a:lumMod val="75000"/>
                  </a:schemeClr>
                </a:solidFill>
                <a:latin typeface="+mj-ea"/>
                <a:ea typeface="+mj-ea"/>
              </a:rPr>
              <a:t>威爾第</a:t>
            </a:r>
          </a:p>
        </p:txBody>
      </p:sp>
      <p:pic>
        <p:nvPicPr>
          <p:cNvPr id="19" name="Picture 2" descr="C:\Users\jade\Desktop\Jade\Longman Music\2021 project\6B6\9789880014697\OEBPS\2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938" b="86313" l="0" r="21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104" r="79300" b="14425"/>
          <a:stretch/>
        </p:blipFill>
        <p:spPr bwMode="auto">
          <a:xfrm>
            <a:off x="908223" y="3410502"/>
            <a:ext cx="1299345" cy="34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群組 20"/>
          <p:cNvGrpSpPr/>
          <p:nvPr/>
        </p:nvGrpSpPr>
        <p:grpSpPr>
          <a:xfrm>
            <a:off x="2668517" y="2708921"/>
            <a:ext cx="3067443" cy="2232247"/>
            <a:chOff x="1226819" y="1736813"/>
            <a:chExt cx="3164578" cy="2232247"/>
          </a:xfrm>
        </p:grpSpPr>
        <p:sp>
          <p:nvSpPr>
            <p:cNvPr id="22" name="橢圓形圖說文字 21"/>
            <p:cNvSpPr/>
            <p:nvPr/>
          </p:nvSpPr>
          <p:spPr bwMode="auto">
            <a:xfrm>
              <a:off x="1226819" y="1736813"/>
              <a:ext cx="3164578" cy="2232247"/>
            </a:xfrm>
            <a:prstGeom prst="wedgeEllipseCallout">
              <a:avLst>
                <a:gd name="adj1" fmla="val -74001"/>
                <a:gd name="adj2" fmla="val 20664"/>
              </a:avLst>
            </a:prstGeom>
            <a:solidFill>
              <a:srgbClr val="FFFFFF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3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6357" y="2152017"/>
              <a:ext cx="2834464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他的</a:t>
              </a:r>
              <a:r>
                <a:rPr lang="zh-TW" altLang="en-US" sz="2800" dirty="0">
                  <a:solidFill>
                    <a:srgbClr val="F2791E"/>
                  </a:solidFill>
                  <a:ea typeface="標楷體" panose="03000509000000000000" pitchFamily="65" charset="-120"/>
                </a:rPr>
                <a:t>音色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與我們唱</a:t>
              </a:r>
              <a:r>
                <a:rPr lang="en-US" altLang="zh-TW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《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泛舟在湖上</a:t>
              </a:r>
              <a:r>
                <a:rPr lang="en-US" altLang="zh-TW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》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的一樣嗎？</a:t>
              </a:r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6816080" y="3124124"/>
            <a:ext cx="2304256" cy="1420499"/>
            <a:chOff x="6637611" y="3048235"/>
            <a:chExt cx="2304256" cy="1420499"/>
          </a:xfrm>
        </p:grpSpPr>
        <p:sp>
          <p:nvSpPr>
            <p:cNvPr id="28" name="橢圓形圖說文字 27"/>
            <p:cNvSpPr/>
            <p:nvPr/>
          </p:nvSpPr>
          <p:spPr bwMode="auto">
            <a:xfrm>
              <a:off x="6637611" y="3048235"/>
              <a:ext cx="2304256" cy="1420499"/>
            </a:xfrm>
            <a:prstGeom prst="wedgeEllipseCallout">
              <a:avLst>
                <a:gd name="adj1" fmla="val 79097"/>
                <a:gd name="adj2" fmla="val 30286"/>
              </a:avLst>
            </a:prstGeom>
            <a:solidFill>
              <a:srgbClr val="FFFFFF"/>
            </a:solidFill>
            <a:ln w="28575" cap="flat" cmpd="sng" algn="ctr">
              <a:solidFill>
                <a:srgbClr val="F52FB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9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6894" y="3455657"/>
              <a:ext cx="175381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F52FB3"/>
                  </a:solidFill>
                  <a:ea typeface="標楷體" panose="03000509000000000000" pitchFamily="65" charset="-120"/>
                </a:rPr>
                <a:t>不一樣。</a:t>
              </a:r>
            </a:p>
          </p:txBody>
        </p:sp>
      </p:grpSp>
      <p:pic>
        <p:nvPicPr>
          <p:cNvPr id="32" name="Picture 4" descr="C:\Users\jade\Desktop\Jade\Longman Music\2021 project\6B6\9789880014697\OEBPS\33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438" b="98875" l="45156" r="77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06" t="60374" r="21639" b="4908"/>
          <a:stretch/>
        </p:blipFill>
        <p:spPr bwMode="auto">
          <a:xfrm>
            <a:off x="9073439" y="3437437"/>
            <a:ext cx="2467217" cy="344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16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4606267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-12105" y="6031243"/>
            <a:ext cx="12198314" cy="85414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450367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分析歌劇演員的發聲及音色</a:t>
            </a:r>
          </a:p>
        </p:txBody>
      </p:sp>
      <p:pic>
        <p:nvPicPr>
          <p:cNvPr id="19" name="Picture 2" descr="C:\Users\jade\Desktop\Jade\Longman Music\2021 project\6B6\9789880014697\OEBPS\2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938" b="86313" l="0" r="21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104" r="79300" b="14425"/>
          <a:stretch/>
        </p:blipFill>
        <p:spPr bwMode="auto">
          <a:xfrm>
            <a:off x="908223" y="3410502"/>
            <a:ext cx="1299345" cy="34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群組 20"/>
          <p:cNvGrpSpPr/>
          <p:nvPr/>
        </p:nvGrpSpPr>
        <p:grpSpPr>
          <a:xfrm>
            <a:off x="2342327" y="3124124"/>
            <a:ext cx="3436742" cy="2105075"/>
            <a:chOff x="1784912" y="2911246"/>
            <a:chExt cx="3545571" cy="2232247"/>
          </a:xfrm>
        </p:grpSpPr>
        <p:sp>
          <p:nvSpPr>
            <p:cNvPr id="22" name="橢圓形圖說文字 21"/>
            <p:cNvSpPr/>
            <p:nvPr/>
          </p:nvSpPr>
          <p:spPr bwMode="auto">
            <a:xfrm>
              <a:off x="1784912" y="2911246"/>
              <a:ext cx="3545571" cy="2232247"/>
            </a:xfrm>
            <a:prstGeom prst="wedgeEllipseCallout">
              <a:avLst>
                <a:gd name="adj1" fmla="val -64688"/>
                <a:gd name="adj2" fmla="val 11106"/>
              </a:avLst>
            </a:prstGeom>
            <a:solidFill>
              <a:srgbClr val="FFFFFF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3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4392" y="3329596"/>
              <a:ext cx="2834464" cy="1468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你認為以上哪些形容詞能描述他的</a:t>
              </a:r>
              <a:r>
                <a:rPr lang="zh-TW" altLang="en-US" sz="2800" dirty="0">
                  <a:solidFill>
                    <a:srgbClr val="F2791E"/>
                  </a:solidFill>
                  <a:ea typeface="標楷體" panose="03000509000000000000" pitchFamily="65" charset="-120"/>
                </a:rPr>
                <a:t>音色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？</a:t>
              </a:r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6168007" y="3124124"/>
            <a:ext cx="3168352" cy="2249092"/>
            <a:chOff x="6794719" y="3048235"/>
            <a:chExt cx="2304256" cy="1420499"/>
          </a:xfrm>
        </p:grpSpPr>
        <p:sp>
          <p:nvSpPr>
            <p:cNvPr id="28" name="橢圓形圖說文字 27"/>
            <p:cNvSpPr/>
            <p:nvPr/>
          </p:nvSpPr>
          <p:spPr bwMode="auto">
            <a:xfrm>
              <a:off x="6794719" y="3048235"/>
              <a:ext cx="2304256" cy="1420499"/>
            </a:xfrm>
            <a:prstGeom prst="wedgeEllipseCallout">
              <a:avLst>
                <a:gd name="adj1" fmla="val 67457"/>
                <a:gd name="adj2" fmla="val -5627"/>
              </a:avLst>
            </a:prstGeom>
            <a:solidFill>
              <a:srgbClr val="FFFFFF"/>
            </a:solidFill>
            <a:ln w="28575" cap="flat" cmpd="sng" algn="ctr">
              <a:solidFill>
                <a:srgbClr val="F52FB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9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6567" y="3275632"/>
              <a:ext cx="1753812" cy="874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F52FB3"/>
                  </a:solidFill>
                  <a:ea typeface="標楷體" panose="03000509000000000000" pitchFamily="65" charset="-120"/>
                </a:rPr>
                <a:t>男高音的音色明亮、高亢，而且穿透力強。</a:t>
              </a:r>
            </a:p>
          </p:txBody>
        </p:sp>
      </p:grpSp>
      <p:pic>
        <p:nvPicPr>
          <p:cNvPr id="2050" name="Picture 2" descr="C:\Users\jade\Desktop\Jade\Longman Music\2021 project\6B6\9789880014697\OEBPS\32.jpg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BF6BE"/>
              </a:clrFrom>
              <a:clrTo>
                <a:srgbClr val="FBF6B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3" t="22361" r="7958" b="56859"/>
          <a:stretch/>
        </p:blipFill>
        <p:spPr bwMode="auto">
          <a:xfrm>
            <a:off x="1630171" y="711859"/>
            <a:ext cx="7249401" cy="230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橢圓 3"/>
          <p:cNvSpPr/>
          <p:nvPr/>
        </p:nvSpPr>
        <p:spPr bwMode="auto">
          <a:xfrm>
            <a:off x="3941339" y="1196752"/>
            <a:ext cx="1578597" cy="7920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0" name="橢圓 29"/>
          <p:cNvSpPr/>
          <p:nvPr/>
        </p:nvSpPr>
        <p:spPr bwMode="auto">
          <a:xfrm>
            <a:off x="2645195" y="1988840"/>
            <a:ext cx="1578597" cy="7920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1" name="橢圓 30"/>
          <p:cNvSpPr/>
          <p:nvPr/>
        </p:nvSpPr>
        <p:spPr bwMode="auto">
          <a:xfrm>
            <a:off x="4445395" y="1988840"/>
            <a:ext cx="2082653" cy="7920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32" name="Picture 4" descr="C:\Users\jade\Desktop\Jade\Longman Music\2021 project\6B6\9789880014697\OEBPS\33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438" b="98875" l="45156" r="77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06" t="60374" r="21639" b="4908"/>
          <a:stretch/>
        </p:blipFill>
        <p:spPr bwMode="auto">
          <a:xfrm>
            <a:off x="9073439" y="3437437"/>
            <a:ext cx="2467217" cy="344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39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0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2219673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-12105" y="6031243"/>
            <a:ext cx="12198314" cy="85414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211708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第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6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課頁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28</a:t>
            </a:r>
            <a:endParaRPr lang="zh-HK" altLang="zh-HK" sz="2800" b="0" dirty="0">
              <a:solidFill>
                <a:schemeClr val="bg1"/>
              </a:solidFill>
            </a:endParaRPr>
          </a:p>
        </p:txBody>
      </p:sp>
      <p:sp>
        <p:nvSpPr>
          <p:cNvPr id="18" name="矩形 1">
            <a:extLst>
              <a:ext uri="{FF2B5EF4-FFF2-40B4-BE49-F238E27FC236}">
                <a16:creationId xmlns:a16="http://schemas.microsoft.com/office/drawing/2014/main" id="{2B1A0C6C-8303-4359-BAA0-B4B878813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9673" y="236740"/>
            <a:ext cx="367501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3000" dirty="0">
                <a:solidFill>
                  <a:srgbClr val="0070C0"/>
                </a:solidFill>
                <a:ea typeface="標楷體" panose="03000509000000000000" pitchFamily="65" charset="-120"/>
              </a:rPr>
              <a:t>請打開課本頁</a:t>
            </a:r>
            <a:r>
              <a:rPr lang="en-US" altLang="zh-TW" sz="3000" dirty="0">
                <a:solidFill>
                  <a:srgbClr val="0070C0"/>
                </a:solidFill>
                <a:ea typeface="標楷體" panose="03000509000000000000" pitchFamily="65" charset="-120"/>
              </a:rPr>
              <a:t>28</a:t>
            </a:r>
            <a:r>
              <a:rPr lang="zh-TW" altLang="en-US" sz="3000" dirty="0">
                <a:solidFill>
                  <a:srgbClr val="0070C0"/>
                </a:solidFill>
                <a:ea typeface="標楷體" panose="03000509000000000000" pitchFamily="65" charset="-120"/>
              </a:rPr>
              <a:t>。</a:t>
            </a:r>
            <a:endParaRPr lang="en-US" sz="30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57346" name="Picture 2" descr="C:\Users\jade\Desktop\Jade\Longman Music\2021 project\6B6\9789880014697\OEBPS\28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6287" y="836712"/>
            <a:ext cx="4547896" cy="568510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4308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4606267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-12105" y="6031243"/>
            <a:ext cx="12198314" cy="85414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450367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分析歌劇演員的發聲及音色</a:t>
            </a:r>
          </a:p>
        </p:txBody>
      </p:sp>
      <p:pic>
        <p:nvPicPr>
          <p:cNvPr id="19" name="Picture 2" descr="C:\Users\jade\Desktop\Jade\Longman Music\2021 project\6B6\9789880014697\OEBPS\2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938" b="86313" l="0" r="21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104" r="79300" b="14425"/>
          <a:stretch/>
        </p:blipFill>
        <p:spPr bwMode="auto">
          <a:xfrm>
            <a:off x="908223" y="3410502"/>
            <a:ext cx="1299345" cy="34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jade\Desktop\Jade\Longman Music\2021 project\6B6\9789880014697\OEBPS\2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000" b="91125" l="78125" r="99219">
                        <a14:foregroundMark x1="87813" y1="49250" x2="87813" y2="49250"/>
                        <a14:foregroundMark x1="87266" y1="50187" x2="87266" y2="50187"/>
                        <a14:foregroundMark x1="88672" y1="48063" x2="88672" y2="48063"/>
                        <a14:foregroundMark x1="85234" y1="66250" x2="85234" y2="66250"/>
                        <a14:foregroundMark x1="84609" y1="63688" x2="84609" y2="63688"/>
                        <a14:foregroundMark x1="84609" y1="62250" x2="84609" y2="62250"/>
                        <a14:foregroundMark x1="84922" y1="69500" x2="84922" y2="69500"/>
                        <a14:foregroundMark x1="84922" y1="89063" x2="84922" y2="89063"/>
                        <a14:foregroundMark x1="89297" y1="88375" x2="89297" y2="88375"/>
                        <a14:foregroundMark x1="90156" y1="88625" x2="90156" y2="88625"/>
                        <a14:foregroundMark x1="93047" y1="88813" x2="93047" y2="88813"/>
                        <a14:foregroundMark x1="96016" y1="89313" x2="96016" y2="89313"/>
                        <a14:foregroundMark x1="96563" y1="89313" x2="96563" y2="89313"/>
                        <a14:foregroundMark x1="94844" y1="86750" x2="94844" y2="86750"/>
                        <a14:foregroundMark x1="84297" y1="87875" x2="84297" y2="87875"/>
                        <a14:foregroundMark x1="83125" y1="87438" x2="83125" y2="87438"/>
                        <a14:foregroundMark x1="82031" y1="87000" x2="82031" y2="87000"/>
                        <a14:foregroundMark x1="86328" y1="87000" x2="86328" y2="87000"/>
                        <a14:foregroundMark x1="87266" y1="87438" x2="87266" y2="87438"/>
                        <a14:foregroundMark x1="89844" y1="87438" x2="87500" y2="88375"/>
                        <a14:foregroundMark x1="84922" y1="89313" x2="84922" y2="89313"/>
                        <a14:foregroundMark x1="83438" y1="89563" x2="83438" y2="89563"/>
                        <a14:foregroundMark x1="82031" y1="89563" x2="82031" y2="89563"/>
                        <a14:foregroundMark x1="80859" y1="90000" x2="80859" y2="90000"/>
                        <a14:foregroundMark x1="81094" y1="88375" x2="82031" y2="88375"/>
                        <a14:foregroundMark x1="86953" y1="90250" x2="86953" y2="90250"/>
                        <a14:foregroundMark x1="91641" y1="90250" x2="91641" y2="90250"/>
                        <a14:foregroundMark x1="92500" y1="87000" x2="92500" y2="87000"/>
                        <a14:foregroundMark x1="90469" y1="86250" x2="90469" y2="86250"/>
                        <a14:foregroundMark x1="95703" y1="87688" x2="95703" y2="87688"/>
                        <a14:foregroundMark x1="95078" y1="89750" x2="95078" y2="89750"/>
                        <a14:foregroundMark x1="98047" y1="87438" x2="98047" y2="87438"/>
                        <a14:foregroundMark x1="98906" y1="87438" x2="99219" y2="88375"/>
                        <a14:foregroundMark x1="99219" y1="88375" x2="99219" y2="88375"/>
                        <a14:foregroundMark x1="80859" y1="85313" x2="80859" y2="85313"/>
                        <a14:foregroundMark x1="93672" y1="90688" x2="93672" y2="90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249" t="35914" b="13905"/>
          <a:stretch/>
        </p:blipFill>
        <p:spPr bwMode="auto">
          <a:xfrm>
            <a:off x="9700984" y="3012091"/>
            <a:ext cx="1219551" cy="387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89556"/>
            <a:ext cx="60841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聆聽由</a:t>
            </a:r>
            <a:r>
              <a:rPr lang="zh-TW" altLang="en-US" sz="2800" dirty="0">
                <a:solidFill>
                  <a:srgbClr val="F52FB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女高音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所演唱的歌劇選段。</a:t>
            </a:r>
          </a:p>
        </p:txBody>
      </p:sp>
      <p:sp>
        <p:nvSpPr>
          <p:cNvPr id="33" name="剪去單一角落矩形 32"/>
          <p:cNvSpPr/>
          <p:nvPr/>
        </p:nvSpPr>
        <p:spPr bwMode="auto">
          <a:xfrm>
            <a:off x="609600" y="1500596"/>
            <a:ext cx="7358608" cy="910009"/>
          </a:xfrm>
          <a:prstGeom prst="snip1Rect">
            <a:avLst/>
          </a:prstGeom>
          <a:solidFill>
            <a:schemeClr val="bg1"/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4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1658228"/>
            <a:ext cx="68407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11"/>
              </a:rPr>
              <a:t>‘</a:t>
            </a:r>
            <a:r>
              <a:rPr lang="fr-FR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11"/>
              </a:rPr>
              <a:t>Un bel di</a:t>
            </a: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11"/>
              </a:rPr>
              <a:t>’ from </a:t>
            </a:r>
            <a:r>
              <a:rPr lang="en-US" altLang="zh-TW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11"/>
              </a:rPr>
              <a:t>Madama</a:t>
            </a:r>
            <a:r>
              <a:rPr lang="en-US" altLang="zh-TW" sz="28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11"/>
              </a:rPr>
              <a:t> Butterfly</a:t>
            </a:r>
            <a:endParaRPr lang="zh-TW" altLang="en-US" sz="2800" i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5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1818" y="1512402"/>
            <a:ext cx="139521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200" dirty="0">
                <a:solidFill>
                  <a:srgbClr val="F2791E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Puccini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200" dirty="0">
                <a:solidFill>
                  <a:schemeClr val="bg2">
                    <a:lumMod val="75000"/>
                  </a:schemeClr>
                </a:solidFill>
                <a:latin typeface="+mj-ea"/>
                <a:ea typeface="+mj-ea"/>
              </a:rPr>
              <a:t>浦契尼</a:t>
            </a:r>
          </a:p>
        </p:txBody>
      </p:sp>
      <p:grpSp>
        <p:nvGrpSpPr>
          <p:cNvPr id="36" name="群組 35"/>
          <p:cNvGrpSpPr/>
          <p:nvPr/>
        </p:nvGrpSpPr>
        <p:grpSpPr>
          <a:xfrm>
            <a:off x="2342327" y="3124124"/>
            <a:ext cx="3249617" cy="1824613"/>
            <a:chOff x="1784912" y="2911246"/>
            <a:chExt cx="3352520" cy="1934842"/>
          </a:xfrm>
        </p:grpSpPr>
        <p:sp>
          <p:nvSpPr>
            <p:cNvPr id="37" name="橢圓形圖說文字 36"/>
            <p:cNvSpPr/>
            <p:nvPr/>
          </p:nvSpPr>
          <p:spPr bwMode="auto">
            <a:xfrm>
              <a:off x="1784912" y="2911246"/>
              <a:ext cx="3352520" cy="1934842"/>
            </a:xfrm>
            <a:prstGeom prst="wedgeEllipseCallout">
              <a:avLst>
                <a:gd name="adj1" fmla="val -64688"/>
                <a:gd name="adj2" fmla="val 11106"/>
              </a:avLst>
            </a:prstGeom>
            <a:solidFill>
              <a:srgbClr val="FFFFFF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8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4392" y="3329596"/>
              <a:ext cx="2685888" cy="1011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你會怎樣描述</a:t>
              </a:r>
              <a:r>
                <a:rPr lang="zh-TW" altLang="en-US" sz="2800" dirty="0">
                  <a:solidFill>
                    <a:srgbClr val="F52FB3"/>
                  </a:solidFill>
                  <a:ea typeface="標楷體" panose="03000509000000000000" pitchFamily="65" charset="-120"/>
                </a:rPr>
                <a:t>女高音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的</a:t>
              </a:r>
              <a:r>
                <a:rPr lang="zh-TW" altLang="en-US" sz="2800" dirty="0">
                  <a:solidFill>
                    <a:srgbClr val="F2791E"/>
                  </a:solidFill>
                  <a:ea typeface="標楷體" panose="03000509000000000000" pitchFamily="65" charset="-120"/>
                </a:rPr>
                <a:t>音色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？</a:t>
              </a:r>
            </a:p>
          </p:txBody>
        </p:sp>
      </p:grpSp>
      <p:grpSp>
        <p:nvGrpSpPr>
          <p:cNvPr id="39" name="群組 38"/>
          <p:cNvGrpSpPr/>
          <p:nvPr/>
        </p:nvGrpSpPr>
        <p:grpSpPr>
          <a:xfrm>
            <a:off x="6168007" y="3124124"/>
            <a:ext cx="3168352" cy="2249092"/>
            <a:chOff x="6794719" y="3048235"/>
            <a:chExt cx="2304256" cy="1420499"/>
          </a:xfrm>
        </p:grpSpPr>
        <p:sp>
          <p:nvSpPr>
            <p:cNvPr id="40" name="橢圓形圖說文字 39"/>
            <p:cNvSpPr/>
            <p:nvPr/>
          </p:nvSpPr>
          <p:spPr bwMode="auto">
            <a:xfrm>
              <a:off x="6794719" y="3048235"/>
              <a:ext cx="2304256" cy="1420499"/>
            </a:xfrm>
            <a:prstGeom prst="wedgeEllipseCallout">
              <a:avLst>
                <a:gd name="adj1" fmla="val 67457"/>
                <a:gd name="adj2" fmla="val -5627"/>
              </a:avLst>
            </a:prstGeom>
            <a:solidFill>
              <a:srgbClr val="FFFFFF"/>
            </a:solidFill>
            <a:ln w="28575" cap="flat" cmpd="sng" algn="ctr">
              <a:solidFill>
                <a:srgbClr val="F52FB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1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1828" y="3275632"/>
              <a:ext cx="2042409" cy="874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F52FB3"/>
                  </a:solidFill>
                  <a:ea typeface="標楷體" panose="03000509000000000000" pitchFamily="65" charset="-120"/>
                </a:rPr>
                <a:t>女高音的音色清澈、明亮、柔韌，具穿透力。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345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4606267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-12105" y="6031243"/>
            <a:ext cx="12198314" cy="85414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450367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分析歌劇演員的發聲及音色</a:t>
            </a:r>
          </a:p>
        </p:txBody>
      </p:sp>
      <p:pic>
        <p:nvPicPr>
          <p:cNvPr id="19" name="Picture 2" descr="C:\Users\jade\Desktop\Jade\Longman Music\2021 project\6B6\9789880014697\OEBPS\2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938" b="86313" l="0" r="21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104" r="79300" b="14425"/>
          <a:stretch/>
        </p:blipFill>
        <p:spPr bwMode="auto">
          <a:xfrm>
            <a:off x="908223" y="3410502"/>
            <a:ext cx="1299345" cy="34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jade\Desktop\Jade\Longman Music\2021 project\6B6\9789880014697\OEBPS\2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000" b="91125" l="78125" r="99219">
                        <a14:foregroundMark x1="87813" y1="49250" x2="87813" y2="49250"/>
                        <a14:foregroundMark x1="87266" y1="50187" x2="87266" y2="50187"/>
                        <a14:foregroundMark x1="88672" y1="48063" x2="88672" y2="48063"/>
                        <a14:foregroundMark x1="85234" y1="66250" x2="85234" y2="66250"/>
                        <a14:foregroundMark x1="84609" y1="63688" x2="84609" y2="63688"/>
                        <a14:foregroundMark x1="84609" y1="62250" x2="84609" y2="62250"/>
                        <a14:foregroundMark x1="84922" y1="69500" x2="84922" y2="69500"/>
                        <a14:foregroundMark x1="84922" y1="89063" x2="84922" y2="89063"/>
                        <a14:foregroundMark x1="89297" y1="88375" x2="89297" y2="88375"/>
                        <a14:foregroundMark x1="90156" y1="88625" x2="90156" y2="88625"/>
                        <a14:foregroundMark x1="93047" y1="88813" x2="93047" y2="88813"/>
                        <a14:foregroundMark x1="96016" y1="89313" x2="96016" y2="89313"/>
                        <a14:foregroundMark x1="96563" y1="89313" x2="96563" y2="89313"/>
                        <a14:foregroundMark x1="94844" y1="86750" x2="94844" y2="86750"/>
                        <a14:foregroundMark x1="84297" y1="87875" x2="84297" y2="87875"/>
                        <a14:foregroundMark x1="83125" y1="87438" x2="83125" y2="87438"/>
                        <a14:foregroundMark x1="82031" y1="87000" x2="82031" y2="87000"/>
                        <a14:foregroundMark x1="86328" y1="87000" x2="86328" y2="87000"/>
                        <a14:foregroundMark x1="87266" y1="87438" x2="87266" y2="87438"/>
                        <a14:foregroundMark x1="89844" y1="87438" x2="87500" y2="88375"/>
                        <a14:foregroundMark x1="84922" y1="89313" x2="84922" y2="89313"/>
                        <a14:foregroundMark x1="83438" y1="89563" x2="83438" y2="89563"/>
                        <a14:foregroundMark x1="82031" y1="89563" x2="82031" y2="89563"/>
                        <a14:foregroundMark x1="80859" y1="90000" x2="80859" y2="90000"/>
                        <a14:foregroundMark x1="81094" y1="88375" x2="82031" y2="88375"/>
                        <a14:foregroundMark x1="86953" y1="90250" x2="86953" y2="90250"/>
                        <a14:foregroundMark x1="91641" y1="90250" x2="91641" y2="90250"/>
                        <a14:foregroundMark x1="92500" y1="87000" x2="92500" y2="87000"/>
                        <a14:foregroundMark x1="90469" y1="86250" x2="90469" y2="86250"/>
                        <a14:foregroundMark x1="95703" y1="87688" x2="95703" y2="87688"/>
                        <a14:foregroundMark x1="95078" y1="89750" x2="95078" y2="89750"/>
                        <a14:foregroundMark x1="98047" y1="87438" x2="98047" y2="87438"/>
                        <a14:foregroundMark x1="98906" y1="87438" x2="99219" y2="88375"/>
                        <a14:foregroundMark x1="99219" y1="88375" x2="99219" y2="88375"/>
                        <a14:foregroundMark x1="80859" y1="85313" x2="80859" y2="85313"/>
                        <a14:foregroundMark x1="93672" y1="90688" x2="93672" y2="90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249" t="35914" b="13905"/>
          <a:stretch/>
        </p:blipFill>
        <p:spPr bwMode="auto">
          <a:xfrm>
            <a:off x="9700984" y="3012091"/>
            <a:ext cx="1219551" cy="387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89556"/>
            <a:ext cx="60841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聆聽由</a:t>
            </a:r>
            <a:r>
              <a:rPr lang="zh-TW" altLang="en-US" sz="2800" dirty="0">
                <a:solidFill>
                  <a:srgbClr val="F52FB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女中音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所演唱的歌劇選段。</a:t>
            </a:r>
          </a:p>
        </p:txBody>
      </p:sp>
      <p:sp>
        <p:nvSpPr>
          <p:cNvPr id="33" name="剪去單一角落矩形 32"/>
          <p:cNvSpPr/>
          <p:nvPr/>
        </p:nvSpPr>
        <p:spPr bwMode="auto">
          <a:xfrm>
            <a:off x="661619" y="1460547"/>
            <a:ext cx="9106789" cy="910009"/>
          </a:xfrm>
          <a:prstGeom prst="snip1Rect">
            <a:avLst/>
          </a:prstGeom>
          <a:solidFill>
            <a:schemeClr val="bg1"/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4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1658228"/>
            <a:ext cx="68712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11"/>
              </a:rPr>
              <a:t>‘</a:t>
            </a:r>
            <a:r>
              <a:rPr lang="fr-FR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11"/>
              </a:rPr>
              <a:t>Mon Cœur s'ouvre</a:t>
            </a: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11"/>
              </a:rPr>
              <a:t>’ from </a:t>
            </a:r>
            <a:r>
              <a:rPr lang="en-US" altLang="zh-TW" sz="28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11"/>
              </a:rPr>
              <a:t>Samson et Dalila</a:t>
            </a:r>
            <a:endParaRPr lang="zh-TW" altLang="en-US" sz="2800" i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5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4171" y="1509967"/>
            <a:ext cx="18689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200" dirty="0">
                <a:solidFill>
                  <a:srgbClr val="F2791E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Saint-Saëns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200" dirty="0">
                <a:solidFill>
                  <a:schemeClr val="bg2">
                    <a:lumMod val="75000"/>
                  </a:schemeClr>
                </a:solidFill>
                <a:latin typeface="+mj-ea"/>
                <a:ea typeface="+mj-ea"/>
              </a:rPr>
              <a:t>聖桑</a:t>
            </a:r>
          </a:p>
        </p:txBody>
      </p:sp>
      <p:grpSp>
        <p:nvGrpSpPr>
          <p:cNvPr id="36" name="群組 35"/>
          <p:cNvGrpSpPr/>
          <p:nvPr/>
        </p:nvGrpSpPr>
        <p:grpSpPr>
          <a:xfrm>
            <a:off x="2342327" y="3124124"/>
            <a:ext cx="3249617" cy="1824613"/>
            <a:chOff x="1784912" y="2911246"/>
            <a:chExt cx="3352520" cy="1934842"/>
          </a:xfrm>
        </p:grpSpPr>
        <p:sp>
          <p:nvSpPr>
            <p:cNvPr id="37" name="橢圓形圖說文字 36"/>
            <p:cNvSpPr/>
            <p:nvPr/>
          </p:nvSpPr>
          <p:spPr bwMode="auto">
            <a:xfrm>
              <a:off x="1784912" y="2911246"/>
              <a:ext cx="3352520" cy="1934842"/>
            </a:xfrm>
            <a:prstGeom prst="wedgeEllipseCallout">
              <a:avLst>
                <a:gd name="adj1" fmla="val -64688"/>
                <a:gd name="adj2" fmla="val 11106"/>
              </a:avLst>
            </a:prstGeom>
            <a:solidFill>
              <a:srgbClr val="FFFFFF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8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4392" y="3329596"/>
              <a:ext cx="2685888" cy="1011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你會怎樣描述</a:t>
              </a:r>
              <a:r>
                <a:rPr lang="zh-TW" altLang="en-US" sz="2800" dirty="0">
                  <a:solidFill>
                    <a:srgbClr val="F52FB3"/>
                  </a:solidFill>
                  <a:ea typeface="標楷體" panose="03000509000000000000" pitchFamily="65" charset="-120"/>
                </a:rPr>
                <a:t>女</a:t>
              </a:r>
              <a:r>
                <a:rPr lang="zh-TW" altLang="en-US" sz="2800" dirty="0">
                  <a:solidFill>
                    <a:srgbClr val="F52FB3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中</a:t>
              </a:r>
              <a:r>
                <a:rPr lang="zh-TW" altLang="en-US" sz="2800" dirty="0">
                  <a:solidFill>
                    <a:srgbClr val="F52FB3"/>
                  </a:solidFill>
                  <a:ea typeface="標楷體" panose="03000509000000000000" pitchFamily="65" charset="-120"/>
                </a:rPr>
                <a:t>音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的</a:t>
              </a:r>
              <a:r>
                <a:rPr lang="zh-TW" altLang="en-US" sz="2800" dirty="0">
                  <a:solidFill>
                    <a:srgbClr val="F2791E"/>
                  </a:solidFill>
                  <a:ea typeface="標楷體" panose="03000509000000000000" pitchFamily="65" charset="-120"/>
                </a:rPr>
                <a:t>音色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？</a:t>
              </a:r>
            </a:p>
          </p:txBody>
        </p:sp>
      </p:grpSp>
      <p:grpSp>
        <p:nvGrpSpPr>
          <p:cNvPr id="39" name="群組 38"/>
          <p:cNvGrpSpPr/>
          <p:nvPr/>
        </p:nvGrpSpPr>
        <p:grpSpPr>
          <a:xfrm>
            <a:off x="5951983" y="3012090"/>
            <a:ext cx="3384377" cy="2505141"/>
            <a:chOff x="6637610" y="2977475"/>
            <a:chExt cx="2461365" cy="1582216"/>
          </a:xfrm>
        </p:grpSpPr>
        <p:sp>
          <p:nvSpPr>
            <p:cNvPr id="40" name="橢圓形圖說文字 39"/>
            <p:cNvSpPr/>
            <p:nvPr/>
          </p:nvSpPr>
          <p:spPr bwMode="auto">
            <a:xfrm>
              <a:off x="6637610" y="2977475"/>
              <a:ext cx="2461365" cy="1582216"/>
            </a:xfrm>
            <a:prstGeom prst="wedgeEllipseCallout">
              <a:avLst>
                <a:gd name="adj1" fmla="val 67457"/>
                <a:gd name="adj2" fmla="val -5627"/>
              </a:avLst>
            </a:prstGeom>
            <a:solidFill>
              <a:srgbClr val="FFFFFF"/>
            </a:solidFill>
            <a:ln w="28575" cap="flat" cmpd="sng" algn="ctr">
              <a:solidFill>
                <a:srgbClr val="F52FB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1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7089" y="3149831"/>
              <a:ext cx="2042409" cy="114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F52FB3"/>
                  </a:solidFill>
                  <a:ea typeface="標楷體" panose="03000509000000000000" pitchFamily="65" charset="-120"/>
                </a:rPr>
                <a:t>女</a:t>
              </a:r>
              <a:r>
                <a:rPr lang="zh-TW" altLang="en-US" sz="2800" dirty="0">
                  <a:solidFill>
                    <a:srgbClr val="F52FB3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中</a:t>
              </a:r>
              <a:r>
                <a:rPr lang="zh-TW" altLang="en-US" sz="2800" dirty="0">
                  <a:solidFill>
                    <a:srgbClr val="F52FB3"/>
                  </a:solidFill>
                  <a:ea typeface="標楷體" panose="03000509000000000000" pitchFamily="65" charset="-120"/>
                </a:rPr>
                <a:t>音的音色優美柔潤，比女高音略低，相對來説較溫和、圓渾。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825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4606267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-12105" y="6031243"/>
            <a:ext cx="12198314" cy="85414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450367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分析歌劇演員的發聲及音色</a:t>
            </a:r>
          </a:p>
        </p:txBody>
      </p:sp>
      <p:pic>
        <p:nvPicPr>
          <p:cNvPr id="19" name="Picture 2" descr="C:\Users\jade\Desktop\Jade\Longman Music\2021 project\6B6\9789880014697\OEBPS\2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938" b="86313" l="0" r="21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104" r="79300" b="14425"/>
          <a:stretch/>
        </p:blipFill>
        <p:spPr bwMode="auto">
          <a:xfrm>
            <a:off x="908223" y="3410502"/>
            <a:ext cx="1299345" cy="34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89556"/>
            <a:ext cx="60841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聆聽由</a:t>
            </a:r>
            <a:r>
              <a:rPr lang="zh-TW" altLang="en-US" sz="2800" dirty="0">
                <a:solidFill>
                  <a:srgbClr val="F52FB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男中音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所演唱的歌劇選段。</a:t>
            </a:r>
          </a:p>
        </p:txBody>
      </p:sp>
      <p:sp>
        <p:nvSpPr>
          <p:cNvPr id="33" name="剪去單一角落矩形 32"/>
          <p:cNvSpPr/>
          <p:nvPr/>
        </p:nvSpPr>
        <p:spPr bwMode="auto">
          <a:xfrm>
            <a:off x="695031" y="1429845"/>
            <a:ext cx="9070119" cy="910009"/>
          </a:xfrm>
          <a:prstGeom prst="snip1Rect">
            <a:avLst/>
          </a:prstGeom>
          <a:solidFill>
            <a:schemeClr val="bg1"/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4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779" y="1623616"/>
            <a:ext cx="9289032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5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9"/>
              </a:rPr>
              <a:t>‘</a:t>
            </a:r>
            <a:r>
              <a:rPr lang="fr-FR" altLang="zh-TW" sz="2500" dirty="0" err="1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9"/>
              </a:rPr>
              <a:t>Ein</a:t>
            </a:r>
            <a:r>
              <a:rPr lang="fr-FR" altLang="zh-TW" sz="25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9"/>
              </a:rPr>
              <a:t> </a:t>
            </a:r>
            <a:r>
              <a:rPr lang="fr-FR" altLang="zh-TW" sz="2500" dirty="0" err="1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9"/>
              </a:rPr>
              <a:t>Mädchen</a:t>
            </a:r>
            <a:r>
              <a:rPr lang="fr-FR" altLang="zh-TW" sz="25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9"/>
              </a:rPr>
              <a:t> </a:t>
            </a:r>
            <a:r>
              <a:rPr lang="fr-FR" altLang="zh-TW" sz="2500" dirty="0" err="1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9"/>
              </a:rPr>
              <a:t>oder</a:t>
            </a:r>
            <a:r>
              <a:rPr lang="fr-FR" altLang="zh-TW" sz="25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9"/>
              </a:rPr>
              <a:t> </a:t>
            </a:r>
            <a:r>
              <a:rPr lang="fr-FR" altLang="zh-TW" sz="2500" dirty="0" err="1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9"/>
              </a:rPr>
              <a:t>Weibchen</a:t>
            </a:r>
            <a:r>
              <a:rPr lang="en-US" altLang="zh-TW" sz="25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9"/>
              </a:rPr>
              <a:t>’ from </a:t>
            </a:r>
            <a:r>
              <a:rPr lang="en-US" altLang="zh-TW" sz="25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9"/>
              </a:rPr>
              <a:t>Die </a:t>
            </a:r>
            <a:r>
              <a:rPr lang="en-US" altLang="zh-TW" sz="25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9"/>
              </a:rPr>
              <a:t>Zauberflöte</a:t>
            </a:r>
            <a:endParaRPr lang="zh-TW" altLang="en-US" sz="2500" i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5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00" y="1498688"/>
            <a:ext cx="18689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200" dirty="0">
                <a:solidFill>
                  <a:srgbClr val="F2791E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Mozart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200" dirty="0">
                <a:solidFill>
                  <a:schemeClr val="bg2">
                    <a:lumMod val="75000"/>
                  </a:schemeClr>
                </a:solidFill>
                <a:latin typeface="+mj-ea"/>
                <a:ea typeface="+mj-ea"/>
              </a:rPr>
              <a:t>莫扎特</a:t>
            </a:r>
          </a:p>
        </p:txBody>
      </p:sp>
      <p:grpSp>
        <p:nvGrpSpPr>
          <p:cNvPr id="36" name="群組 35"/>
          <p:cNvGrpSpPr/>
          <p:nvPr/>
        </p:nvGrpSpPr>
        <p:grpSpPr>
          <a:xfrm>
            <a:off x="2348238" y="3094275"/>
            <a:ext cx="3249617" cy="1824613"/>
            <a:chOff x="1784912" y="2911246"/>
            <a:chExt cx="3352520" cy="1934842"/>
          </a:xfrm>
        </p:grpSpPr>
        <p:sp>
          <p:nvSpPr>
            <p:cNvPr id="37" name="橢圓形圖說文字 36"/>
            <p:cNvSpPr/>
            <p:nvPr/>
          </p:nvSpPr>
          <p:spPr bwMode="auto">
            <a:xfrm>
              <a:off x="1784912" y="2911246"/>
              <a:ext cx="3352520" cy="1934842"/>
            </a:xfrm>
            <a:prstGeom prst="wedgeEllipseCallout">
              <a:avLst>
                <a:gd name="adj1" fmla="val -64688"/>
                <a:gd name="adj2" fmla="val 11106"/>
              </a:avLst>
            </a:prstGeom>
            <a:solidFill>
              <a:srgbClr val="FFFFFF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8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4392" y="3329596"/>
              <a:ext cx="2685888" cy="1011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你會怎樣描述</a:t>
              </a:r>
              <a:r>
                <a:rPr lang="zh-TW" altLang="en-US" sz="2800" dirty="0">
                  <a:solidFill>
                    <a:srgbClr val="F52FB3"/>
                  </a:solidFill>
                  <a:ea typeface="標楷體" panose="03000509000000000000" pitchFamily="65" charset="-120"/>
                </a:rPr>
                <a:t>男</a:t>
              </a:r>
              <a:r>
                <a:rPr lang="zh-TW" altLang="en-US" sz="2800" dirty="0">
                  <a:solidFill>
                    <a:srgbClr val="F52FB3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中</a:t>
              </a:r>
              <a:r>
                <a:rPr lang="zh-TW" altLang="en-US" sz="2800" dirty="0">
                  <a:solidFill>
                    <a:srgbClr val="F52FB3"/>
                  </a:solidFill>
                  <a:ea typeface="標楷體" panose="03000509000000000000" pitchFamily="65" charset="-120"/>
                </a:rPr>
                <a:t>音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的</a:t>
              </a:r>
              <a:r>
                <a:rPr lang="zh-TW" altLang="en-US" sz="2800" dirty="0">
                  <a:solidFill>
                    <a:srgbClr val="F2791E"/>
                  </a:solidFill>
                  <a:ea typeface="標楷體" panose="03000509000000000000" pitchFamily="65" charset="-120"/>
                </a:rPr>
                <a:t>音色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？</a:t>
              </a:r>
            </a:p>
          </p:txBody>
        </p:sp>
      </p:grpSp>
      <p:grpSp>
        <p:nvGrpSpPr>
          <p:cNvPr id="39" name="群組 38"/>
          <p:cNvGrpSpPr/>
          <p:nvPr/>
        </p:nvGrpSpPr>
        <p:grpSpPr>
          <a:xfrm>
            <a:off x="5951983" y="3012090"/>
            <a:ext cx="3384377" cy="2505141"/>
            <a:chOff x="6637610" y="2977475"/>
            <a:chExt cx="2461365" cy="1582216"/>
          </a:xfrm>
        </p:grpSpPr>
        <p:sp>
          <p:nvSpPr>
            <p:cNvPr id="40" name="橢圓形圖說文字 39"/>
            <p:cNvSpPr/>
            <p:nvPr/>
          </p:nvSpPr>
          <p:spPr bwMode="auto">
            <a:xfrm>
              <a:off x="6637610" y="2977475"/>
              <a:ext cx="2461365" cy="1582216"/>
            </a:xfrm>
            <a:prstGeom prst="wedgeEllipseCallout">
              <a:avLst>
                <a:gd name="adj1" fmla="val 67457"/>
                <a:gd name="adj2" fmla="val -5627"/>
              </a:avLst>
            </a:prstGeom>
            <a:solidFill>
              <a:srgbClr val="FFFFFF"/>
            </a:solidFill>
            <a:ln w="28575" cap="flat" cmpd="sng" algn="ctr">
              <a:solidFill>
                <a:srgbClr val="F52FB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1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7089" y="3275631"/>
              <a:ext cx="2042409" cy="874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F52FB3"/>
                  </a:solidFill>
                  <a:ea typeface="標楷體" panose="03000509000000000000" pitchFamily="65" charset="-120"/>
                </a:rPr>
                <a:t>男</a:t>
              </a:r>
              <a:r>
                <a:rPr lang="zh-TW" altLang="en-US" sz="2800" dirty="0">
                  <a:solidFill>
                    <a:srgbClr val="F52FB3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中</a:t>
              </a:r>
              <a:r>
                <a:rPr lang="zh-TW" altLang="en-US" sz="2800" dirty="0">
                  <a:solidFill>
                    <a:srgbClr val="F52FB3"/>
                  </a:solidFill>
                  <a:ea typeface="標楷體" panose="03000509000000000000" pitchFamily="65" charset="-120"/>
                </a:rPr>
                <a:t>音的音色宏亮、較男高音的低沉、寬厚。</a:t>
              </a:r>
            </a:p>
          </p:txBody>
        </p:sp>
      </p:grpSp>
      <p:pic>
        <p:nvPicPr>
          <p:cNvPr id="6148" name="Picture 4" descr="C:\Users\jade\Desktop\Jade\Longman Music\2021 project\6B6\9789880014697\OEBPS\33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438" b="98875" l="45156" r="77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06" t="60374" r="21639" b="4908"/>
          <a:stretch/>
        </p:blipFill>
        <p:spPr bwMode="auto">
          <a:xfrm>
            <a:off x="9073439" y="3437437"/>
            <a:ext cx="2467217" cy="344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87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4606267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-12105" y="6031243"/>
            <a:ext cx="12198314" cy="85414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450367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分析歌劇演員的發聲及音色</a:t>
            </a:r>
          </a:p>
        </p:txBody>
      </p:sp>
      <p:pic>
        <p:nvPicPr>
          <p:cNvPr id="19" name="Picture 2" descr="C:\Users\jade\Desktop\Jade\Longman Music\2021 project\6B6\9789880014697\OEBPS\2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938" b="86313" l="0" r="21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104" r="79300" b="14425"/>
          <a:stretch/>
        </p:blipFill>
        <p:spPr bwMode="auto">
          <a:xfrm>
            <a:off x="908223" y="3410502"/>
            <a:ext cx="1299345" cy="34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89556"/>
            <a:ext cx="848549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歌劇演員的演唱方法跟我們平時唱歌的方法一樣嗎？他們運用了甚麼演唱方法？</a:t>
            </a:r>
          </a:p>
        </p:txBody>
      </p:sp>
      <p:grpSp>
        <p:nvGrpSpPr>
          <p:cNvPr id="36" name="群組 35"/>
          <p:cNvGrpSpPr/>
          <p:nvPr/>
        </p:nvGrpSpPr>
        <p:grpSpPr>
          <a:xfrm>
            <a:off x="1843701" y="2099783"/>
            <a:ext cx="2236076" cy="1384381"/>
            <a:chOff x="1270497" y="1825022"/>
            <a:chExt cx="2306883" cy="1934842"/>
          </a:xfrm>
        </p:grpSpPr>
        <p:sp>
          <p:nvSpPr>
            <p:cNvPr id="37" name="橢圓形圖說文字 36"/>
            <p:cNvSpPr/>
            <p:nvPr/>
          </p:nvSpPr>
          <p:spPr bwMode="auto">
            <a:xfrm>
              <a:off x="1270497" y="1825022"/>
              <a:ext cx="2306883" cy="1934842"/>
            </a:xfrm>
            <a:prstGeom prst="wedgeEllipseCallout">
              <a:avLst>
                <a:gd name="adj1" fmla="val -59236"/>
                <a:gd name="adj2" fmla="val 43031"/>
              </a:avLst>
            </a:prstGeom>
            <a:solidFill>
              <a:srgbClr val="FFFFFF"/>
            </a:solidFill>
            <a:ln w="28575" cap="flat" cmpd="sng" algn="ctr">
              <a:solidFill>
                <a:srgbClr val="F52FB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8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5697" y="2385185"/>
              <a:ext cx="1707899" cy="554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F52FB3"/>
                  </a:solidFill>
                  <a:ea typeface="標楷體" panose="03000509000000000000" pitchFamily="65" charset="-120"/>
                </a:rPr>
                <a:t>不一樣。</a:t>
              </a:r>
            </a:p>
          </p:txBody>
        </p:sp>
      </p:grpSp>
      <p:grpSp>
        <p:nvGrpSpPr>
          <p:cNvPr id="39" name="群組 38"/>
          <p:cNvGrpSpPr/>
          <p:nvPr/>
        </p:nvGrpSpPr>
        <p:grpSpPr>
          <a:xfrm>
            <a:off x="4079777" y="2420208"/>
            <a:ext cx="5472607" cy="3385056"/>
            <a:chOff x="6637610" y="2869125"/>
            <a:chExt cx="2562517" cy="1847794"/>
          </a:xfrm>
        </p:grpSpPr>
        <p:sp>
          <p:nvSpPr>
            <p:cNvPr id="40" name="橢圓形圖說文字 39"/>
            <p:cNvSpPr/>
            <p:nvPr/>
          </p:nvSpPr>
          <p:spPr bwMode="auto">
            <a:xfrm>
              <a:off x="6637610" y="2869125"/>
              <a:ext cx="2562517" cy="1847794"/>
            </a:xfrm>
            <a:prstGeom prst="wedgeEllipseCallout">
              <a:avLst>
                <a:gd name="adj1" fmla="val 57153"/>
                <a:gd name="adj2" fmla="val -6527"/>
              </a:avLst>
            </a:prstGeom>
            <a:solidFill>
              <a:srgbClr val="FFFFFF"/>
            </a:solidFill>
            <a:ln w="28575" cap="flat" cmpd="sng" algn="ctr">
              <a:solidFill>
                <a:srgbClr val="F52FB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1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0479" y="3176025"/>
              <a:ext cx="2127344" cy="1226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F52FB3"/>
                  </a:solidFill>
                  <a:ea typeface="標楷體" panose="03000509000000000000" pitchFamily="65" charset="-120"/>
                </a:rPr>
                <a:t>歌劇演員採用了美聲唱法演唱歌曲。美聲唱法是十八世紀</a:t>
              </a:r>
              <a:r>
                <a:rPr lang="zh-TW" altLang="en-US" sz="2800" u="sng" dirty="0">
                  <a:solidFill>
                    <a:srgbClr val="F52FB3"/>
                  </a:solidFill>
                  <a:ea typeface="標楷體" panose="03000509000000000000" pitchFamily="65" charset="-120"/>
                </a:rPr>
                <a:t>意大利</a:t>
              </a:r>
              <a:r>
                <a:rPr lang="zh-TW" altLang="en-US" sz="2800" dirty="0">
                  <a:solidFill>
                    <a:srgbClr val="F52FB3"/>
                  </a:solidFill>
                  <a:ea typeface="標楷體" panose="03000509000000000000" pitchFamily="65" charset="-120"/>
                </a:rPr>
                <a:t>流行的一種歌唱方法。用這方法演唱，能發出優美而渾厚的聲音。</a:t>
              </a:r>
            </a:p>
          </p:txBody>
        </p:sp>
      </p:grpSp>
      <p:pic>
        <p:nvPicPr>
          <p:cNvPr id="6148" name="Picture 4" descr="C:\Users\jade\Desktop\Jade\Longman Music\2021 project\6B6\9789880014697\OEBPS\33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438" b="98875" l="45156" r="77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06" t="60374" r="21639" b="4908"/>
          <a:stretch/>
        </p:blipFill>
        <p:spPr bwMode="auto">
          <a:xfrm>
            <a:off x="9192344" y="3410052"/>
            <a:ext cx="2467217" cy="344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01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1139553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-12105" y="6031243"/>
            <a:ext cx="12198314" cy="85414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103696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總結</a:t>
            </a:r>
          </a:p>
        </p:txBody>
      </p:sp>
      <p:pic>
        <p:nvPicPr>
          <p:cNvPr id="19" name="Picture 2" descr="C:\Users\jade\Desktop\Jade\Longman Music\2021 project\6B6\9789880014697\OEBPS\2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938" b="86313" l="0" r="21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104" r="79300" b="14425"/>
          <a:stretch/>
        </p:blipFill>
        <p:spPr bwMode="auto">
          <a:xfrm>
            <a:off x="490751" y="4221087"/>
            <a:ext cx="1001473" cy="268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496" y="3841884"/>
            <a:ext cx="90730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表示每個小節有三個八分音符。</a:t>
            </a:r>
          </a:p>
        </p:txBody>
      </p:sp>
      <p:pic>
        <p:nvPicPr>
          <p:cNvPr id="20" name="Picture 2" descr="C:\Users\jade\Desktop\Jade\Longman Music\2021 project\6B6\9789880014697\OEBPS\2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000" b="91125" l="78125" r="99219">
                        <a14:foregroundMark x1="87813" y1="49250" x2="87813" y2="49250"/>
                        <a14:foregroundMark x1="87266" y1="50187" x2="87266" y2="50187"/>
                        <a14:foregroundMark x1="88672" y1="48063" x2="88672" y2="48063"/>
                        <a14:foregroundMark x1="85234" y1="66250" x2="85234" y2="66250"/>
                        <a14:foregroundMark x1="84609" y1="63688" x2="84609" y2="63688"/>
                        <a14:foregroundMark x1="84609" y1="62250" x2="84609" y2="62250"/>
                        <a14:foregroundMark x1="84922" y1="69500" x2="84922" y2="69500"/>
                        <a14:foregroundMark x1="84922" y1="89063" x2="84922" y2="89063"/>
                        <a14:foregroundMark x1="89297" y1="88375" x2="89297" y2="88375"/>
                        <a14:foregroundMark x1="90156" y1="88625" x2="90156" y2="88625"/>
                        <a14:foregroundMark x1="93047" y1="88813" x2="93047" y2="88813"/>
                        <a14:foregroundMark x1="96016" y1="89313" x2="96016" y2="89313"/>
                        <a14:foregroundMark x1="96563" y1="89313" x2="96563" y2="89313"/>
                        <a14:foregroundMark x1="94844" y1="86750" x2="94844" y2="86750"/>
                        <a14:foregroundMark x1="84297" y1="87875" x2="84297" y2="87875"/>
                        <a14:foregroundMark x1="83125" y1="87438" x2="83125" y2="87438"/>
                        <a14:foregroundMark x1="82031" y1="87000" x2="82031" y2="87000"/>
                        <a14:foregroundMark x1="86328" y1="87000" x2="86328" y2="87000"/>
                        <a14:foregroundMark x1="87266" y1="87438" x2="87266" y2="87438"/>
                        <a14:foregroundMark x1="89844" y1="87438" x2="87500" y2="88375"/>
                        <a14:foregroundMark x1="84922" y1="89313" x2="84922" y2="89313"/>
                        <a14:foregroundMark x1="83438" y1="89563" x2="83438" y2="89563"/>
                        <a14:foregroundMark x1="82031" y1="89563" x2="82031" y2="89563"/>
                        <a14:foregroundMark x1="80859" y1="90000" x2="80859" y2="90000"/>
                        <a14:foregroundMark x1="81094" y1="88375" x2="82031" y2="88375"/>
                        <a14:foregroundMark x1="86953" y1="90250" x2="86953" y2="90250"/>
                        <a14:foregroundMark x1="91641" y1="90250" x2="91641" y2="90250"/>
                        <a14:foregroundMark x1="92500" y1="87000" x2="92500" y2="87000"/>
                        <a14:foregroundMark x1="90469" y1="86250" x2="90469" y2="86250"/>
                        <a14:foregroundMark x1="95703" y1="87688" x2="95703" y2="87688"/>
                        <a14:foregroundMark x1="95078" y1="89750" x2="95078" y2="89750"/>
                        <a14:foregroundMark x1="98047" y1="87438" x2="98047" y2="87438"/>
                        <a14:foregroundMark x1="98906" y1="87438" x2="99219" y2="88375"/>
                        <a14:foregroundMark x1="99219" y1="88375" x2="99219" y2="88375"/>
                        <a14:foregroundMark x1="80859" y1="85313" x2="80859" y2="85313"/>
                        <a14:foregroundMark x1="93672" y1="90688" x2="93672" y2="90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249" t="35914" b="13905"/>
          <a:stretch/>
        </p:blipFill>
        <p:spPr bwMode="auto">
          <a:xfrm>
            <a:off x="10425953" y="3933056"/>
            <a:ext cx="939048" cy="298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115" y="786770"/>
            <a:ext cx="184290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None/>
            </a:pPr>
            <a:r>
              <a:rPr lang="zh-TW" altLang="en-US" sz="3000" dirty="0">
                <a:solidFill>
                  <a:srgbClr val="BD313E"/>
                </a:solidFill>
                <a:ea typeface="標楷體" panose="03000509000000000000" pitchFamily="65" charset="-120"/>
              </a:rPr>
              <a:t>本課總結</a:t>
            </a:r>
          </a:p>
        </p:txBody>
      </p:sp>
      <p:sp>
        <p:nvSpPr>
          <p:cNvPr id="22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496" y="1606734"/>
            <a:ext cx="907300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歌劇是一種以歌唱和管弦樂演奏為主，結合戲劇、舞蹈及舞台設計的綜合表演藝術。</a:t>
            </a:r>
          </a:p>
        </p:txBody>
      </p:sp>
      <p:sp>
        <p:nvSpPr>
          <p:cNvPr id="23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496" y="2689756"/>
            <a:ext cx="907300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歌劇演唱可分為六個聲部：男高音、女高音、男中音、女中音、男低音和女低音。演員採用了美聲唱法演唱歌曲。</a:t>
            </a:r>
          </a:p>
        </p:txBody>
      </p:sp>
      <p:pic>
        <p:nvPicPr>
          <p:cNvPr id="24" name="Picture 2" descr="S2-c0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3841884"/>
            <a:ext cx="202362" cy="485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文字方塊 24"/>
          <p:cNvSpPr txBox="1"/>
          <p:nvPr/>
        </p:nvSpPr>
        <p:spPr>
          <a:xfrm>
            <a:off x="1127448" y="1628800"/>
            <a:ext cx="5950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>
                <a:solidFill>
                  <a:srgbClr val="9900FF"/>
                </a:solidFill>
                <a:sym typeface="Wingdings"/>
              </a:rPr>
              <a:t></a:t>
            </a:r>
            <a:r>
              <a:rPr lang="en-US" altLang="zh-TW" sz="3000" dirty="0">
                <a:solidFill>
                  <a:srgbClr val="9900FF"/>
                </a:solidFill>
              </a:rPr>
              <a:t> </a:t>
            </a:r>
            <a:endParaRPr lang="zh-TW" altLang="en-US" sz="3000" dirty="0">
              <a:solidFill>
                <a:srgbClr val="9900FF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1127448" y="2730986"/>
            <a:ext cx="5950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>
                <a:solidFill>
                  <a:srgbClr val="9900FF"/>
                </a:solidFill>
                <a:sym typeface="Wingdings"/>
              </a:rPr>
              <a:t></a:t>
            </a:r>
            <a:r>
              <a:rPr lang="en-US" altLang="zh-TW" sz="3000" dirty="0">
                <a:solidFill>
                  <a:srgbClr val="9900FF"/>
                </a:solidFill>
              </a:rPr>
              <a:t> </a:t>
            </a:r>
            <a:endParaRPr lang="zh-TW" altLang="en-US" sz="3000" dirty="0">
              <a:solidFill>
                <a:srgbClr val="9900FF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1127448" y="3811106"/>
            <a:ext cx="5950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>
                <a:solidFill>
                  <a:srgbClr val="9900FF"/>
                </a:solidFill>
                <a:sym typeface="Wingdings"/>
              </a:rPr>
              <a:t></a:t>
            </a:r>
            <a:r>
              <a:rPr lang="en-US" altLang="zh-TW" sz="3000" dirty="0">
                <a:solidFill>
                  <a:srgbClr val="9900FF"/>
                </a:solidFill>
              </a:rPr>
              <a:t> </a:t>
            </a:r>
            <a:endParaRPr lang="zh-TW" altLang="en-US" sz="3000" dirty="0">
              <a:solidFill>
                <a:srgbClr val="99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7324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ED950088-B3B5-4562-A750-B8B51653AC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2048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47B81AE-9B7A-43CD-A3C4-2CD739158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4680" y="-31750"/>
            <a:ext cx="12172950" cy="68897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11">
            <a:extLst>
              <a:ext uri="{FF2B5EF4-FFF2-40B4-BE49-F238E27FC236}">
                <a16:creationId xmlns:a16="http://schemas.microsoft.com/office/drawing/2014/main" id="{B2526B24-2041-44D0-BE89-902AFFFCD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90830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A020ED7A-6195-4A13-A2C7-BB58FF983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3000375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009242"/>
                </a:solidFill>
                <a:latin typeface="+mj-lt"/>
                <a:ea typeface="標楷體" pitchFamily="65" charset="-120"/>
              </a:rPr>
              <a:t>評估及自學資源</a:t>
            </a:r>
            <a:endParaRPr lang="en-US" altLang="zh-TW" sz="2800" dirty="0">
              <a:solidFill>
                <a:srgbClr val="009242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0486" name="Rectangle: Rounded Corners 13">
            <a:extLst>
              <a:ext uri="{FF2B5EF4-FFF2-40B4-BE49-F238E27FC236}">
                <a16:creationId xmlns:a16="http://schemas.microsoft.com/office/drawing/2014/main" id="{95481B3B-DE55-49E0-884A-C4CC8F921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9507" y="1604218"/>
            <a:ext cx="1958975" cy="528638"/>
          </a:xfrm>
          <a:prstGeom prst="roundRect">
            <a:avLst>
              <a:gd name="adj" fmla="val 16667"/>
            </a:avLst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評估資源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20487" name="手繪多邊形 17">
            <a:extLst>
              <a:ext uri="{FF2B5EF4-FFF2-40B4-BE49-F238E27FC236}">
                <a16:creationId xmlns:a16="http://schemas.microsoft.com/office/drawing/2014/main" id="{6A3219D3-CF10-435E-8A4A-255A695E2DC1}"/>
              </a:ext>
            </a:extLst>
          </p:cNvPr>
          <p:cNvSpPr>
            <a:spLocks/>
          </p:cNvSpPr>
          <p:nvPr/>
        </p:nvSpPr>
        <p:spPr bwMode="auto">
          <a:xfrm>
            <a:off x="2804862" y="1020763"/>
            <a:ext cx="8141671" cy="1637152"/>
          </a:xfrm>
          <a:custGeom>
            <a:avLst/>
            <a:gdLst>
              <a:gd name="T0" fmla="*/ 3052575 w 6010312"/>
              <a:gd name="T1" fmla="*/ 11 h 4278079"/>
              <a:gd name="T2" fmla="*/ 2283831 w 6010312"/>
              <a:gd name="T3" fmla="*/ 101 h 4278079"/>
              <a:gd name="T4" fmla="*/ 23039947 w 6010312"/>
              <a:gd name="T5" fmla="*/ 106 h 4278079"/>
              <a:gd name="T6" fmla="*/ 24717206 w 6010312"/>
              <a:gd name="T7" fmla="*/ 12 h 4278079"/>
              <a:gd name="T8" fmla="*/ 3052575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FFC00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488" name="手繪多邊形 17">
            <a:extLst>
              <a:ext uri="{FF2B5EF4-FFF2-40B4-BE49-F238E27FC236}">
                <a16:creationId xmlns:a16="http://schemas.microsoft.com/office/drawing/2014/main" id="{75FDAB94-400F-493D-A054-5091B6827712}"/>
              </a:ext>
            </a:extLst>
          </p:cNvPr>
          <p:cNvSpPr>
            <a:spLocks/>
          </p:cNvSpPr>
          <p:nvPr/>
        </p:nvSpPr>
        <p:spPr bwMode="auto">
          <a:xfrm>
            <a:off x="2711624" y="3573016"/>
            <a:ext cx="8141671" cy="2171211"/>
          </a:xfrm>
          <a:custGeom>
            <a:avLst/>
            <a:gdLst>
              <a:gd name="T0" fmla="*/ 3052575 w 6010312"/>
              <a:gd name="T1" fmla="*/ 362 h 4278079"/>
              <a:gd name="T2" fmla="*/ 2283831 w 6010312"/>
              <a:gd name="T3" fmla="*/ 3349 h 4278079"/>
              <a:gd name="T4" fmla="*/ 23039947 w 6010312"/>
              <a:gd name="T5" fmla="*/ 3518 h 4278079"/>
              <a:gd name="T6" fmla="*/ 24717206 w 6010312"/>
              <a:gd name="T7" fmla="*/ 405 h 4278079"/>
              <a:gd name="T8" fmla="*/ 3052575 w 6010312"/>
              <a:gd name="T9" fmla="*/ 362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489" name="Rectangle: Rounded Corners 17">
            <a:extLst>
              <a:ext uri="{FF2B5EF4-FFF2-40B4-BE49-F238E27FC236}">
                <a16:creationId xmlns:a16="http://schemas.microsoft.com/office/drawing/2014/main" id="{8EAE026E-538E-40FB-BC56-BBD8FE1DE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9667" y="4248445"/>
            <a:ext cx="1958975" cy="52863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自學資源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20490" name="矩形 77">
            <a:extLst>
              <a:ext uri="{FF2B5EF4-FFF2-40B4-BE49-F238E27FC236}">
                <a16:creationId xmlns:a16="http://schemas.microsoft.com/office/drawing/2014/main" id="{9A051E6E-2D0D-4C84-9102-BA34B38A1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1704" y="1340768"/>
            <a:ext cx="7128791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完成多元活動工作紙「認識    」，加深對    </a:t>
            </a:r>
            <a:endParaRPr lang="en-US" altLang="zh-TW" sz="2600" dirty="0">
              <a:solidFill>
                <a:srgbClr val="FF6600"/>
              </a:solidFill>
              <a:ea typeface="標楷體" panose="03000509000000000000" pitchFamily="65" charset="-12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zh-TW" sz="2600" dirty="0">
                <a:solidFill>
                  <a:srgbClr val="FF6600"/>
                </a:solidFill>
                <a:ea typeface="標楷體" panose="03000509000000000000" pitchFamily="65" charset="-120"/>
              </a:rPr>
              <a:t>        </a:t>
            </a: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的節奏組合的認識。</a:t>
            </a:r>
            <a:endParaRPr lang="en-US" altLang="zh-TW" sz="2600" dirty="0">
              <a:solidFill>
                <a:srgbClr val="FF6600"/>
              </a:solidFill>
              <a:ea typeface="標楷體" panose="03000509000000000000" pitchFamily="65" charset="-120"/>
            </a:endParaRPr>
          </a:p>
        </p:txBody>
      </p:sp>
      <p:sp>
        <p:nvSpPr>
          <p:cNvPr id="20491" name="矩形 77">
            <a:extLst>
              <a:ext uri="{FF2B5EF4-FFF2-40B4-BE49-F238E27FC236}">
                <a16:creationId xmlns:a16="http://schemas.microsoft.com/office/drawing/2014/main" id="{0EF56A75-FB68-4F70-924F-20E841379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1704" y="4034170"/>
            <a:ext cx="6475160" cy="95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ts val="3500"/>
              </a:lnSpc>
              <a:spcBef>
                <a:spcPct val="0"/>
              </a:spcBef>
            </a:pPr>
            <a:r>
              <a:rPr lang="zh-TW" alt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觀看影片，欣賞</a:t>
            </a:r>
            <a:r>
              <a:rPr lang="en-US" altLang="zh-TW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魔笛</a:t>
            </a:r>
            <a:r>
              <a:rPr lang="en-US" altLang="zh-TW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TW" alt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的完整版本，增加對這齣歌劇的認識。</a:t>
            </a:r>
            <a:endParaRPr lang="en-US" altLang="zh-TW" sz="2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C926FDF-D853-46D2-B8EB-1F7944ED0F5E}"/>
              </a:ext>
            </a:extLst>
          </p:cNvPr>
          <p:cNvSpPr/>
          <p:nvPr/>
        </p:nvSpPr>
        <p:spPr bwMode="auto">
          <a:xfrm>
            <a:off x="10412918" y="6096283"/>
            <a:ext cx="1169482" cy="554037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     </a:t>
            </a:r>
            <a:r>
              <a:rPr lang="zh-TW" altLang="en-US" sz="2400" dirty="0">
                <a:solidFill>
                  <a:schemeClr val="bg1"/>
                </a:solidFill>
                <a:latin typeface="Arial" charset="0"/>
              </a:rPr>
              <a:t>完</a:t>
            </a:r>
            <a:endParaRPr kumimoji="1" lang="en-US" sz="2400" b="1" i="0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2E615BA7-87E2-4E47-9A54-B82629202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S2-c0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130" y="1412776"/>
            <a:ext cx="159447" cy="382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S2-c0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1835268"/>
            <a:ext cx="159447" cy="382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>
            <a:hlinkClick r:id="" action="ppaction://ole?verb=1"/>
            <a:extLst>
              <a:ext uri="{FF2B5EF4-FFF2-40B4-BE49-F238E27FC236}">
                <a16:creationId xmlns:a16="http://schemas.microsoft.com/office/drawing/2014/main" id="{86C03D8D-4173-46AE-9B0A-5C71D40057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4398378"/>
              </p:ext>
            </p:extLst>
          </p:nvPr>
        </p:nvGraphicFramePr>
        <p:xfrm>
          <a:off x="9975508" y="1349214"/>
          <a:ext cx="729003" cy="1476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ocument" showAsIcon="1" r:id="rId7" imgW="380850" imgH="771525" progId="Word.Document.8">
                  <p:embed/>
                </p:oleObj>
              </mc:Choice>
              <mc:Fallback>
                <p:oleObj name="Document" showAsIcon="1" r:id="rId7" imgW="380850" imgH="771525" progId="Word.Document.8">
                  <p:embed/>
                  <p:pic>
                    <p:nvPicPr>
                      <p:cNvPr id="2" name="Object 1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86C03D8D-4173-46AE-9B0A-5C71D40057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975508" y="1349214"/>
                        <a:ext cx="729003" cy="14762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Content Placeholder 3" descr="Clapper board">
            <a:hlinkClick r:id="rId9"/>
            <a:extLst>
              <a:ext uri="{FF2B5EF4-FFF2-40B4-BE49-F238E27FC236}">
                <a16:creationId xmlns:a16="http://schemas.microsoft.com/office/drawing/2014/main" id="{FE0DD1F2-DD1D-49EA-A591-6F20925E0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996" y="4100080"/>
            <a:ext cx="555625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E2494-DDF3-4B23-AD5A-2875366A3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114B520-54D8-4F01-99C2-6B7A5E29765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94300" y="3258344"/>
          <a:ext cx="1803400" cy="1485900"/>
        </p:xfrm>
        <a:graphic>
          <a:graphicData uri="http://schemas.openxmlformats.org/drawingml/2006/table">
            <a:tbl>
              <a:tblPr/>
              <a:tblGrid>
                <a:gridCol w="1803400">
                  <a:extLst>
                    <a:ext uri="{9D8B030D-6E8A-4147-A177-3AD203B41FA5}">
                      <a16:colId xmlns:a16="http://schemas.microsoft.com/office/drawing/2014/main" val="3684948449"/>
                    </a:ext>
                  </a:extLst>
                </a:gridCol>
              </a:tblGrid>
              <a:tr h="1485900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Robbie Jack / Contributor /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Gettyimages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4511849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96CD63BA-F1CE-440C-B3CE-665045112B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副標題 2">
            <a:extLst>
              <a:ext uri="{FF2B5EF4-FFF2-40B4-BE49-F238E27FC236}">
                <a16:creationId xmlns:a16="http://schemas.microsoft.com/office/drawing/2014/main" id="{F4B5AAF8-F61C-4BA9-923A-C6A321E5A770}"/>
              </a:ext>
            </a:extLst>
          </p:cNvPr>
          <p:cNvSpPr txBox="1">
            <a:spLocks/>
          </p:cNvSpPr>
          <p:nvPr/>
        </p:nvSpPr>
        <p:spPr>
          <a:xfrm>
            <a:off x="0" y="417750"/>
            <a:ext cx="11719560" cy="858600"/>
          </a:xfrm>
          <a:prstGeom prst="rect">
            <a:avLst/>
          </a:prstGeom>
        </p:spPr>
        <p:txBody>
          <a:bodyPr vert="horz" lIns="91459" tIns="45729" rIns="91459" bIns="45729" rtlCol="0">
            <a:noAutofit/>
          </a:bodyPr>
          <a:lstStyle>
            <a:lvl1pPr marL="342866" indent="-342866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76" indent="-285721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6" indent="-228577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0" indent="-228577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95" indent="-228577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8" indent="-228577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3" indent="-228577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7" indent="-228577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1" indent="-228577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0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Times New Roman"/>
              </a:rPr>
              <a:t>  </a:t>
            </a:r>
            <a:r>
              <a:rPr kumimoji="0" lang="zh-TW" altLang="en-US" sz="4000" b="1" i="0" u="sng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Times New Roman"/>
              </a:rPr>
              <a:t>鳴 謝 </a:t>
            </a:r>
            <a:endParaRPr kumimoji="0" lang="en-US" altLang="zh-TW" sz="4000" b="1" i="0" u="sng" strike="noStrike" kern="1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Times New Roman"/>
            </a:endParaRPr>
          </a:p>
        </p:txBody>
      </p:sp>
      <p:sp>
        <p:nvSpPr>
          <p:cNvPr id="6" name="副標題 2">
            <a:extLst>
              <a:ext uri="{FF2B5EF4-FFF2-40B4-BE49-F238E27FC236}">
                <a16:creationId xmlns:a16="http://schemas.microsoft.com/office/drawing/2014/main" id="{F2367DEE-3059-420E-A9D9-F6A494C541D8}"/>
              </a:ext>
            </a:extLst>
          </p:cNvPr>
          <p:cNvSpPr txBox="1">
            <a:spLocks/>
          </p:cNvSpPr>
          <p:nvPr/>
        </p:nvSpPr>
        <p:spPr>
          <a:xfrm>
            <a:off x="472439" y="1123950"/>
            <a:ext cx="11440397" cy="5316300"/>
          </a:xfrm>
          <a:prstGeom prst="rect">
            <a:avLst/>
          </a:prstGeom>
        </p:spPr>
        <p:txBody>
          <a:bodyPr vert="horz" lIns="182899" tIns="91450" rIns="182899" bIns="91450" rtlCol="0">
            <a:noAutofit/>
          </a:bodyPr>
          <a:lstStyle>
            <a:lvl1pPr marL="0" indent="0" algn="ctr" defTabSz="182899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6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95" indent="0" algn="ctr" defTabSz="182899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828990" indent="0" algn="ctr" defTabSz="182899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743483" indent="0" algn="ctr" defTabSz="182899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657977" indent="0" algn="ctr" defTabSz="182899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4572472" indent="0" algn="ctr" defTabSz="182899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5486967" indent="0" algn="ctr" defTabSz="182899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6401460" indent="0" algn="ctr" defTabSz="182899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7315955" indent="0" algn="ctr" defTabSz="182899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ts val="5067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b="0" dirty="0">
                <a:solidFill>
                  <a:srgbClr val="000000"/>
                </a:solidFill>
                <a:latin typeface="Arial" panose="020B0604020202020204" pitchFamily="34" charset="0"/>
              </a:rPr>
              <a:t>Robbie Jack / Contributor / </a:t>
            </a:r>
            <a:r>
              <a:rPr lang="en-US" sz="3400" b="0" dirty="0" err="1">
                <a:solidFill>
                  <a:srgbClr val="000000"/>
                </a:solidFill>
                <a:latin typeface="Arial" panose="020B0604020202020204" pitchFamily="34" charset="0"/>
              </a:rPr>
              <a:t>Gettyimages</a:t>
            </a:r>
            <a:endParaRPr lang="en-US" sz="3400" b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 fontAlgn="auto">
              <a:lnSpc>
                <a:spcPts val="5067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400" b="0" dirty="0">
                <a:solidFill>
                  <a:srgbClr val="000000"/>
                </a:solidFill>
                <a:latin typeface="Arial" panose="020B0604020202020204" pitchFamily="34" charset="0"/>
              </a:rPr>
              <a:t>馬桂綿博士</a:t>
            </a:r>
            <a:endParaRPr lang="en-US" sz="3400" b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lvl="0" indent="0" algn="l" defTabSz="182899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HK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0" marR="0" lvl="0" indent="0" algn="l" defTabSz="182899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HK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0" marR="0" lvl="0" indent="0" algn="l" defTabSz="182899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HK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0" marR="0" lvl="0" indent="0" algn="l" defTabSz="182899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HK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0" marR="0" lvl="0" indent="0" algn="l" defTabSz="182899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HK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0" marR="0" lvl="0" indent="0" algn="l" defTabSz="182899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HK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0" marR="0" lvl="0" indent="0" algn="l" defTabSz="182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本社已盡力查究圖片刊載權的資料。如有遺漏之處，請版權持有人與本出版社聯絡。</a:t>
            </a:r>
            <a:endParaRPr kumimoji="0" lang="en-US" altLang="zh-HK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691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矩形 3">
            <a:extLst>
              <a:ext uri="{FF2B5EF4-FFF2-40B4-BE49-F238E27FC236}">
                <a16:creationId xmlns:a16="http://schemas.microsoft.com/office/drawing/2014/main" id="{3DA3CAB7-FA63-4BB7-8610-02299576A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2384" y="6381328"/>
            <a:ext cx="24669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SzPct val="80000"/>
              <a:buFont typeface="Verdana" panose="020B0604030504040204" pitchFamily="34" charset="0"/>
              <a:buNone/>
            </a:pPr>
            <a:r>
              <a:rPr lang="zh-TW" altLang="zh-HK" sz="12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kumimoji="0" lang="en-US" altLang="zh-HK" sz="1300" dirty="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© </a:t>
            </a:r>
            <a:r>
              <a:rPr kumimoji="0" lang="zh-TW" altLang="en-US" sz="1300" dirty="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培生教育出版亞洲有限公司</a:t>
            </a:r>
            <a:endParaRPr kumimoji="0" lang="zh-HK" altLang="en-US" sz="1300" dirty="0">
              <a:solidFill>
                <a:srgbClr val="00206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1507" name="Picture 2" descr="C:\Users\uhofk\Desktop\初中普通話\03 新編生活普通話_PPT\01 PPT backdrop\Pearson Logo\PearsonLogo-colour-may-16\PearsonLogo\Logos RGB\Primary RGB\Primary PNG\PearsonLogo_Primary_Blk_RGB.png">
            <a:hlinkClick r:id="" action="ppaction://hlinkshowjump?jump=endshow"/>
            <a:extLst>
              <a:ext uri="{FF2B5EF4-FFF2-40B4-BE49-F238E27FC236}">
                <a16:creationId xmlns:a16="http://schemas.microsoft.com/office/drawing/2014/main" id="{293125B1-14C5-4C67-AF26-F95216019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96975"/>
            <a:ext cx="54356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>
            <a:hlinkClick r:id="" action="ppaction://hlinkshowjump?jump=endshow"/>
            <a:extLst>
              <a:ext uri="{FF2B5EF4-FFF2-40B4-BE49-F238E27FC236}">
                <a16:creationId xmlns:a16="http://schemas.microsoft.com/office/drawing/2014/main" id="{74F7BD8E-400F-482D-B87B-6AA7D2EECCAE}"/>
              </a:ext>
            </a:extLst>
          </p:cNvPr>
          <p:cNvSpPr txBox="1"/>
          <p:nvPr/>
        </p:nvSpPr>
        <p:spPr>
          <a:xfrm>
            <a:off x="0" y="44624"/>
            <a:ext cx="12192000" cy="6813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4307905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-12105" y="6031243"/>
            <a:ext cx="12198314" cy="85414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8437" r="1286" b="1758"/>
          <a:stretch>
            <a:fillRect/>
          </a:stretch>
        </p:blipFill>
        <p:spPr bwMode="auto">
          <a:xfrm>
            <a:off x="9640242" y="6129164"/>
            <a:ext cx="178435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: Rounded Corners 18">
            <a:extLst>
              <a:ext uri="{FF2B5EF4-FFF2-40B4-BE49-F238E27FC236}">
                <a16:creationId xmlns:a16="http://schemas.microsoft.com/office/drawing/2014/main" id="{BE8D1E59-1543-4820-8466-FF3BF81217ED}"/>
              </a:ext>
            </a:extLst>
          </p:cNvPr>
          <p:cNvSpPr/>
          <p:nvPr/>
        </p:nvSpPr>
        <p:spPr bwMode="auto">
          <a:xfrm>
            <a:off x="5159896" y="850484"/>
            <a:ext cx="1508619" cy="477742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純音樂版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420531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學唱歌曲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泛舟在湖上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》</a:t>
            </a:r>
            <a:endParaRPr lang="zh-TW" altLang="en-US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2" name="Music_6B_M3_Ch6_song1k_m">
            <a:hlinkClick r:id="" action="ppaction://media"/>
            <a:extLst>
              <a:ext uri="{FF2B5EF4-FFF2-40B4-BE49-F238E27FC236}">
                <a16:creationId xmlns:a16="http://schemas.microsoft.com/office/drawing/2014/main" id="{2423B131-2C05-483A-8EC3-C8DF805C4B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17912" y="1344600"/>
            <a:ext cx="6156176" cy="461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36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4307905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-12105" y="6031243"/>
            <a:ext cx="12198314" cy="85414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8437" r="1286" b="1758"/>
          <a:stretch>
            <a:fillRect/>
          </a:stretch>
        </p:blipFill>
        <p:spPr bwMode="auto">
          <a:xfrm>
            <a:off x="9640242" y="6129164"/>
            <a:ext cx="178435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: Rounded Corners 18">
            <a:extLst>
              <a:ext uri="{FF2B5EF4-FFF2-40B4-BE49-F238E27FC236}">
                <a16:creationId xmlns:a16="http://schemas.microsoft.com/office/drawing/2014/main" id="{BE8D1E59-1543-4820-8466-FF3BF81217ED}"/>
              </a:ext>
            </a:extLst>
          </p:cNvPr>
          <p:cNvSpPr/>
          <p:nvPr/>
        </p:nvSpPr>
        <p:spPr bwMode="auto">
          <a:xfrm>
            <a:off x="5159896" y="850484"/>
            <a:ext cx="1508619" cy="477742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歌曲範讀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420531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學唱歌曲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泛舟在湖上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》</a:t>
            </a:r>
            <a:endParaRPr lang="zh-TW" altLang="en-US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4" name="Music_6B_M3_Ch6_song1k_l">
            <a:hlinkClick r:id="" action="ppaction://media"/>
            <a:extLst>
              <a:ext uri="{FF2B5EF4-FFF2-40B4-BE49-F238E27FC236}">
                <a16:creationId xmlns:a16="http://schemas.microsoft.com/office/drawing/2014/main" id="{AED80888-1090-468C-91BE-EB2950BDA5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854948" y="1328226"/>
            <a:ext cx="6118514" cy="458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9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7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3011761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-12105" y="6031243"/>
            <a:ext cx="12198314" cy="85414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290916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辨識歌劇的元素</a:t>
            </a:r>
            <a:endParaRPr lang="zh-HK" altLang="zh-HK" sz="2800" b="0" dirty="0">
              <a:solidFill>
                <a:schemeClr val="bg1"/>
              </a:solidFill>
            </a:endParaRPr>
          </a:p>
        </p:txBody>
      </p:sp>
      <p:pic>
        <p:nvPicPr>
          <p:cNvPr id="20" name="Picture 2" descr="C:\Users\jade\Desktop\Jade\Longman Music\2021 project\6B6\9789880014697\OEBPS\2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000" b="91125" l="78125" r="99219">
                        <a14:foregroundMark x1="87813" y1="49250" x2="87813" y2="49250"/>
                        <a14:foregroundMark x1="87266" y1="50187" x2="87266" y2="50187"/>
                        <a14:foregroundMark x1="88672" y1="48063" x2="88672" y2="48063"/>
                        <a14:foregroundMark x1="85234" y1="66250" x2="85234" y2="66250"/>
                        <a14:foregroundMark x1="84609" y1="63688" x2="84609" y2="63688"/>
                        <a14:foregroundMark x1="84609" y1="62250" x2="84609" y2="62250"/>
                        <a14:foregroundMark x1="84922" y1="69500" x2="84922" y2="69500"/>
                        <a14:foregroundMark x1="84922" y1="89063" x2="84922" y2="89063"/>
                        <a14:foregroundMark x1="89297" y1="88375" x2="89297" y2="88375"/>
                        <a14:foregroundMark x1="90156" y1="88625" x2="90156" y2="88625"/>
                        <a14:foregroundMark x1="93047" y1="88813" x2="93047" y2="88813"/>
                        <a14:foregroundMark x1="96016" y1="89313" x2="96016" y2="89313"/>
                        <a14:foregroundMark x1="96563" y1="89313" x2="96563" y2="89313"/>
                        <a14:foregroundMark x1="94844" y1="86750" x2="94844" y2="86750"/>
                        <a14:foregroundMark x1="84297" y1="87875" x2="84297" y2="87875"/>
                        <a14:foregroundMark x1="83125" y1="87438" x2="83125" y2="87438"/>
                        <a14:foregroundMark x1="82031" y1="87000" x2="82031" y2="87000"/>
                        <a14:foregroundMark x1="86328" y1="87000" x2="86328" y2="87000"/>
                        <a14:foregroundMark x1="87266" y1="87438" x2="87266" y2="87438"/>
                        <a14:foregroundMark x1="89844" y1="87438" x2="87500" y2="88375"/>
                        <a14:foregroundMark x1="84922" y1="89313" x2="84922" y2="89313"/>
                        <a14:foregroundMark x1="83438" y1="89563" x2="83438" y2="89563"/>
                        <a14:foregroundMark x1="82031" y1="89563" x2="82031" y2="89563"/>
                        <a14:foregroundMark x1="80859" y1="90000" x2="80859" y2="90000"/>
                        <a14:foregroundMark x1="81094" y1="88375" x2="82031" y2="88375"/>
                        <a14:foregroundMark x1="86953" y1="90250" x2="86953" y2="90250"/>
                        <a14:foregroundMark x1="91641" y1="90250" x2="91641" y2="90250"/>
                        <a14:foregroundMark x1="92500" y1="87000" x2="92500" y2="87000"/>
                        <a14:foregroundMark x1="90469" y1="86250" x2="90469" y2="86250"/>
                        <a14:foregroundMark x1="95703" y1="87688" x2="95703" y2="87688"/>
                        <a14:foregroundMark x1="95078" y1="89750" x2="95078" y2="89750"/>
                        <a14:foregroundMark x1="98047" y1="87438" x2="98047" y2="87438"/>
                        <a14:foregroundMark x1="98906" y1="87438" x2="99219" y2="88375"/>
                        <a14:foregroundMark x1="99219" y1="88375" x2="99219" y2="88375"/>
                        <a14:foregroundMark x1="80859" y1="85313" x2="80859" y2="85313"/>
                        <a14:foregroundMark x1="93672" y1="90688" x2="93672" y2="90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249" t="35914" b="13905"/>
          <a:stretch/>
        </p:blipFill>
        <p:spPr bwMode="auto">
          <a:xfrm>
            <a:off x="9192344" y="2305112"/>
            <a:ext cx="1433529" cy="455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3016816" y="879718"/>
            <a:ext cx="4339651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>
                <a:ln w="11430"/>
                <a:solidFill>
                  <a:srgbClr val="F52FB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歌劇是甚麼？</a:t>
            </a:r>
          </a:p>
        </p:txBody>
      </p:sp>
      <p:grpSp>
        <p:nvGrpSpPr>
          <p:cNvPr id="6" name="群組 5"/>
          <p:cNvGrpSpPr/>
          <p:nvPr/>
        </p:nvGrpSpPr>
        <p:grpSpPr>
          <a:xfrm>
            <a:off x="1582445" y="2060420"/>
            <a:ext cx="7208392" cy="2304684"/>
            <a:chOff x="1582445" y="2060420"/>
            <a:chExt cx="7208392" cy="2304684"/>
          </a:xfrm>
        </p:grpSpPr>
        <p:sp>
          <p:nvSpPr>
            <p:cNvPr id="4" name="圓角矩形圖說文字 3"/>
            <p:cNvSpPr/>
            <p:nvPr/>
          </p:nvSpPr>
          <p:spPr bwMode="auto">
            <a:xfrm>
              <a:off x="1582445" y="2060420"/>
              <a:ext cx="7208392" cy="2304684"/>
            </a:xfrm>
            <a:prstGeom prst="wedgeRoundRectCallout">
              <a:avLst>
                <a:gd name="adj1" fmla="val 57397"/>
                <a:gd name="adj2" fmla="val -2499"/>
                <a:gd name="adj3" fmla="val 16667"/>
              </a:avLst>
            </a:prstGeom>
            <a:solidFill>
              <a:schemeClr val="bg1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5" name="文字方塊 4"/>
            <p:cNvSpPr txBox="1"/>
            <p:nvPr/>
          </p:nvSpPr>
          <p:spPr>
            <a:xfrm>
              <a:off x="1703512" y="2420888"/>
              <a:ext cx="6912768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zh-TW" sz="33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歌劇是一種以音樂為主，結合戲劇、詩歌、舞蹈、美術及舞台設計的綜合表演藝術</a:t>
              </a:r>
              <a:r>
                <a:rPr lang="zh-TW" altLang="en-US" sz="33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。</a:t>
              </a:r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448" b="73438" l="66895" r="69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66839" r="30614" b="25737"/>
          <a:stretch/>
        </p:blipFill>
        <p:spPr bwMode="auto">
          <a:xfrm>
            <a:off x="9264352" y="1679424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0859" b="85547" l="81934" r="86035">
                        <a14:backgroundMark x1="83887" y1="83203" x2="83887" y2="8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53" t="80430" r="13636" b="14982"/>
          <a:stretch/>
        </p:blipFill>
        <p:spPr bwMode="auto">
          <a:xfrm>
            <a:off x="10035672" y="1644698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365" b="69922" l="93848" r="98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24" t="65040" r="536" b="29464"/>
          <a:stretch/>
        </p:blipFill>
        <p:spPr bwMode="auto">
          <a:xfrm>
            <a:off x="10827760" y="1501790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1458" b="69141" l="50586" r="55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1508" r="43742" b="29985"/>
          <a:stretch/>
        </p:blipFill>
        <p:spPr bwMode="auto">
          <a:xfrm>
            <a:off x="5368404" y="4317161"/>
            <a:ext cx="729605" cy="74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448" b="73438" l="66895" r="69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66839" r="30614" b="25737"/>
          <a:stretch/>
        </p:blipFill>
        <p:spPr bwMode="auto">
          <a:xfrm>
            <a:off x="6536122" y="4502486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0859" b="85547" l="81934" r="86035">
                        <a14:backgroundMark x1="83887" y1="83203" x2="83887" y2="8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53" t="80430" r="13636" b="14982"/>
          <a:stretch/>
        </p:blipFill>
        <p:spPr bwMode="auto">
          <a:xfrm>
            <a:off x="7356467" y="4765565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365" b="69922" l="93848" r="98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24" t="65040" r="536" b="29464"/>
          <a:stretch/>
        </p:blipFill>
        <p:spPr bwMode="auto">
          <a:xfrm>
            <a:off x="8251492" y="4874870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1458" b="69141" l="50586" r="55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1508" r="43742" b="29985"/>
          <a:stretch/>
        </p:blipFill>
        <p:spPr bwMode="auto">
          <a:xfrm>
            <a:off x="1711182" y="5059247"/>
            <a:ext cx="729605" cy="74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448" b="73438" l="66895" r="69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66839" r="30614" b="25737"/>
          <a:stretch/>
        </p:blipFill>
        <p:spPr bwMode="auto">
          <a:xfrm>
            <a:off x="2629738" y="4819299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0859" b="85547" l="81934" r="86035">
                        <a14:backgroundMark x1="83887" y1="83203" x2="83887" y2="8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53" t="80430" r="13636" b="14982"/>
          <a:stretch/>
        </p:blipFill>
        <p:spPr bwMode="auto">
          <a:xfrm>
            <a:off x="3439144" y="4613446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365" b="69922" l="93848" r="98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24" t="65040" r="536" b="29464"/>
          <a:stretch/>
        </p:blipFill>
        <p:spPr bwMode="auto">
          <a:xfrm>
            <a:off x="4396743" y="4778312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37203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47B81AE-9B7A-43CD-A3C4-2CD739158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圓角矩形 2"/>
          <p:cNvSpPr/>
          <p:nvPr/>
        </p:nvSpPr>
        <p:spPr>
          <a:xfrm>
            <a:off x="480484" y="793751"/>
            <a:ext cx="11377083" cy="58324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idx="1"/>
          </p:nvPr>
        </p:nvSpPr>
        <p:spPr>
          <a:xfrm>
            <a:off x="814918" y="836712"/>
            <a:ext cx="10621433" cy="3736975"/>
          </a:xfrm>
        </p:spPr>
        <p:txBody>
          <a:bodyPr/>
          <a:lstStyle/>
          <a:p>
            <a:pPr marL="0" indent="0">
              <a:lnSpc>
                <a:spcPct val="150000"/>
              </a:lnSpc>
              <a:buFont typeface="Arial" charset="0"/>
              <a:buNone/>
              <a:defRPr/>
            </a:pPr>
            <a:r>
              <a:rPr lang="zh-TW" altLang="en-US" sz="3600" b="1" dirty="0">
                <a:solidFill>
                  <a:srgbClr val="9900FF"/>
                </a:solidFill>
                <a:latin typeface="標楷體" pitchFamily="65" charset="-120"/>
                <a:ea typeface="標楷體" pitchFamily="65" charset="-120"/>
              </a:rPr>
              <a:t>背景</a:t>
            </a:r>
            <a:endParaRPr lang="en-US" altLang="zh-TW" sz="3600" b="1" dirty="0">
              <a:solidFill>
                <a:srgbClr val="9900FF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  <a:defRPr/>
            </a:pP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HK" altLang="en-US" sz="2600" u="sng" dirty="0">
                <a:latin typeface="標楷體" pitchFamily="65" charset="-120"/>
                <a:ea typeface="標楷體" pitchFamily="65" charset="-120"/>
              </a:rPr>
              <a:t>比才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的最後一個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歌劇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作品，創作於</a:t>
            </a:r>
            <a:r>
              <a:rPr lang="en-US" altLang="zh-TW" sz="26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1874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年。</a:t>
            </a:r>
            <a:endParaRPr lang="en-US" altLang="zh-TW" sz="2600" dirty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  <a:defRPr/>
            </a:pP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 根據</a:t>
            </a:r>
            <a:r>
              <a:rPr lang="zh-TW" altLang="en-US" sz="2600" u="sng" dirty="0">
                <a:latin typeface="標楷體" pitchFamily="65" charset="-120"/>
                <a:ea typeface="標楷體" pitchFamily="65" charset="-120"/>
              </a:rPr>
              <a:t>法國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作家</a:t>
            </a:r>
            <a:r>
              <a:rPr lang="zh-TW" altLang="en-US" sz="2600" u="sng" dirty="0">
                <a:latin typeface="標楷體" pitchFamily="65" charset="-120"/>
                <a:ea typeface="標楷體" pitchFamily="65" charset="-120"/>
              </a:rPr>
              <a:t>梅里美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6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26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Prosper </a:t>
            </a:r>
            <a:r>
              <a:rPr lang="en-US" altLang="zh-TW" sz="2600"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Mérimée</a:t>
            </a:r>
            <a:r>
              <a:rPr lang="en-US" altLang="zh-TW" sz="2600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同名小說改編而成。</a:t>
            </a:r>
            <a:endParaRPr lang="en-US" altLang="zh-TW" sz="2600" dirty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  <a:defRPr/>
            </a:pP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 全劇分四幕。</a:t>
            </a:r>
            <a:endParaRPr lang="en-US" altLang="zh-TW" sz="2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048" name="圓角矩形 2047">
            <a:hlinkClick r:id="rId3" action="ppaction://hlinksldjump"/>
          </p:cNvPr>
          <p:cNvSpPr/>
          <p:nvPr/>
        </p:nvSpPr>
        <p:spPr>
          <a:xfrm>
            <a:off x="1174751" y="4077072"/>
            <a:ext cx="2688167" cy="6223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800" b="1" dirty="0">
                <a:solidFill>
                  <a:srgbClr val="9900FF"/>
                </a:solidFill>
              </a:rPr>
              <a:t>劇情簡介</a:t>
            </a:r>
            <a:endParaRPr lang="zh-HK" altLang="en-US" sz="2800" b="1" dirty="0">
              <a:solidFill>
                <a:srgbClr val="9900FF"/>
              </a:solidFill>
            </a:endParaRPr>
          </a:p>
        </p:txBody>
      </p:sp>
      <p:sp>
        <p:nvSpPr>
          <p:cNvPr id="117" name="圓角矩形 116">
            <a:hlinkClick r:id="rId4" action="ppaction://hlinksldjump"/>
          </p:cNvPr>
          <p:cNvSpPr/>
          <p:nvPr/>
        </p:nvSpPr>
        <p:spPr>
          <a:xfrm>
            <a:off x="1200151" y="4965352"/>
            <a:ext cx="4823841" cy="6238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TW" sz="2800" b="1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“Les</a:t>
            </a:r>
            <a:r>
              <a:rPr lang="zh-TW" altLang="en-US" sz="2800" b="1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800" b="1" i="1" dirty="0" err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voici</a:t>
            </a:r>
            <a:r>
              <a:rPr lang="en-US" altLang="zh-TW" sz="2800" b="1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zh-TW" altLang="en-US" sz="2800" b="1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800" b="1" i="1" dirty="0" err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voici</a:t>
            </a:r>
            <a:r>
              <a:rPr lang="zh-TW" altLang="en-US" sz="2800" b="1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800" b="1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la quadrille”</a:t>
            </a:r>
            <a:endParaRPr lang="zh-HK" altLang="en-US" sz="2800" b="1" i="1" dirty="0">
              <a:solidFill>
                <a:srgbClr val="99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-12105" y="-32252"/>
            <a:ext cx="12198314" cy="808357"/>
            <a:chOff x="-12105" y="-32252"/>
            <a:chExt cx="12198314" cy="808357"/>
          </a:xfrm>
        </p:grpSpPr>
        <p:pic>
          <p:nvPicPr>
            <p:cNvPr id="1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矩形 14"/>
          <p:cNvSpPr/>
          <p:nvPr/>
        </p:nvSpPr>
        <p:spPr bwMode="auto">
          <a:xfrm>
            <a:off x="-12105" y="6031243"/>
            <a:ext cx="12198314" cy="85414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8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2E615BA7-87E2-4E47-9A54-B82629202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680" y="152401"/>
            <a:ext cx="5256584" cy="6413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069" y="188640"/>
            <a:ext cx="5032835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樂曲介紹：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卡門</a:t>
            </a: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》(Carmen)</a:t>
            </a:r>
          </a:p>
        </p:txBody>
      </p:sp>
      <p:pic>
        <p:nvPicPr>
          <p:cNvPr id="56322" name="Picture 2" descr="C:\Users\jade\Desktop\Jade\Longman Music\2021 project\6B6\9789880014697\OEBPS\28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DDDBDC"/>
              </a:clrFrom>
              <a:clrTo>
                <a:srgbClr val="DDDB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2" t="69066" r="51901" b="14972"/>
          <a:stretch/>
        </p:blipFill>
        <p:spPr bwMode="auto">
          <a:xfrm>
            <a:off x="6816080" y="3429000"/>
            <a:ext cx="3528392" cy="22566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6" name="Picture 13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8437" r="1286" b="1758"/>
          <a:stretch>
            <a:fillRect/>
          </a:stretch>
        </p:blipFill>
        <p:spPr bwMode="auto">
          <a:xfrm>
            <a:off x="9792642" y="6172056"/>
            <a:ext cx="178435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346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" grpId="0" animBg="1"/>
      <p:bldP spid="11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47B81AE-9B7A-43CD-A3C4-2CD739158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群組 12"/>
          <p:cNvGrpSpPr/>
          <p:nvPr/>
        </p:nvGrpSpPr>
        <p:grpSpPr>
          <a:xfrm>
            <a:off x="-12105" y="-32252"/>
            <a:ext cx="12198314" cy="808357"/>
            <a:chOff x="-12105" y="-32252"/>
            <a:chExt cx="12198314" cy="808357"/>
          </a:xfrm>
        </p:grpSpPr>
        <p:pic>
          <p:nvPicPr>
            <p:cNvPr id="14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矩形 15"/>
          <p:cNvSpPr/>
          <p:nvPr/>
        </p:nvSpPr>
        <p:spPr bwMode="auto">
          <a:xfrm>
            <a:off x="-12105" y="6031243"/>
            <a:ext cx="12198314" cy="85414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8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2E615BA7-87E2-4E47-9A54-B82629202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圓角矩形 2"/>
          <p:cNvSpPr/>
          <p:nvPr/>
        </p:nvSpPr>
        <p:spPr>
          <a:xfrm>
            <a:off x="480484" y="793751"/>
            <a:ext cx="11377083" cy="58324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idx="1"/>
          </p:nvPr>
        </p:nvSpPr>
        <p:spPr>
          <a:xfrm>
            <a:off x="814918" y="980728"/>
            <a:ext cx="10797116" cy="4916487"/>
          </a:xfrm>
        </p:spPr>
        <p:txBody>
          <a:bodyPr/>
          <a:lstStyle/>
          <a:p>
            <a:pPr marL="0" indent="0">
              <a:lnSpc>
                <a:spcPct val="150000"/>
              </a:lnSpc>
              <a:buFont typeface="Arial" charset="0"/>
              <a:buNone/>
              <a:defRPr/>
            </a:pPr>
            <a:r>
              <a:rPr lang="zh-TW" altLang="en-US" sz="3600" b="1" dirty="0">
                <a:solidFill>
                  <a:srgbClr val="9900FF"/>
                </a:solidFill>
                <a:latin typeface="標楷體" pitchFamily="65" charset="-120"/>
                <a:ea typeface="標楷體" pitchFamily="65" charset="-120"/>
              </a:rPr>
              <a:t>劇情簡介</a:t>
            </a:r>
            <a:endParaRPr lang="en-US" altLang="zh-TW" sz="3600" b="1" dirty="0">
              <a:solidFill>
                <a:srgbClr val="9900FF"/>
              </a:solidFill>
              <a:latin typeface="標楷體" pitchFamily="65" charset="-120"/>
              <a:ea typeface="標楷體" pitchFamily="65" charset="-120"/>
            </a:endParaRPr>
          </a:p>
          <a:p>
            <a:pPr marL="457200" indent="-457200">
              <a:lnSpc>
                <a:spcPts val="4000"/>
              </a:lnSpc>
              <a:spcBef>
                <a:spcPts val="1500"/>
              </a:spcBef>
              <a:buFont typeface="Arial" pitchFamily="34" charset="0"/>
              <a:buChar char="•"/>
              <a:defRPr/>
            </a:pP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故事講述美麗又熱情的吉普賽女子</a:t>
            </a:r>
            <a:r>
              <a:rPr lang="zh-TW" altLang="en-US" sz="2600" u="sng" dirty="0">
                <a:latin typeface="標楷體" pitchFamily="65" charset="-120"/>
                <a:ea typeface="標楷體" pitchFamily="65" charset="-120"/>
              </a:rPr>
              <a:t>卡門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，憑個人魅力讓軍官</a:t>
            </a:r>
            <a:r>
              <a:rPr lang="zh-TW" altLang="en-US" sz="2600" u="sng" dirty="0">
                <a:latin typeface="標楷體" pitchFamily="65" charset="-120"/>
                <a:ea typeface="標楷體" pitchFamily="65" charset="-120"/>
              </a:rPr>
              <a:t>唐</a:t>
            </a:r>
            <a:r>
              <a:rPr lang="en-US" altLang="zh-TW" sz="2600" u="sng" dirty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2600" u="sng" dirty="0">
                <a:latin typeface="標楷體" pitchFamily="65" charset="-120"/>
                <a:ea typeface="標楷體" pitchFamily="65" charset="-120"/>
              </a:rPr>
              <a:t>荷西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迷戀上她。</a:t>
            </a:r>
            <a:endParaRPr lang="en-US" altLang="zh-TW" sz="2600" dirty="0">
              <a:latin typeface="標楷體" pitchFamily="65" charset="-120"/>
              <a:ea typeface="標楷體" pitchFamily="65" charset="-120"/>
            </a:endParaRPr>
          </a:p>
          <a:p>
            <a:pPr marL="457200" indent="-457200">
              <a:lnSpc>
                <a:spcPts val="4000"/>
              </a:lnSpc>
              <a:spcBef>
                <a:spcPts val="1500"/>
              </a:spcBef>
              <a:buFont typeface="Arial" pitchFamily="34" charset="0"/>
              <a:buChar char="•"/>
              <a:defRPr/>
            </a:pPr>
            <a:r>
              <a:rPr lang="zh-TW" altLang="en-US" sz="2600" u="sng" dirty="0">
                <a:latin typeface="標楷體" pitchFamily="65" charset="-120"/>
                <a:ea typeface="標楷體" pitchFamily="65" charset="-120"/>
              </a:rPr>
              <a:t>唐</a:t>
            </a:r>
            <a:r>
              <a:rPr lang="en-US" altLang="zh-TW" sz="2600" u="sng" dirty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2600" u="sng" dirty="0">
                <a:latin typeface="標楷體" pitchFamily="65" charset="-120"/>
                <a:ea typeface="標楷體" pitchFamily="65" charset="-120"/>
              </a:rPr>
              <a:t>荷西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甘願為</a:t>
            </a:r>
            <a:r>
              <a:rPr lang="zh-TW" altLang="en-US" sz="2600" u="sng" dirty="0">
                <a:latin typeface="標楷體" pitchFamily="65" charset="-120"/>
                <a:ea typeface="標楷體" pitchFamily="65" charset="-120"/>
              </a:rPr>
              <a:t>卡門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放棄未婚妻，並違法走私。</a:t>
            </a:r>
            <a:endParaRPr lang="en-US" altLang="zh-TW" sz="2600" dirty="0">
              <a:latin typeface="標楷體" pitchFamily="65" charset="-120"/>
              <a:ea typeface="標楷體" pitchFamily="65" charset="-120"/>
            </a:endParaRPr>
          </a:p>
          <a:p>
            <a:pPr marL="457200" indent="-457200">
              <a:lnSpc>
                <a:spcPts val="4000"/>
              </a:lnSpc>
              <a:spcBef>
                <a:spcPts val="1500"/>
              </a:spcBef>
              <a:buFont typeface="Arial" pitchFamily="34" charset="0"/>
              <a:buChar char="•"/>
              <a:defRPr/>
            </a:pPr>
            <a:r>
              <a:rPr lang="zh-TW" altLang="en-US" sz="2600" u="sng" dirty="0">
                <a:latin typeface="標楷體" pitchFamily="65" charset="-120"/>
                <a:ea typeface="標楷體" pitchFamily="65" charset="-120"/>
              </a:rPr>
              <a:t>卡門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卻移情鬥牛勇士</a:t>
            </a:r>
            <a:r>
              <a:rPr lang="zh-TW" altLang="en-US" sz="2600" u="sng" dirty="0">
                <a:latin typeface="標楷體" pitchFamily="65" charset="-120"/>
                <a:ea typeface="標楷體" pitchFamily="65" charset="-120"/>
              </a:rPr>
              <a:t>埃斯卡米洛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600" dirty="0">
              <a:latin typeface="標楷體" pitchFamily="65" charset="-120"/>
              <a:ea typeface="標楷體" pitchFamily="65" charset="-120"/>
            </a:endParaRPr>
          </a:p>
          <a:p>
            <a:pPr marL="457200" indent="-457200">
              <a:lnSpc>
                <a:spcPts val="4000"/>
              </a:lnSpc>
              <a:spcBef>
                <a:spcPts val="1500"/>
              </a:spcBef>
              <a:buFont typeface="Arial" pitchFamily="34" charset="0"/>
              <a:buChar char="•"/>
              <a:defRPr/>
            </a:pP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最後</a:t>
            </a:r>
            <a:r>
              <a:rPr lang="zh-TW" altLang="en-US" sz="2600" u="sng" dirty="0">
                <a:latin typeface="標楷體" pitchFamily="65" charset="-120"/>
                <a:ea typeface="標楷體" pitchFamily="65" charset="-120"/>
              </a:rPr>
              <a:t>唐</a:t>
            </a:r>
            <a:r>
              <a:rPr lang="en-US" altLang="zh-TW" sz="2600" u="sng" dirty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2600" u="sng" dirty="0">
                <a:latin typeface="標楷體" pitchFamily="65" charset="-120"/>
                <a:ea typeface="標楷體" pitchFamily="65" charset="-120"/>
              </a:rPr>
              <a:t>荷西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因愛生恨，於鬥牛場外刺死了</a:t>
            </a:r>
            <a:r>
              <a:rPr lang="zh-TW" altLang="en-US" sz="2600" u="sng" dirty="0">
                <a:latin typeface="標楷體" pitchFamily="65" charset="-120"/>
                <a:ea typeface="標楷體" pitchFamily="65" charset="-120"/>
              </a:rPr>
              <a:t>卡門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6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2" name="Picture 2" descr="C:\Users\jade\Desktop\Jade\Longman Music\2021 project\6B6\9789880014697\OEBPS\28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DDDBDC"/>
              </a:clrFrom>
              <a:clrTo>
                <a:srgbClr val="DDDB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2" t="69066" r="51901" b="14972"/>
          <a:stretch/>
        </p:blipFill>
        <p:spPr bwMode="auto">
          <a:xfrm>
            <a:off x="8472264" y="3573016"/>
            <a:ext cx="3099190" cy="19821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680" y="152401"/>
            <a:ext cx="5256584" cy="6413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069" y="188640"/>
            <a:ext cx="5032835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樂曲介紹：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卡門</a:t>
            </a: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》(Carmen)</a:t>
            </a:r>
          </a:p>
        </p:txBody>
      </p:sp>
      <p:pic>
        <p:nvPicPr>
          <p:cNvPr id="19" name="Picture 1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8437" r="1286" b="1758"/>
          <a:stretch>
            <a:fillRect/>
          </a:stretch>
        </p:blipFill>
        <p:spPr bwMode="auto">
          <a:xfrm>
            <a:off x="9792642" y="6172056"/>
            <a:ext cx="178435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860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47B81AE-9B7A-43CD-A3C4-2CD739158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群組 18"/>
          <p:cNvGrpSpPr/>
          <p:nvPr/>
        </p:nvGrpSpPr>
        <p:grpSpPr>
          <a:xfrm>
            <a:off x="-12105" y="-32252"/>
            <a:ext cx="12198314" cy="808357"/>
            <a:chOff x="-12105" y="-32252"/>
            <a:chExt cx="12198314" cy="808357"/>
          </a:xfrm>
        </p:grpSpPr>
        <p:pic>
          <p:nvPicPr>
            <p:cNvPr id="20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矩形 21"/>
          <p:cNvSpPr/>
          <p:nvPr/>
        </p:nvSpPr>
        <p:spPr bwMode="auto">
          <a:xfrm>
            <a:off x="-12105" y="6031243"/>
            <a:ext cx="12198314" cy="85414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2E615BA7-87E2-4E47-9A54-B82629202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圓角矩形 2"/>
          <p:cNvSpPr/>
          <p:nvPr/>
        </p:nvSpPr>
        <p:spPr>
          <a:xfrm>
            <a:off x="480485" y="793751"/>
            <a:ext cx="10728084" cy="56977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idx="1"/>
          </p:nvPr>
        </p:nvSpPr>
        <p:spPr>
          <a:xfrm>
            <a:off x="814918" y="1052736"/>
            <a:ext cx="10052049" cy="3357562"/>
          </a:xfrm>
        </p:spPr>
        <p:txBody>
          <a:bodyPr/>
          <a:lstStyle/>
          <a:p>
            <a:pPr marL="0" indent="0">
              <a:lnSpc>
                <a:spcPct val="150000"/>
              </a:lnSpc>
              <a:buFont typeface="Arial" charset="0"/>
              <a:buNone/>
              <a:defRPr/>
            </a:pPr>
            <a:r>
              <a:rPr lang="en-US" altLang="zh-TW" b="1" i="1" dirty="0">
                <a:solidFill>
                  <a:srgbClr val="99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“Les</a:t>
            </a:r>
            <a:r>
              <a:rPr lang="zh-TW" altLang="en-US" b="1" i="1" dirty="0">
                <a:solidFill>
                  <a:srgbClr val="99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b="1" i="1" dirty="0" err="1">
                <a:solidFill>
                  <a:srgbClr val="99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voici</a:t>
            </a:r>
            <a:r>
              <a:rPr lang="en-US" altLang="zh-TW" b="1" i="1" dirty="0">
                <a:solidFill>
                  <a:srgbClr val="99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,</a:t>
            </a:r>
            <a:r>
              <a:rPr lang="zh-TW" altLang="en-US" b="1" i="1" dirty="0">
                <a:solidFill>
                  <a:srgbClr val="99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b="1" i="1" dirty="0" err="1">
                <a:solidFill>
                  <a:srgbClr val="99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voici</a:t>
            </a:r>
            <a:r>
              <a:rPr lang="zh-TW" altLang="en-US" b="1" i="1" dirty="0">
                <a:solidFill>
                  <a:srgbClr val="99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</a:t>
            </a:r>
            <a:r>
              <a:rPr lang="en-US" altLang="zh-TW" b="1" i="1" dirty="0">
                <a:solidFill>
                  <a:srgbClr val="99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la  quadrille”</a:t>
            </a:r>
            <a:endParaRPr lang="zh-HK" altLang="en-US" b="1" i="1" dirty="0">
              <a:solidFill>
                <a:srgbClr val="9900FF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altLang="zh-TW" sz="2600" dirty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卡門</a:t>
            </a:r>
            <a:r>
              <a:rPr lang="en-US" altLang="zh-TW" sz="2600" dirty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第四幕的第二首歌曲。</a:t>
            </a:r>
            <a:endParaRPr lang="en-US" altLang="zh-TW" sz="2600" dirty="0">
              <a:latin typeface="標楷體" pitchFamily="65" charset="-120"/>
              <a:ea typeface="標楷體" pitchFamily="65" charset="-120"/>
            </a:endParaRP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劇情發展至鬥牛日當天，觀眾興奮地等待鬥牛勇士</a:t>
            </a:r>
            <a:r>
              <a:rPr lang="zh-TW" altLang="en-US" sz="2600" u="sng" dirty="0">
                <a:latin typeface="標楷體" pitchFamily="65" charset="-120"/>
                <a:ea typeface="標楷體" pitchFamily="65" charset="-120"/>
              </a:rPr>
              <a:t>埃斯卡米洛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的出現。</a:t>
            </a:r>
            <a:endParaRPr lang="en-US" altLang="zh-TW" sz="2600" dirty="0">
              <a:latin typeface="標楷體" pitchFamily="65" charset="-120"/>
              <a:ea typeface="標楷體" pitchFamily="65" charset="-120"/>
            </a:endParaRP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歌曲的氣氛熱鬧非常。</a:t>
            </a:r>
            <a:endParaRPr lang="en-US" altLang="zh-TW" sz="26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5" name="Picture 1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8437" r="1286" b="1758"/>
          <a:stretch>
            <a:fillRect/>
          </a:stretch>
        </p:blipFill>
        <p:spPr bwMode="auto">
          <a:xfrm>
            <a:off x="9792642" y="6172056"/>
            <a:ext cx="178435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C:\Users\jade\Desktop\Jade\Longman Music\2021 project\6B6\9789880014697\OEBPS\28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DDDBDC"/>
              </a:clrFrom>
              <a:clrTo>
                <a:srgbClr val="DDDB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2" t="69066" r="51901" b="14972"/>
          <a:stretch/>
        </p:blipFill>
        <p:spPr bwMode="auto">
          <a:xfrm>
            <a:off x="5015880" y="3698197"/>
            <a:ext cx="3867931" cy="24738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3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680" y="152401"/>
            <a:ext cx="5256584" cy="6413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069" y="188640"/>
            <a:ext cx="5032835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樂曲介紹：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卡門</a:t>
            </a: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》(Carmen)</a:t>
            </a:r>
          </a:p>
        </p:txBody>
      </p:sp>
    </p:spTree>
    <p:extLst>
      <p:ext uri="{BB962C8B-B14F-4D97-AF65-F5344CB8AC3E}">
        <p14:creationId xmlns:p14="http://schemas.microsoft.com/office/powerpoint/2010/main" val="17634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47B81AE-9B7A-43CD-A3C4-2CD739158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群組 16"/>
          <p:cNvGrpSpPr/>
          <p:nvPr/>
        </p:nvGrpSpPr>
        <p:grpSpPr>
          <a:xfrm>
            <a:off x="-12105" y="-32252"/>
            <a:ext cx="12198314" cy="808357"/>
            <a:chOff x="-12105" y="-32252"/>
            <a:chExt cx="12198314" cy="808357"/>
          </a:xfrm>
        </p:grpSpPr>
        <p:pic>
          <p:nvPicPr>
            <p:cNvPr id="18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矩形 19"/>
          <p:cNvSpPr/>
          <p:nvPr/>
        </p:nvSpPr>
        <p:spPr bwMode="auto">
          <a:xfrm>
            <a:off x="-12105" y="6031243"/>
            <a:ext cx="12198314" cy="85414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8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2E615BA7-87E2-4E47-9A54-B82629202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680" y="152401"/>
            <a:ext cx="6840760" cy="6413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069" y="188640"/>
            <a:ext cx="6617011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樂曲介紹：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魔笛</a:t>
            </a: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》(Die </a:t>
            </a:r>
            <a:r>
              <a:rPr lang="en-US" altLang="zh-TW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Zauberflöte</a:t>
            </a: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839416" y="764704"/>
            <a:ext cx="10116988" cy="5573489"/>
          </a:xfrm>
          <a:prstGeom prst="roundRect">
            <a:avLst/>
          </a:prstGeom>
          <a:solidFill>
            <a:srgbClr val="F3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/>
          </a:p>
        </p:txBody>
      </p:sp>
      <p:sp>
        <p:nvSpPr>
          <p:cNvPr id="13" name="內容版面配置區 10"/>
          <p:cNvSpPr>
            <a:spLocks noGrp="1"/>
          </p:cNvSpPr>
          <p:nvPr>
            <p:ph idx="1"/>
          </p:nvPr>
        </p:nvSpPr>
        <p:spPr>
          <a:xfrm>
            <a:off x="1388467" y="908720"/>
            <a:ext cx="9434115" cy="3230562"/>
          </a:xfrm>
        </p:spPr>
        <p:txBody>
          <a:bodyPr/>
          <a:lstStyle/>
          <a:p>
            <a:pPr marL="0" indent="0">
              <a:lnSpc>
                <a:spcPct val="150000"/>
              </a:lnSpc>
              <a:buFont typeface="Arial" charset="0"/>
              <a:buNone/>
              <a:defRPr/>
            </a:pPr>
            <a:r>
              <a:rPr lang="zh-TW" altLang="en-US" sz="3600" b="1" dirty="0">
                <a:solidFill>
                  <a:srgbClr val="9900FF"/>
                </a:solidFill>
                <a:latin typeface="標楷體" pitchFamily="65" charset="-120"/>
                <a:ea typeface="標楷體" pitchFamily="65" charset="-120"/>
              </a:rPr>
              <a:t>背景</a:t>
            </a:r>
            <a:endParaRPr lang="en-US" altLang="zh-TW" sz="3600" b="1" dirty="0">
              <a:solidFill>
                <a:srgbClr val="9900FF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  <a:defRPr/>
            </a:pP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600" u="sng" dirty="0">
                <a:latin typeface="標楷體" pitchFamily="65" charset="-120"/>
                <a:ea typeface="標楷體" pitchFamily="65" charset="-120"/>
              </a:rPr>
              <a:t>莫扎特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臨終前最後的作品。</a:t>
            </a:r>
            <a:endParaRPr lang="en-US" altLang="zh-TW" sz="2600" dirty="0">
              <a:latin typeface="標楷體" pitchFamily="65" charset="-120"/>
              <a:ea typeface="標楷體" pitchFamily="65" charset="-120"/>
            </a:endParaRPr>
          </a:p>
          <a:p>
            <a:pPr marL="539750" indent="-539750">
              <a:lnSpc>
                <a:spcPct val="150000"/>
              </a:lnSpc>
              <a:defRPr/>
            </a:pP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取材自詩人</a:t>
            </a:r>
            <a:r>
              <a:rPr lang="zh-TW" altLang="en-US" sz="2600" u="sng" dirty="0">
                <a:latin typeface="標楷體" pitchFamily="65" charset="-120"/>
                <a:ea typeface="標楷體" pitchFamily="65" charset="-120"/>
              </a:rPr>
              <a:t>維蘭德</a:t>
            </a:r>
            <a:r>
              <a:rPr lang="en-US" altLang="zh-TW" sz="26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26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C.M.</a:t>
            </a:r>
            <a:r>
              <a:rPr lang="zh-TW" altLang="en-US" sz="26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sz="26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Wieland</a:t>
            </a:r>
            <a:r>
              <a:rPr lang="en-US" altLang="zh-TW" sz="2600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的故事集</a:t>
            </a:r>
            <a:r>
              <a:rPr lang="en-US" altLang="zh-TW" sz="2600" dirty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金尼斯坦</a:t>
            </a:r>
            <a:r>
              <a:rPr lang="en-US" altLang="zh-TW" sz="2600" dirty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中一篇名為</a:t>
            </a:r>
            <a:r>
              <a:rPr lang="en-US" altLang="zh-TW" sz="2600" dirty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璐璐的魔笛</a:t>
            </a:r>
            <a:r>
              <a:rPr lang="en-US" altLang="zh-TW" sz="2600" dirty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的童話。</a:t>
            </a:r>
            <a:endParaRPr lang="en-US" altLang="zh-TW" sz="2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" name="圓角矩形 13">
            <a:hlinkClick r:id="rId7" action="ppaction://hlinksldjump"/>
          </p:cNvPr>
          <p:cNvSpPr/>
          <p:nvPr/>
        </p:nvSpPr>
        <p:spPr>
          <a:xfrm>
            <a:off x="1703512" y="3789040"/>
            <a:ext cx="2016125" cy="6223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800" b="1" dirty="0"/>
              <a:t>劇情簡介</a:t>
            </a:r>
            <a:endParaRPr lang="zh-HK" altLang="en-US" sz="2800" b="1" dirty="0"/>
          </a:p>
        </p:txBody>
      </p:sp>
      <p:sp>
        <p:nvSpPr>
          <p:cNvPr id="15" name="圓角矩形 14">
            <a:hlinkClick r:id="rId8" action="ppaction://hlinksldjump"/>
          </p:cNvPr>
          <p:cNvSpPr/>
          <p:nvPr/>
        </p:nvSpPr>
        <p:spPr>
          <a:xfrm>
            <a:off x="1722562" y="4655815"/>
            <a:ext cx="4751387" cy="6238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800" b="1" i="1" dirty="0">
                <a:latin typeface="Times New Roman" pitchFamily="18" charset="0"/>
                <a:cs typeface="Times New Roman" pitchFamily="18" charset="0"/>
              </a:rPr>
              <a:t>“Schnelle</a:t>
            </a:r>
            <a:r>
              <a:rPr lang="zh-TW" alt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800" b="1" i="1" dirty="0" err="1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TW" sz="2800" b="1" i="1" dirty="0" err="1">
                <a:latin typeface="Times New Roman"/>
                <a:cs typeface="Times New Roman"/>
              </a:rPr>
              <a:t>üß</a:t>
            </a:r>
            <a:r>
              <a:rPr lang="en-US" altLang="zh-TW" sz="2800" b="1" i="1" dirty="0" err="1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TW" sz="2800" b="1" i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zh-TW" alt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800" b="1" i="1" dirty="0" err="1">
                <a:latin typeface="Times New Roman" pitchFamily="18" charset="0"/>
                <a:cs typeface="Times New Roman" pitchFamily="18" charset="0"/>
              </a:rPr>
              <a:t>rascher</a:t>
            </a:r>
            <a:r>
              <a:rPr lang="zh-TW" alt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800" b="1" i="1" dirty="0" err="1">
                <a:latin typeface="Times New Roman" pitchFamily="18" charset="0"/>
                <a:cs typeface="Times New Roman" pitchFamily="18" charset="0"/>
              </a:rPr>
              <a:t>Mut</a:t>
            </a:r>
            <a:r>
              <a:rPr lang="en-US" altLang="zh-TW" sz="2800" b="1" i="1" dirty="0">
                <a:latin typeface="Times New Roman" pitchFamily="18" charset="0"/>
                <a:cs typeface="Times New Roman" pitchFamily="18" charset="0"/>
              </a:rPr>
              <a:t>”</a:t>
            </a:r>
            <a:endParaRPr lang="zh-HK" alt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346" name="Picture 2" descr="C:\Users\jade\Desktop\Jade\Longman Music\2021 project\6B6\9789880014697\OEBPS\29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4" t="52442" r="53864" b="32059"/>
          <a:stretch/>
        </p:blipFill>
        <p:spPr bwMode="auto">
          <a:xfrm>
            <a:off x="8130228" y="3425783"/>
            <a:ext cx="2118612" cy="269119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3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8437" r="1286" b="1758"/>
          <a:stretch>
            <a:fillRect/>
          </a:stretch>
        </p:blipFill>
        <p:spPr bwMode="auto">
          <a:xfrm>
            <a:off x="9792642" y="6172056"/>
            <a:ext cx="178435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255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47B81AE-9B7A-43CD-A3C4-2CD739158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群組 18"/>
          <p:cNvGrpSpPr/>
          <p:nvPr/>
        </p:nvGrpSpPr>
        <p:grpSpPr>
          <a:xfrm>
            <a:off x="-12105" y="-32252"/>
            <a:ext cx="12198314" cy="808357"/>
            <a:chOff x="-12105" y="-32252"/>
            <a:chExt cx="12198314" cy="808357"/>
          </a:xfrm>
        </p:grpSpPr>
        <p:pic>
          <p:nvPicPr>
            <p:cNvPr id="20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矩形 21"/>
          <p:cNvSpPr/>
          <p:nvPr/>
        </p:nvSpPr>
        <p:spPr bwMode="auto">
          <a:xfrm>
            <a:off x="-12105" y="6031243"/>
            <a:ext cx="12198314" cy="85414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8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2E615BA7-87E2-4E47-9A54-B82629202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680" y="152401"/>
            <a:ext cx="6840760" cy="6413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069" y="188640"/>
            <a:ext cx="6617011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樂曲介紹：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魔笛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》(</a:t>
            </a:r>
            <a:r>
              <a: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Die </a:t>
            </a:r>
            <a:r>
              <a:rPr lang="en-US" altLang="zh-TW" sz="2800" dirty="0" err="1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Zauberflöte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16" name="圓角矩形 15"/>
          <p:cNvSpPr/>
          <p:nvPr/>
        </p:nvSpPr>
        <p:spPr>
          <a:xfrm>
            <a:off x="1047031" y="764704"/>
            <a:ext cx="10116988" cy="5573489"/>
          </a:xfrm>
          <a:prstGeom prst="roundRect">
            <a:avLst/>
          </a:prstGeom>
          <a:solidFill>
            <a:srgbClr val="F3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/>
          </a:p>
        </p:txBody>
      </p:sp>
      <p:sp>
        <p:nvSpPr>
          <p:cNvPr id="17" name="內容版面配置區 10"/>
          <p:cNvSpPr>
            <a:spLocks noGrp="1"/>
          </p:cNvSpPr>
          <p:nvPr>
            <p:ph idx="1"/>
          </p:nvPr>
        </p:nvSpPr>
        <p:spPr>
          <a:xfrm>
            <a:off x="1370285" y="1124744"/>
            <a:ext cx="9478243" cy="3527425"/>
          </a:xfrm>
        </p:spPr>
        <p:txBody>
          <a:bodyPr/>
          <a:lstStyle/>
          <a:p>
            <a:pPr marL="0" indent="0">
              <a:lnSpc>
                <a:spcPct val="150000"/>
              </a:lnSpc>
              <a:buFont typeface="Arial" charset="0"/>
              <a:buNone/>
              <a:defRPr/>
            </a:pPr>
            <a:r>
              <a:rPr lang="zh-TW" altLang="en-US" sz="3600" b="1" dirty="0">
                <a:solidFill>
                  <a:srgbClr val="9900FF"/>
                </a:solidFill>
                <a:latin typeface="標楷體" pitchFamily="65" charset="-120"/>
                <a:ea typeface="標楷體" pitchFamily="65" charset="-120"/>
              </a:rPr>
              <a:t>劇情簡介</a:t>
            </a:r>
            <a:endParaRPr lang="en-US" altLang="zh-TW" sz="3600" b="1" dirty="0">
              <a:solidFill>
                <a:srgbClr val="9900FF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  <a:defRPr/>
            </a:pP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故事講述</a:t>
            </a:r>
            <a:r>
              <a:rPr lang="zh-TW" altLang="en-US" sz="2600" u="sng" dirty="0">
                <a:latin typeface="標楷體" pitchFamily="65" charset="-120"/>
                <a:ea typeface="標楷體" pitchFamily="65" charset="-120"/>
              </a:rPr>
              <a:t>塔米諾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王子與捕鳥人</a:t>
            </a:r>
            <a:r>
              <a:rPr lang="zh-TW" altLang="en-US" sz="2600" u="sng" dirty="0">
                <a:latin typeface="標楷體" pitchFamily="65" charset="-120"/>
                <a:ea typeface="標楷體" pitchFamily="65" charset="-120"/>
              </a:rPr>
              <a:t>巴巴基諾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冒險拯救</a:t>
            </a:r>
            <a:r>
              <a:rPr lang="zh-TW" altLang="en-US" sz="2600" u="sng" dirty="0">
                <a:latin typeface="標楷體" pitchFamily="65" charset="-120"/>
                <a:ea typeface="標楷體" pitchFamily="65" charset="-120"/>
              </a:rPr>
              <a:t>帕米娜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公主。</a:t>
            </a:r>
            <a:endParaRPr lang="en-US" altLang="zh-TW" sz="2600" dirty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  <a:defRPr/>
            </a:pP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夜女王於是分別贈送二人魔笛及魔鈴護身。</a:t>
            </a:r>
            <a:endParaRPr lang="en-US" altLang="zh-TW" sz="2600" dirty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  <a:defRPr/>
            </a:pP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經過重重困難，他們終於成功拯救公主。</a:t>
            </a:r>
            <a:endParaRPr lang="en-US" altLang="zh-TW" sz="26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8" name="Picture 2" descr="C:\Users\jade\Desktop\Jade\Longman Music\2021 project\6B6\9789880014697\OEBPS\2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4" t="52442" r="53864" b="32059"/>
          <a:stretch/>
        </p:blipFill>
        <p:spPr bwMode="auto">
          <a:xfrm>
            <a:off x="8130228" y="3425783"/>
            <a:ext cx="2118612" cy="269119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8437" r="1286" b="1758"/>
          <a:stretch>
            <a:fillRect/>
          </a:stretch>
        </p:blipFill>
        <p:spPr bwMode="auto">
          <a:xfrm>
            <a:off x="9792642" y="6172056"/>
            <a:ext cx="178435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594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47B81AE-9B7A-43CD-A3C4-2CD739158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群組 13"/>
          <p:cNvGrpSpPr/>
          <p:nvPr/>
        </p:nvGrpSpPr>
        <p:grpSpPr>
          <a:xfrm>
            <a:off x="-12105" y="-32252"/>
            <a:ext cx="12198314" cy="808357"/>
            <a:chOff x="-12105" y="-32252"/>
            <a:chExt cx="12198314" cy="808357"/>
          </a:xfrm>
        </p:grpSpPr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矩形 16"/>
          <p:cNvSpPr/>
          <p:nvPr/>
        </p:nvSpPr>
        <p:spPr bwMode="auto">
          <a:xfrm>
            <a:off x="-12105" y="6031243"/>
            <a:ext cx="12198314" cy="85414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8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2E615BA7-87E2-4E47-9A54-B82629202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680" y="152401"/>
            <a:ext cx="6840760" cy="6413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069" y="188640"/>
            <a:ext cx="6617011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樂曲介紹：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魔笛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》(</a:t>
            </a:r>
            <a:r>
              <a: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Die </a:t>
            </a:r>
            <a:r>
              <a:rPr lang="en-US" altLang="zh-TW" sz="2800" dirty="0" err="1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Zauberflöte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772740" y="970014"/>
            <a:ext cx="10435827" cy="4907258"/>
          </a:xfrm>
          <a:prstGeom prst="roundRect">
            <a:avLst/>
          </a:prstGeom>
          <a:solidFill>
            <a:srgbClr val="F3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/>
          </a:p>
        </p:txBody>
      </p:sp>
      <p:sp>
        <p:nvSpPr>
          <p:cNvPr id="12" name="內容版面配置區 10"/>
          <p:cNvSpPr>
            <a:spLocks noGrp="1"/>
          </p:cNvSpPr>
          <p:nvPr>
            <p:ph idx="1"/>
          </p:nvPr>
        </p:nvSpPr>
        <p:spPr>
          <a:xfrm>
            <a:off x="1154261" y="1268760"/>
            <a:ext cx="7966075" cy="3909987"/>
          </a:xfrm>
        </p:spPr>
        <p:txBody>
          <a:bodyPr/>
          <a:lstStyle/>
          <a:p>
            <a:pPr marL="0" indent="0">
              <a:lnSpc>
                <a:spcPct val="150000"/>
              </a:lnSpc>
              <a:buFont typeface="Arial" charset="0"/>
              <a:buNone/>
              <a:defRPr/>
            </a:pPr>
            <a:r>
              <a:rPr lang="en-US" altLang="zh-TW" b="1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“Schnelle</a:t>
            </a:r>
            <a:r>
              <a:rPr lang="zh-TW" altLang="en-US" b="1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b="1" i="1" dirty="0" err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TW" b="1" i="1" dirty="0" err="1">
                <a:solidFill>
                  <a:srgbClr val="9900FF"/>
                </a:solidFill>
                <a:latin typeface="Times New Roman"/>
                <a:cs typeface="Times New Roman"/>
              </a:rPr>
              <a:t>üß</a:t>
            </a:r>
            <a:r>
              <a:rPr lang="en-US" altLang="zh-TW" b="1" i="1" dirty="0" err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TW" b="1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zh-TW" altLang="en-US" b="1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b="1" i="1" dirty="0" err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rascher</a:t>
            </a:r>
            <a:r>
              <a:rPr lang="zh-TW" altLang="en-US" b="1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b="1" i="1" dirty="0" err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Mut</a:t>
            </a:r>
            <a:r>
              <a:rPr lang="en-US" altLang="zh-TW" b="1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>
              <a:lnSpc>
                <a:spcPts val="4000"/>
              </a:lnSpc>
              <a:defRPr/>
            </a:pP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此曲選自</a:t>
            </a:r>
            <a:r>
              <a:rPr lang="en-US" altLang="zh-TW" sz="2600" dirty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魔笛</a:t>
            </a:r>
            <a:r>
              <a:rPr lang="en-US" altLang="zh-TW" sz="2600" dirty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第一幕的後半部。</a:t>
            </a:r>
            <a:endParaRPr lang="en-US" altLang="zh-TW" sz="2600" dirty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4000"/>
              </a:lnSpc>
              <a:defRPr/>
            </a:pP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講述</a:t>
            </a:r>
            <a:r>
              <a:rPr lang="zh-TW" altLang="en-US" sz="2600" u="sng" dirty="0">
                <a:latin typeface="標楷體" pitchFamily="65" charset="-120"/>
                <a:ea typeface="標楷體" pitchFamily="65" charset="-120"/>
              </a:rPr>
              <a:t>巴巴基諾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救出公主後，到處尋找</a:t>
            </a:r>
            <a:r>
              <a:rPr lang="zh-TW" altLang="en-US" sz="2600" u="sng" dirty="0">
                <a:latin typeface="標楷體" pitchFamily="65" charset="-120"/>
                <a:ea typeface="標楷體" pitchFamily="65" charset="-120"/>
              </a:rPr>
              <a:t>塔米諾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王子。</a:t>
            </a:r>
            <a:endParaRPr lang="en-US" altLang="zh-TW" sz="2600" dirty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4000"/>
              </a:lnSpc>
              <a:defRPr/>
            </a:pP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途中</a:t>
            </a:r>
            <a:r>
              <a:rPr lang="zh-TW" altLang="en-US" sz="2600" u="sng" dirty="0">
                <a:latin typeface="標楷體" pitchFamily="65" charset="-120"/>
                <a:ea typeface="標楷體" pitchFamily="65" charset="-120"/>
              </a:rPr>
              <a:t>巴巴基諾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遇上敵人，便利用手上的魔鈴，奏出魔法音樂，使敵人愉快地跳舞離開，場面有趣。</a:t>
            </a:r>
            <a:endParaRPr lang="en-US" altLang="zh-TW" sz="26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3" name="Picture 2" descr="C:\Users\jade\Desktop\Jade\Longman Music\2021 project\6B6\9789880014697\OEBPS\2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4" t="52442" r="53864" b="32059"/>
          <a:stretch/>
        </p:blipFill>
        <p:spPr bwMode="auto">
          <a:xfrm>
            <a:off x="9037056" y="3607919"/>
            <a:ext cx="1647761" cy="209309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8437" r="1286" b="1758"/>
          <a:stretch>
            <a:fillRect/>
          </a:stretch>
        </p:blipFill>
        <p:spPr bwMode="auto">
          <a:xfrm>
            <a:off x="9792642" y="6172056"/>
            <a:ext cx="178435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857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3011761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-12105" y="6031243"/>
            <a:ext cx="12198314" cy="85414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290916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辨識歌劇的元素</a:t>
            </a:r>
            <a:endParaRPr lang="zh-HK" altLang="zh-HK" sz="2800" b="0" dirty="0">
              <a:solidFill>
                <a:schemeClr val="bg1"/>
              </a:solidFill>
            </a:endParaRPr>
          </a:p>
        </p:txBody>
      </p:sp>
      <p:pic>
        <p:nvPicPr>
          <p:cNvPr id="20" name="Picture 2" descr="C:\Users\jade\Desktop\Jade\Longman Music\2021 project\6B6\9789880014697\OEBPS\2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000" b="91125" l="78125" r="99219">
                        <a14:foregroundMark x1="87813" y1="49250" x2="87813" y2="49250"/>
                        <a14:foregroundMark x1="87266" y1="50187" x2="87266" y2="50187"/>
                        <a14:foregroundMark x1="88672" y1="48063" x2="88672" y2="48063"/>
                        <a14:foregroundMark x1="85234" y1="66250" x2="85234" y2="66250"/>
                        <a14:foregroundMark x1="84609" y1="63688" x2="84609" y2="63688"/>
                        <a14:foregroundMark x1="84609" y1="62250" x2="84609" y2="62250"/>
                        <a14:foregroundMark x1="84922" y1="69500" x2="84922" y2="69500"/>
                        <a14:foregroundMark x1="84922" y1="89063" x2="84922" y2="89063"/>
                        <a14:foregroundMark x1="89297" y1="88375" x2="89297" y2="88375"/>
                        <a14:foregroundMark x1="90156" y1="88625" x2="90156" y2="88625"/>
                        <a14:foregroundMark x1="93047" y1="88813" x2="93047" y2="88813"/>
                        <a14:foregroundMark x1="96016" y1="89313" x2="96016" y2="89313"/>
                        <a14:foregroundMark x1="96563" y1="89313" x2="96563" y2="89313"/>
                        <a14:foregroundMark x1="94844" y1="86750" x2="94844" y2="86750"/>
                        <a14:foregroundMark x1="84297" y1="87875" x2="84297" y2="87875"/>
                        <a14:foregroundMark x1="83125" y1="87438" x2="83125" y2="87438"/>
                        <a14:foregroundMark x1="82031" y1="87000" x2="82031" y2="87000"/>
                        <a14:foregroundMark x1="86328" y1="87000" x2="86328" y2="87000"/>
                        <a14:foregroundMark x1="87266" y1="87438" x2="87266" y2="87438"/>
                        <a14:foregroundMark x1="89844" y1="87438" x2="87500" y2="88375"/>
                        <a14:foregroundMark x1="84922" y1="89313" x2="84922" y2="89313"/>
                        <a14:foregroundMark x1="83438" y1="89563" x2="83438" y2="89563"/>
                        <a14:foregroundMark x1="82031" y1="89563" x2="82031" y2="89563"/>
                        <a14:foregroundMark x1="80859" y1="90000" x2="80859" y2="90000"/>
                        <a14:foregroundMark x1="81094" y1="88375" x2="82031" y2="88375"/>
                        <a14:foregroundMark x1="86953" y1="90250" x2="86953" y2="90250"/>
                        <a14:foregroundMark x1="91641" y1="90250" x2="91641" y2="90250"/>
                        <a14:foregroundMark x1="92500" y1="87000" x2="92500" y2="87000"/>
                        <a14:foregroundMark x1="90469" y1="86250" x2="90469" y2="86250"/>
                        <a14:foregroundMark x1="95703" y1="87688" x2="95703" y2="87688"/>
                        <a14:foregroundMark x1="95078" y1="89750" x2="95078" y2="89750"/>
                        <a14:foregroundMark x1="98047" y1="87438" x2="98047" y2="87438"/>
                        <a14:foregroundMark x1="98906" y1="87438" x2="99219" y2="88375"/>
                        <a14:foregroundMark x1="99219" y1="88375" x2="99219" y2="88375"/>
                        <a14:foregroundMark x1="80859" y1="85313" x2="80859" y2="85313"/>
                        <a14:foregroundMark x1="93672" y1="90688" x2="93672" y2="90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249" t="35914" b="13905"/>
          <a:stretch/>
        </p:blipFill>
        <p:spPr bwMode="auto">
          <a:xfrm flipH="1">
            <a:off x="889213" y="2337863"/>
            <a:ext cx="1433529" cy="455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89556"/>
            <a:ext cx="946849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觀看歌劇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卡門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選段：</a:t>
            </a:r>
            <a:r>
              <a:rPr lang="en-US" altLang="zh-TW" sz="28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9"/>
              </a:rPr>
              <a:t>Les </a:t>
            </a:r>
            <a:r>
              <a:rPr lang="en-US" altLang="zh-TW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9"/>
              </a:rPr>
              <a:t>voici</a:t>
            </a:r>
            <a:r>
              <a:rPr lang="en-US" altLang="zh-TW" sz="28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9"/>
              </a:rPr>
              <a:t>, </a:t>
            </a:r>
            <a:r>
              <a:rPr lang="en-US" altLang="zh-TW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9"/>
              </a:rPr>
              <a:t>voici</a:t>
            </a:r>
            <a:r>
              <a:rPr lang="en-US" altLang="zh-TW" sz="28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9"/>
              </a:rPr>
              <a:t> la quadrille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，</a:t>
            </a:r>
            <a:endParaRPr lang="en-US" altLang="zh-TW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分析歌劇所包含的元素。</a:t>
            </a:r>
            <a:endParaRPr lang="en-US" altLang="zh-TW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2207568" y="2044005"/>
            <a:ext cx="3885536" cy="2038345"/>
            <a:chOff x="2207568" y="2044005"/>
            <a:chExt cx="3885536" cy="2038345"/>
          </a:xfrm>
        </p:grpSpPr>
        <p:sp>
          <p:nvSpPr>
            <p:cNvPr id="19" name="橢圓形圖說文字 18"/>
            <p:cNvSpPr/>
            <p:nvPr/>
          </p:nvSpPr>
          <p:spPr bwMode="auto">
            <a:xfrm>
              <a:off x="2207568" y="2044005"/>
              <a:ext cx="3885536" cy="2038345"/>
            </a:xfrm>
            <a:prstGeom prst="wedgeEllipseCallout">
              <a:avLst>
                <a:gd name="adj1" fmla="val -55118"/>
                <a:gd name="adj2" fmla="val 19986"/>
              </a:avLst>
            </a:prstGeom>
            <a:solidFill>
              <a:srgbClr val="FFFFFF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1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5600" y="2564904"/>
              <a:ext cx="3456384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這齣歌</a:t>
              </a: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劇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的</a:t>
              </a:r>
              <a:r>
                <a:rPr lang="zh-TW" altLang="en-US" sz="2800" dirty="0">
                  <a:solidFill>
                    <a:srgbClr val="F52FB3"/>
                  </a:solidFill>
                  <a:ea typeface="標楷體" panose="03000509000000000000" pitchFamily="65" charset="-120"/>
                </a:rPr>
                <a:t>歌唱形式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是怎樣的？</a:t>
              </a: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6672063" y="1915671"/>
            <a:ext cx="3888433" cy="3745577"/>
            <a:chOff x="6672063" y="1915671"/>
            <a:chExt cx="3888433" cy="3745577"/>
          </a:xfrm>
        </p:grpSpPr>
        <p:sp>
          <p:nvSpPr>
            <p:cNvPr id="7" name="流程圖: 文件 6"/>
            <p:cNvSpPr/>
            <p:nvPr/>
          </p:nvSpPr>
          <p:spPr bwMode="auto">
            <a:xfrm>
              <a:off x="6672063" y="1915671"/>
              <a:ext cx="3888433" cy="3745577"/>
            </a:xfrm>
            <a:prstGeom prst="flowChartDocument">
              <a:avLst/>
            </a:prstGeom>
            <a:solidFill>
              <a:srgbClr val="E7B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3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4232" y="2062009"/>
              <a:ext cx="1512168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50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獨唱</a:t>
              </a:r>
              <a:endParaRPr lang="en-US" altLang="zh-TW" sz="5000" dirty="0">
                <a:solidFill>
                  <a:srgbClr val="7030A0"/>
                </a:solidFill>
                <a:latin typeface="+mj-lt"/>
                <a:ea typeface="標楷體" panose="03000509000000000000" pitchFamily="65" charset="-120"/>
              </a:endParaRPr>
            </a:p>
          </p:txBody>
        </p:sp>
        <p:sp>
          <p:nvSpPr>
            <p:cNvPr id="24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4232" y="3070121"/>
              <a:ext cx="1512168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50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重唱</a:t>
              </a:r>
              <a:endParaRPr lang="en-US" altLang="zh-TW" sz="5000" dirty="0">
                <a:solidFill>
                  <a:srgbClr val="7030A0"/>
                </a:solidFill>
                <a:latin typeface="+mj-lt"/>
                <a:ea typeface="標楷體" panose="03000509000000000000" pitchFamily="65" charset="-120"/>
              </a:endParaRPr>
            </a:p>
          </p:txBody>
        </p:sp>
        <p:sp>
          <p:nvSpPr>
            <p:cNvPr id="25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4232" y="4078233"/>
              <a:ext cx="1512168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50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合唱</a:t>
              </a:r>
              <a:endParaRPr lang="en-US" altLang="zh-TW" sz="5000" dirty="0">
                <a:solidFill>
                  <a:srgbClr val="7030A0"/>
                </a:solidFill>
                <a:latin typeface="+mj-lt"/>
                <a:ea typeface="標楷體" panose="03000509000000000000" pitchFamily="65" charset="-120"/>
              </a:endParaRPr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7320136" y="2134017"/>
              <a:ext cx="648072" cy="71775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6" name="矩形 25"/>
            <p:cNvSpPr/>
            <p:nvPr/>
          </p:nvSpPr>
          <p:spPr bwMode="auto">
            <a:xfrm>
              <a:off x="7320136" y="3142129"/>
              <a:ext cx="648072" cy="71775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7" name="矩形 26"/>
            <p:cNvSpPr/>
            <p:nvPr/>
          </p:nvSpPr>
          <p:spPr bwMode="auto">
            <a:xfrm>
              <a:off x="7320136" y="4150241"/>
              <a:ext cx="648072" cy="71775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sp>
        <p:nvSpPr>
          <p:cNvPr id="4" name="文字方塊 3"/>
          <p:cNvSpPr txBox="1"/>
          <p:nvPr/>
        </p:nvSpPr>
        <p:spPr>
          <a:xfrm>
            <a:off x="7318289" y="4150241"/>
            <a:ext cx="86594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000" dirty="0">
                <a:solidFill>
                  <a:srgbClr val="FF0000"/>
                </a:solidFill>
                <a:sym typeface="Wingdings"/>
              </a:rPr>
              <a:t></a:t>
            </a:r>
            <a:r>
              <a:rPr lang="en-US" altLang="zh-TW" sz="5000" dirty="0">
                <a:solidFill>
                  <a:srgbClr val="FF0000"/>
                </a:solidFill>
              </a:rPr>
              <a:t> </a:t>
            </a:r>
            <a:endParaRPr lang="zh-TW" altLang="en-US" sz="5000" dirty="0">
              <a:solidFill>
                <a:srgbClr val="FF0000"/>
              </a:solidFill>
            </a:endParaRPr>
          </a:p>
        </p:txBody>
      </p:sp>
      <p:sp>
        <p:nvSpPr>
          <p:cNvPr id="28" name="Rectangle: Rounded Corners 1">
            <a:hlinkClick r:id="rId10" action="ppaction://hlinksldjump"/>
            <a:extLst>
              <a:ext uri="{FF2B5EF4-FFF2-40B4-BE49-F238E27FC236}">
                <a16:creationId xmlns:a16="http://schemas.microsoft.com/office/drawing/2014/main" id="{A57D3064-6CA7-4711-9B9E-2ADBB9ED4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62387" y="5461223"/>
            <a:ext cx="1368425" cy="40005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chemeClr val="bg1"/>
                </a:solidFill>
              </a:rPr>
              <a:t>樂曲介紹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86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3011761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-12105" y="6031243"/>
            <a:ext cx="12198314" cy="85414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290916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辨識歌劇的元素</a:t>
            </a:r>
            <a:endParaRPr lang="zh-HK" altLang="zh-HK" sz="2800" b="0" dirty="0">
              <a:solidFill>
                <a:schemeClr val="bg1"/>
              </a:solidFill>
            </a:endParaRPr>
          </a:p>
        </p:txBody>
      </p:sp>
      <p:pic>
        <p:nvPicPr>
          <p:cNvPr id="20" name="Picture 2" descr="C:\Users\jade\Desktop\Jade\Longman Music\2021 project\6B6\9789880014697\OEBPS\2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000" b="91125" l="78125" r="99219">
                        <a14:foregroundMark x1="87813" y1="49250" x2="87813" y2="49250"/>
                        <a14:foregroundMark x1="87266" y1="50187" x2="87266" y2="50187"/>
                        <a14:foregroundMark x1="88672" y1="48063" x2="88672" y2="48063"/>
                        <a14:foregroundMark x1="85234" y1="66250" x2="85234" y2="66250"/>
                        <a14:foregroundMark x1="84609" y1="63688" x2="84609" y2="63688"/>
                        <a14:foregroundMark x1="84609" y1="62250" x2="84609" y2="62250"/>
                        <a14:foregroundMark x1="84922" y1="69500" x2="84922" y2="69500"/>
                        <a14:foregroundMark x1="84922" y1="89063" x2="84922" y2="89063"/>
                        <a14:foregroundMark x1="89297" y1="88375" x2="89297" y2="88375"/>
                        <a14:foregroundMark x1="90156" y1="88625" x2="90156" y2="88625"/>
                        <a14:foregroundMark x1="93047" y1="88813" x2="93047" y2="88813"/>
                        <a14:foregroundMark x1="96016" y1="89313" x2="96016" y2="89313"/>
                        <a14:foregroundMark x1="96563" y1="89313" x2="96563" y2="89313"/>
                        <a14:foregroundMark x1="94844" y1="86750" x2="94844" y2="86750"/>
                        <a14:foregroundMark x1="84297" y1="87875" x2="84297" y2="87875"/>
                        <a14:foregroundMark x1="83125" y1="87438" x2="83125" y2="87438"/>
                        <a14:foregroundMark x1="82031" y1="87000" x2="82031" y2="87000"/>
                        <a14:foregroundMark x1="86328" y1="87000" x2="86328" y2="87000"/>
                        <a14:foregroundMark x1="87266" y1="87438" x2="87266" y2="87438"/>
                        <a14:foregroundMark x1="89844" y1="87438" x2="87500" y2="88375"/>
                        <a14:foregroundMark x1="84922" y1="89313" x2="84922" y2="89313"/>
                        <a14:foregroundMark x1="83438" y1="89563" x2="83438" y2="89563"/>
                        <a14:foregroundMark x1="82031" y1="89563" x2="82031" y2="89563"/>
                        <a14:foregroundMark x1="80859" y1="90000" x2="80859" y2="90000"/>
                        <a14:foregroundMark x1="81094" y1="88375" x2="82031" y2="88375"/>
                        <a14:foregroundMark x1="86953" y1="90250" x2="86953" y2="90250"/>
                        <a14:foregroundMark x1="91641" y1="90250" x2="91641" y2="90250"/>
                        <a14:foregroundMark x1="92500" y1="87000" x2="92500" y2="87000"/>
                        <a14:foregroundMark x1="90469" y1="86250" x2="90469" y2="86250"/>
                        <a14:foregroundMark x1="95703" y1="87688" x2="95703" y2="87688"/>
                        <a14:foregroundMark x1="95078" y1="89750" x2="95078" y2="89750"/>
                        <a14:foregroundMark x1="98047" y1="87438" x2="98047" y2="87438"/>
                        <a14:foregroundMark x1="98906" y1="87438" x2="99219" y2="88375"/>
                        <a14:foregroundMark x1="99219" y1="88375" x2="99219" y2="88375"/>
                        <a14:foregroundMark x1="80859" y1="85313" x2="80859" y2="85313"/>
                        <a14:foregroundMark x1="93672" y1="90688" x2="93672" y2="90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249" t="35914" b="13905"/>
          <a:stretch/>
        </p:blipFill>
        <p:spPr bwMode="auto">
          <a:xfrm flipH="1">
            <a:off x="889213" y="2337863"/>
            <a:ext cx="1433529" cy="455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89556"/>
            <a:ext cx="946849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觀看歌劇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卡門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選段：</a:t>
            </a:r>
            <a:r>
              <a:rPr lang="en-US" altLang="zh-TW" sz="28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9"/>
              </a:rPr>
              <a:t> Les </a:t>
            </a:r>
            <a:r>
              <a:rPr lang="en-US" altLang="zh-TW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9"/>
              </a:rPr>
              <a:t>voici</a:t>
            </a:r>
            <a:r>
              <a:rPr lang="en-US" altLang="zh-TW" sz="28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9"/>
              </a:rPr>
              <a:t>, </a:t>
            </a:r>
            <a:r>
              <a:rPr lang="en-US" altLang="zh-TW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9"/>
              </a:rPr>
              <a:t>voici</a:t>
            </a:r>
            <a:r>
              <a:rPr lang="en-US" altLang="zh-TW" sz="28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9"/>
              </a:rPr>
              <a:t> la quadrille 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，</a:t>
            </a:r>
            <a:endParaRPr lang="en-US" altLang="zh-TW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分析歌劇所包含的元素。</a:t>
            </a:r>
            <a:endParaRPr lang="en-US" altLang="zh-TW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2207568" y="2044005"/>
            <a:ext cx="3600400" cy="2038345"/>
            <a:chOff x="2207568" y="2044005"/>
            <a:chExt cx="3885536" cy="2038345"/>
          </a:xfrm>
        </p:grpSpPr>
        <p:sp>
          <p:nvSpPr>
            <p:cNvPr id="19" name="橢圓形圖說文字 18"/>
            <p:cNvSpPr/>
            <p:nvPr/>
          </p:nvSpPr>
          <p:spPr bwMode="auto">
            <a:xfrm>
              <a:off x="2207568" y="2044005"/>
              <a:ext cx="3885536" cy="2038345"/>
            </a:xfrm>
            <a:prstGeom prst="wedgeEllipseCallout">
              <a:avLst>
                <a:gd name="adj1" fmla="val -55118"/>
                <a:gd name="adj2" fmla="val 19986"/>
              </a:avLst>
            </a:prstGeom>
            <a:solidFill>
              <a:srgbClr val="FFFFFF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1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5600" y="2564904"/>
              <a:ext cx="3312368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這齣歌</a:t>
              </a: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劇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的</a:t>
              </a:r>
              <a:r>
                <a:rPr lang="zh-TW" altLang="en-US" sz="2800" dirty="0">
                  <a:solidFill>
                    <a:srgbClr val="F52FB3"/>
                  </a:solidFill>
                  <a:ea typeface="標楷體" panose="03000509000000000000" pitchFamily="65" charset="-120"/>
                </a:rPr>
                <a:t>伴奏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是怎樣的？</a:t>
              </a: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6023992" y="1988841"/>
            <a:ext cx="5841595" cy="3312367"/>
            <a:chOff x="6023992" y="1988841"/>
            <a:chExt cx="5841595" cy="3312367"/>
          </a:xfrm>
        </p:grpSpPr>
        <p:sp>
          <p:nvSpPr>
            <p:cNvPr id="7" name="流程圖: 文件 6"/>
            <p:cNvSpPr/>
            <p:nvPr/>
          </p:nvSpPr>
          <p:spPr bwMode="auto">
            <a:xfrm>
              <a:off x="6023992" y="1988841"/>
              <a:ext cx="5841595" cy="3312367"/>
            </a:xfrm>
            <a:prstGeom prst="flowChartDocument">
              <a:avLst/>
            </a:prstGeom>
            <a:solidFill>
              <a:srgbClr val="B2F35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3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13373" y="2420889"/>
              <a:ext cx="4811999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50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以個別樂器獨奏</a:t>
              </a:r>
              <a:endParaRPr lang="en-US" altLang="zh-TW" sz="5000" dirty="0">
                <a:solidFill>
                  <a:srgbClr val="7030A0"/>
                </a:solidFill>
                <a:latin typeface="+mj-lt"/>
                <a:ea typeface="標楷體" panose="03000509000000000000" pitchFamily="65" charset="-120"/>
              </a:endParaRPr>
            </a:p>
          </p:txBody>
        </p:sp>
        <p:sp>
          <p:nvSpPr>
            <p:cNvPr id="24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0096" y="3454843"/>
              <a:ext cx="4824536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50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以管弦樂團合奏</a:t>
              </a:r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6324774" y="2492897"/>
              <a:ext cx="648072" cy="71775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6" name="矩形 25"/>
            <p:cNvSpPr/>
            <p:nvPr/>
          </p:nvSpPr>
          <p:spPr bwMode="auto">
            <a:xfrm>
              <a:off x="6324774" y="3501009"/>
              <a:ext cx="648072" cy="71775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sp>
        <p:nvSpPr>
          <p:cNvPr id="22" name="文字方塊 21"/>
          <p:cNvSpPr txBox="1"/>
          <p:nvPr/>
        </p:nvSpPr>
        <p:spPr>
          <a:xfrm>
            <a:off x="6312024" y="3501008"/>
            <a:ext cx="86594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000" dirty="0">
                <a:solidFill>
                  <a:srgbClr val="FF0000"/>
                </a:solidFill>
                <a:sym typeface="Wingdings"/>
              </a:rPr>
              <a:t></a:t>
            </a:r>
            <a:r>
              <a:rPr lang="en-US" altLang="zh-TW" sz="5000" dirty="0">
                <a:solidFill>
                  <a:srgbClr val="FF0000"/>
                </a:solidFill>
              </a:rPr>
              <a:t> </a:t>
            </a:r>
            <a:endParaRPr lang="zh-TW" altLang="en-US" sz="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04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30471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18366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3011761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-47626" y="6031243"/>
            <a:ext cx="12264305" cy="85414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290916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辨識歌劇的元素</a:t>
            </a:r>
            <a:endParaRPr lang="zh-HK" altLang="zh-HK" sz="2800" b="0" dirty="0">
              <a:solidFill>
                <a:schemeClr val="bg1"/>
              </a:solidFill>
            </a:endParaRPr>
          </a:p>
        </p:txBody>
      </p:sp>
      <p:pic>
        <p:nvPicPr>
          <p:cNvPr id="20" name="Picture 2" descr="C:\Users\jade\Desktop\Jade\Longman Music\2021 project\6B6\9789880014697\OEBPS\2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000" b="91125" l="78125" r="99219">
                        <a14:foregroundMark x1="87813" y1="49250" x2="87813" y2="49250"/>
                        <a14:foregroundMark x1="87266" y1="50187" x2="87266" y2="50187"/>
                        <a14:foregroundMark x1="88672" y1="48063" x2="88672" y2="48063"/>
                        <a14:foregroundMark x1="85234" y1="66250" x2="85234" y2="66250"/>
                        <a14:foregroundMark x1="84609" y1="63688" x2="84609" y2="63688"/>
                        <a14:foregroundMark x1="84609" y1="62250" x2="84609" y2="62250"/>
                        <a14:foregroundMark x1="84922" y1="69500" x2="84922" y2="69500"/>
                        <a14:foregroundMark x1="84922" y1="89063" x2="84922" y2="89063"/>
                        <a14:foregroundMark x1="89297" y1="88375" x2="89297" y2="88375"/>
                        <a14:foregroundMark x1="90156" y1="88625" x2="90156" y2="88625"/>
                        <a14:foregroundMark x1="93047" y1="88813" x2="93047" y2="88813"/>
                        <a14:foregroundMark x1="96016" y1="89313" x2="96016" y2="89313"/>
                        <a14:foregroundMark x1="96563" y1="89313" x2="96563" y2="89313"/>
                        <a14:foregroundMark x1="94844" y1="86750" x2="94844" y2="86750"/>
                        <a14:foregroundMark x1="84297" y1="87875" x2="84297" y2="87875"/>
                        <a14:foregroundMark x1="83125" y1="87438" x2="83125" y2="87438"/>
                        <a14:foregroundMark x1="82031" y1="87000" x2="82031" y2="87000"/>
                        <a14:foregroundMark x1="86328" y1="87000" x2="86328" y2="87000"/>
                        <a14:foregroundMark x1="87266" y1="87438" x2="87266" y2="87438"/>
                        <a14:foregroundMark x1="89844" y1="87438" x2="87500" y2="88375"/>
                        <a14:foregroundMark x1="84922" y1="89313" x2="84922" y2="89313"/>
                        <a14:foregroundMark x1="83438" y1="89563" x2="83438" y2="89563"/>
                        <a14:foregroundMark x1="82031" y1="89563" x2="82031" y2="89563"/>
                        <a14:foregroundMark x1="80859" y1="90000" x2="80859" y2="90000"/>
                        <a14:foregroundMark x1="81094" y1="88375" x2="82031" y2="88375"/>
                        <a14:foregroundMark x1="86953" y1="90250" x2="86953" y2="90250"/>
                        <a14:foregroundMark x1="91641" y1="90250" x2="91641" y2="90250"/>
                        <a14:foregroundMark x1="92500" y1="87000" x2="92500" y2="87000"/>
                        <a14:foregroundMark x1="90469" y1="86250" x2="90469" y2="86250"/>
                        <a14:foregroundMark x1="95703" y1="87688" x2="95703" y2="87688"/>
                        <a14:foregroundMark x1="95078" y1="89750" x2="95078" y2="89750"/>
                        <a14:foregroundMark x1="98047" y1="87438" x2="98047" y2="87438"/>
                        <a14:foregroundMark x1="98906" y1="87438" x2="99219" y2="88375"/>
                        <a14:foregroundMark x1="99219" y1="88375" x2="99219" y2="88375"/>
                        <a14:foregroundMark x1="80859" y1="85313" x2="80859" y2="85313"/>
                        <a14:foregroundMark x1="93672" y1="90688" x2="93672" y2="90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249" t="35914" b="13905"/>
          <a:stretch/>
        </p:blipFill>
        <p:spPr bwMode="auto">
          <a:xfrm flipH="1">
            <a:off x="889213" y="2337863"/>
            <a:ext cx="1433529" cy="455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89556"/>
            <a:ext cx="946849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觀看歌劇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卡門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選段：</a:t>
            </a:r>
            <a:r>
              <a:rPr lang="en-US" altLang="zh-TW" sz="28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9"/>
              </a:rPr>
              <a:t>Les </a:t>
            </a:r>
            <a:r>
              <a:rPr lang="en-US" altLang="zh-TW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9"/>
              </a:rPr>
              <a:t>voici</a:t>
            </a:r>
            <a:r>
              <a:rPr lang="en-US" altLang="zh-TW" sz="28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9"/>
              </a:rPr>
              <a:t>, </a:t>
            </a:r>
            <a:r>
              <a:rPr lang="en-US" altLang="zh-TW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9"/>
              </a:rPr>
              <a:t>voici</a:t>
            </a:r>
            <a:r>
              <a:rPr lang="en-US" altLang="zh-TW" sz="28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9"/>
              </a:rPr>
              <a:t> la quadrille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，</a:t>
            </a:r>
            <a:endParaRPr lang="en-US" altLang="zh-TW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分析歌劇所包含的元素。</a:t>
            </a:r>
            <a:endParaRPr lang="en-US" altLang="zh-TW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2207568" y="2044005"/>
            <a:ext cx="3885536" cy="2038345"/>
            <a:chOff x="2207568" y="2044005"/>
            <a:chExt cx="3885536" cy="2038345"/>
          </a:xfrm>
        </p:grpSpPr>
        <p:sp>
          <p:nvSpPr>
            <p:cNvPr id="19" name="橢圓形圖說文字 18"/>
            <p:cNvSpPr/>
            <p:nvPr/>
          </p:nvSpPr>
          <p:spPr bwMode="auto">
            <a:xfrm>
              <a:off x="2207568" y="2044005"/>
              <a:ext cx="3885536" cy="2038345"/>
            </a:xfrm>
            <a:prstGeom prst="wedgeEllipseCallout">
              <a:avLst>
                <a:gd name="adj1" fmla="val -55118"/>
                <a:gd name="adj2" fmla="val 19986"/>
              </a:avLst>
            </a:prstGeom>
            <a:solidFill>
              <a:srgbClr val="FFFFFF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1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5600" y="2564904"/>
              <a:ext cx="3312368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這齣歌</a:t>
              </a: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劇具備甚麼</a:t>
              </a:r>
              <a:r>
                <a:rPr lang="zh-TW" altLang="en-US" sz="2800" dirty="0">
                  <a:solidFill>
                    <a:srgbClr val="F52FB3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戲劇</a:t>
              </a: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元素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？</a:t>
              </a: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6456040" y="1834869"/>
            <a:ext cx="5184577" cy="4196374"/>
            <a:chOff x="6456040" y="1834869"/>
            <a:chExt cx="5184577" cy="4196374"/>
          </a:xfrm>
        </p:grpSpPr>
        <p:sp>
          <p:nvSpPr>
            <p:cNvPr id="7" name="流程圖: 文件 6"/>
            <p:cNvSpPr/>
            <p:nvPr/>
          </p:nvSpPr>
          <p:spPr bwMode="auto">
            <a:xfrm>
              <a:off x="6456040" y="1834869"/>
              <a:ext cx="5184577" cy="4196374"/>
            </a:xfrm>
            <a:prstGeom prst="flowChartDocument">
              <a:avLst/>
            </a:prstGeom>
            <a:solidFill>
              <a:srgbClr val="F7C29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3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2185" y="2266917"/>
              <a:ext cx="3613760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50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具故事情節</a:t>
              </a:r>
              <a:endParaRPr lang="en-US" altLang="zh-TW" sz="5000" dirty="0">
                <a:solidFill>
                  <a:srgbClr val="7030A0"/>
                </a:solidFill>
                <a:latin typeface="+mj-lt"/>
                <a:ea typeface="標楷體" panose="03000509000000000000" pitchFamily="65" charset="-120"/>
              </a:endParaRPr>
            </a:p>
          </p:txBody>
        </p:sp>
        <p:sp>
          <p:nvSpPr>
            <p:cNvPr id="24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3537" y="3275029"/>
              <a:ext cx="3456384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50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具演技</a:t>
              </a:r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6888089" y="2338925"/>
              <a:ext cx="648072" cy="71775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6" name="矩形 25"/>
            <p:cNvSpPr/>
            <p:nvPr/>
          </p:nvSpPr>
          <p:spPr bwMode="auto">
            <a:xfrm>
              <a:off x="6888089" y="3347037"/>
              <a:ext cx="648072" cy="71775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5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0561" y="4285463"/>
              <a:ext cx="3456384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50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具人物造型</a:t>
              </a:r>
            </a:p>
          </p:txBody>
        </p:sp>
        <p:sp>
          <p:nvSpPr>
            <p:cNvPr id="27" name="矩形 26"/>
            <p:cNvSpPr/>
            <p:nvPr/>
          </p:nvSpPr>
          <p:spPr bwMode="auto">
            <a:xfrm>
              <a:off x="6901449" y="4357471"/>
              <a:ext cx="648072" cy="71775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sp>
        <p:nvSpPr>
          <p:cNvPr id="28" name="文字方塊 27"/>
          <p:cNvSpPr txBox="1"/>
          <p:nvPr/>
        </p:nvSpPr>
        <p:spPr>
          <a:xfrm>
            <a:off x="6888088" y="2276872"/>
            <a:ext cx="86594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000" dirty="0">
                <a:solidFill>
                  <a:srgbClr val="FF0000"/>
                </a:solidFill>
                <a:sym typeface="Wingdings"/>
              </a:rPr>
              <a:t></a:t>
            </a:r>
            <a:r>
              <a:rPr lang="en-US" altLang="zh-TW" sz="5000" dirty="0">
                <a:solidFill>
                  <a:srgbClr val="FF0000"/>
                </a:solidFill>
              </a:rPr>
              <a:t> </a:t>
            </a:r>
            <a:endParaRPr lang="zh-TW" altLang="en-US" sz="5000" dirty="0">
              <a:solidFill>
                <a:srgbClr val="FF0000"/>
              </a:solidFill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6888088" y="3284984"/>
            <a:ext cx="86594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000" dirty="0">
                <a:solidFill>
                  <a:srgbClr val="FF0000"/>
                </a:solidFill>
                <a:sym typeface="Wingdings"/>
              </a:rPr>
              <a:t></a:t>
            </a:r>
            <a:r>
              <a:rPr lang="en-US" altLang="zh-TW" sz="5000" dirty="0">
                <a:solidFill>
                  <a:srgbClr val="FF0000"/>
                </a:solidFill>
              </a:rPr>
              <a:t> </a:t>
            </a:r>
            <a:endParaRPr lang="zh-TW" altLang="en-US" sz="5000" dirty="0">
              <a:solidFill>
                <a:srgbClr val="FF0000"/>
              </a:solidFill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6888088" y="4367426"/>
            <a:ext cx="86594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000" dirty="0">
                <a:solidFill>
                  <a:srgbClr val="FF0000"/>
                </a:solidFill>
                <a:sym typeface="Wingdings"/>
              </a:rPr>
              <a:t></a:t>
            </a:r>
            <a:r>
              <a:rPr lang="en-US" altLang="zh-TW" sz="5000" dirty="0">
                <a:solidFill>
                  <a:srgbClr val="FF0000"/>
                </a:solidFill>
              </a:rPr>
              <a:t> </a:t>
            </a:r>
            <a:endParaRPr lang="zh-TW" altLang="en-US" sz="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11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30471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18366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3011761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0" y="6031243"/>
            <a:ext cx="12216680" cy="854140"/>
          </a:xfrm>
          <a:prstGeom prst="rect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290916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辨識歌劇的元素</a:t>
            </a:r>
            <a:endParaRPr lang="zh-HK" altLang="zh-HK" sz="2800" b="0" dirty="0">
              <a:solidFill>
                <a:schemeClr val="bg1"/>
              </a:solidFill>
            </a:endParaRPr>
          </a:p>
        </p:txBody>
      </p:sp>
      <p:pic>
        <p:nvPicPr>
          <p:cNvPr id="20" name="Picture 2" descr="C:\Users\jade\Desktop\Jade\Longman Music\2021 project\6B6\9789880014697\OEBPS\2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000" b="91125" l="78125" r="99219">
                        <a14:foregroundMark x1="87813" y1="49250" x2="87813" y2="49250"/>
                        <a14:foregroundMark x1="87266" y1="50187" x2="87266" y2="50187"/>
                        <a14:foregroundMark x1="88672" y1="48063" x2="88672" y2="48063"/>
                        <a14:foregroundMark x1="85234" y1="66250" x2="85234" y2="66250"/>
                        <a14:foregroundMark x1="84609" y1="63688" x2="84609" y2="63688"/>
                        <a14:foregroundMark x1="84609" y1="62250" x2="84609" y2="62250"/>
                        <a14:foregroundMark x1="84922" y1="69500" x2="84922" y2="69500"/>
                        <a14:foregroundMark x1="84922" y1="89063" x2="84922" y2="89063"/>
                        <a14:foregroundMark x1="89297" y1="88375" x2="89297" y2="88375"/>
                        <a14:foregroundMark x1="90156" y1="88625" x2="90156" y2="88625"/>
                        <a14:foregroundMark x1="93047" y1="88813" x2="93047" y2="88813"/>
                        <a14:foregroundMark x1="96016" y1="89313" x2="96016" y2="89313"/>
                        <a14:foregroundMark x1="96563" y1="89313" x2="96563" y2="89313"/>
                        <a14:foregroundMark x1="94844" y1="86750" x2="94844" y2="86750"/>
                        <a14:foregroundMark x1="84297" y1="87875" x2="84297" y2="87875"/>
                        <a14:foregroundMark x1="83125" y1="87438" x2="83125" y2="87438"/>
                        <a14:foregroundMark x1="82031" y1="87000" x2="82031" y2="87000"/>
                        <a14:foregroundMark x1="86328" y1="87000" x2="86328" y2="87000"/>
                        <a14:foregroundMark x1="87266" y1="87438" x2="87266" y2="87438"/>
                        <a14:foregroundMark x1="89844" y1="87438" x2="87500" y2="88375"/>
                        <a14:foregroundMark x1="84922" y1="89313" x2="84922" y2="89313"/>
                        <a14:foregroundMark x1="83438" y1="89563" x2="83438" y2="89563"/>
                        <a14:foregroundMark x1="82031" y1="89563" x2="82031" y2="89563"/>
                        <a14:foregroundMark x1="80859" y1="90000" x2="80859" y2="90000"/>
                        <a14:foregroundMark x1="81094" y1="88375" x2="82031" y2="88375"/>
                        <a14:foregroundMark x1="86953" y1="90250" x2="86953" y2="90250"/>
                        <a14:foregroundMark x1="91641" y1="90250" x2="91641" y2="90250"/>
                        <a14:foregroundMark x1="92500" y1="87000" x2="92500" y2="87000"/>
                        <a14:foregroundMark x1="90469" y1="86250" x2="90469" y2="86250"/>
                        <a14:foregroundMark x1="95703" y1="87688" x2="95703" y2="87688"/>
                        <a14:foregroundMark x1="95078" y1="89750" x2="95078" y2="89750"/>
                        <a14:foregroundMark x1="98047" y1="87438" x2="98047" y2="87438"/>
                        <a14:foregroundMark x1="98906" y1="87438" x2="99219" y2="88375"/>
                        <a14:foregroundMark x1="99219" y1="88375" x2="99219" y2="88375"/>
                        <a14:foregroundMark x1="80859" y1="85313" x2="80859" y2="85313"/>
                        <a14:foregroundMark x1="93672" y1="90688" x2="93672" y2="90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249" t="35914" b="13905"/>
          <a:stretch/>
        </p:blipFill>
        <p:spPr bwMode="auto">
          <a:xfrm flipH="1">
            <a:off x="889213" y="2337863"/>
            <a:ext cx="1433529" cy="455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89556"/>
            <a:ext cx="946849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觀看歌劇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卡門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選段：</a:t>
            </a:r>
            <a:r>
              <a:rPr lang="en-US" altLang="zh-TW" sz="28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9"/>
              </a:rPr>
              <a:t>Les </a:t>
            </a:r>
            <a:r>
              <a:rPr lang="en-US" altLang="zh-TW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9"/>
              </a:rPr>
              <a:t>voici</a:t>
            </a:r>
            <a:r>
              <a:rPr lang="en-US" altLang="zh-TW" sz="28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9"/>
              </a:rPr>
              <a:t>, </a:t>
            </a:r>
            <a:r>
              <a:rPr lang="en-US" altLang="zh-TW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9"/>
              </a:rPr>
              <a:t>voici</a:t>
            </a:r>
            <a:r>
              <a:rPr lang="en-US" altLang="zh-TW" sz="28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9"/>
              </a:rPr>
              <a:t> la quadrille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，</a:t>
            </a:r>
            <a:endParaRPr lang="en-US" altLang="zh-TW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分析歌劇所包含的元素。</a:t>
            </a:r>
            <a:endParaRPr lang="en-US" altLang="zh-TW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2207568" y="2044005"/>
            <a:ext cx="3885536" cy="2038345"/>
            <a:chOff x="2207568" y="2044005"/>
            <a:chExt cx="3885536" cy="2038345"/>
          </a:xfrm>
        </p:grpSpPr>
        <p:sp>
          <p:nvSpPr>
            <p:cNvPr id="19" name="橢圓形圖說文字 18"/>
            <p:cNvSpPr/>
            <p:nvPr/>
          </p:nvSpPr>
          <p:spPr bwMode="auto">
            <a:xfrm>
              <a:off x="2207568" y="2044005"/>
              <a:ext cx="3885536" cy="2038345"/>
            </a:xfrm>
            <a:prstGeom prst="wedgeEllipseCallout">
              <a:avLst>
                <a:gd name="adj1" fmla="val -55118"/>
                <a:gd name="adj2" fmla="val 19986"/>
              </a:avLst>
            </a:prstGeom>
            <a:solidFill>
              <a:srgbClr val="FFFFFF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1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5600" y="2564904"/>
              <a:ext cx="3312368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這齣歌</a:t>
              </a: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劇具備甚麼</a:t>
              </a:r>
              <a:r>
                <a:rPr lang="zh-TW" altLang="en-US" sz="2800" dirty="0">
                  <a:solidFill>
                    <a:srgbClr val="F52FB3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舞台設計</a:t>
              </a: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特色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？</a:t>
              </a: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6456040" y="1906878"/>
            <a:ext cx="5184577" cy="4124366"/>
            <a:chOff x="6456040" y="1906878"/>
            <a:chExt cx="5184577" cy="4124366"/>
          </a:xfrm>
        </p:grpSpPr>
        <p:sp>
          <p:nvSpPr>
            <p:cNvPr id="7" name="流程圖: 文件 6"/>
            <p:cNvSpPr/>
            <p:nvPr/>
          </p:nvSpPr>
          <p:spPr bwMode="auto">
            <a:xfrm>
              <a:off x="6456040" y="1906878"/>
              <a:ext cx="5184577" cy="4124366"/>
            </a:xfrm>
            <a:prstGeom prst="flowChartDocument">
              <a:avLst/>
            </a:prstGeom>
            <a:solidFill>
              <a:srgbClr val="E9E94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3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2185" y="2338925"/>
              <a:ext cx="3613760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50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有道具</a:t>
              </a:r>
              <a:endParaRPr lang="en-US" altLang="zh-TW" sz="5000" dirty="0">
                <a:solidFill>
                  <a:srgbClr val="7030A0"/>
                </a:solidFill>
                <a:latin typeface="+mj-lt"/>
                <a:ea typeface="標楷體" panose="03000509000000000000" pitchFamily="65" charset="-120"/>
              </a:endParaRPr>
            </a:p>
          </p:txBody>
        </p:sp>
        <p:sp>
          <p:nvSpPr>
            <p:cNvPr id="24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3537" y="3347037"/>
              <a:ext cx="3456384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50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有佈景</a:t>
              </a:r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6888089" y="2410933"/>
              <a:ext cx="648072" cy="71775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6" name="矩形 25"/>
            <p:cNvSpPr/>
            <p:nvPr/>
          </p:nvSpPr>
          <p:spPr bwMode="auto">
            <a:xfrm>
              <a:off x="6888089" y="3419045"/>
              <a:ext cx="648072" cy="71775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5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0561" y="4357471"/>
              <a:ext cx="3456384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50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有燈光效果</a:t>
              </a:r>
            </a:p>
          </p:txBody>
        </p:sp>
        <p:sp>
          <p:nvSpPr>
            <p:cNvPr id="27" name="矩形 26"/>
            <p:cNvSpPr/>
            <p:nvPr/>
          </p:nvSpPr>
          <p:spPr bwMode="auto">
            <a:xfrm>
              <a:off x="6901449" y="4429479"/>
              <a:ext cx="648072" cy="71775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sp>
        <p:nvSpPr>
          <p:cNvPr id="28" name="文字方塊 27"/>
          <p:cNvSpPr txBox="1"/>
          <p:nvPr/>
        </p:nvSpPr>
        <p:spPr>
          <a:xfrm>
            <a:off x="6888088" y="2423210"/>
            <a:ext cx="86594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000" dirty="0">
                <a:solidFill>
                  <a:srgbClr val="FF0000"/>
                </a:solidFill>
                <a:sym typeface="Wingdings"/>
              </a:rPr>
              <a:t></a:t>
            </a:r>
            <a:r>
              <a:rPr lang="en-US" altLang="zh-TW" sz="5000" dirty="0">
                <a:solidFill>
                  <a:srgbClr val="FF0000"/>
                </a:solidFill>
              </a:rPr>
              <a:t> </a:t>
            </a:r>
            <a:endParaRPr lang="zh-TW" altLang="en-US" sz="5000" dirty="0">
              <a:solidFill>
                <a:srgbClr val="FF0000"/>
              </a:solidFill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6888088" y="3431322"/>
            <a:ext cx="86594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000" dirty="0">
                <a:solidFill>
                  <a:srgbClr val="FF0000"/>
                </a:solidFill>
                <a:sym typeface="Wingdings"/>
              </a:rPr>
              <a:t></a:t>
            </a:r>
            <a:r>
              <a:rPr lang="en-US" altLang="zh-TW" sz="5000" dirty="0">
                <a:solidFill>
                  <a:srgbClr val="FF0000"/>
                </a:solidFill>
              </a:rPr>
              <a:t> </a:t>
            </a:r>
            <a:endParaRPr lang="zh-TW" altLang="en-US" sz="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51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B0F672ADDC474BB8B52D7656B537C3" ma:contentTypeVersion="11" ma:contentTypeDescription="Create a new document." ma:contentTypeScope="" ma:versionID="1dc1755d4a6ddfdc0628b7f163923dc9">
  <xsd:schema xmlns:xsd="http://www.w3.org/2001/XMLSchema" xmlns:xs="http://www.w3.org/2001/XMLSchema" xmlns:p="http://schemas.microsoft.com/office/2006/metadata/properties" xmlns:ns2="f456a434-ca4c-495b-af4b-5cc670c0e5dd" xmlns:ns3="c140335f-f93a-40a8-a8ab-e3e9122daab2" targetNamespace="http://schemas.microsoft.com/office/2006/metadata/properties" ma:root="true" ma:fieldsID="7320a0d373cb5f77200ac90d5d66cbf2" ns2:_="" ns3:_="">
    <xsd:import namespace="f456a434-ca4c-495b-af4b-5cc670c0e5dd"/>
    <xsd:import namespace="c140335f-f93a-40a8-a8ab-e3e9122daab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56a434-ca4c-495b-af4b-5cc670c0e5d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40335f-f93a-40a8-a8ab-e3e9122daa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AA9FB40-ADFE-46FF-ACB5-49942957AF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56a434-ca4c-495b-af4b-5cc670c0e5dd"/>
    <ds:schemaRef ds:uri="c140335f-f93a-40a8-a8ab-e3e9122daa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ADC19F6-1AD8-4372-B589-3D78361B26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A3B058D-2F7E-4FD6-8558-F3184CC6BCD3}">
  <ds:schemaRefs>
    <ds:schemaRef ds:uri="http://purl.org/dc/elements/1.1/"/>
    <ds:schemaRef ds:uri="http://www.w3.org/XML/1998/namespace"/>
    <ds:schemaRef ds:uri="f456a434-ca4c-495b-af4b-5cc670c0e5dd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c140335f-f93a-40a8-a8ab-e3e9122daab2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14054</TotalTime>
  <Words>3331</Words>
  <Application>Microsoft Office PowerPoint</Application>
  <PresentationFormat>Widescreen</PresentationFormat>
  <Paragraphs>344</Paragraphs>
  <Slides>55</Slides>
  <Notes>48</Notes>
  <HiddenSlides>0</HiddenSlides>
  <MMClips>7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70" baseType="lpstr">
      <vt:lpstr>Noto Sans CJK TC Bold</vt:lpstr>
      <vt:lpstr>Noto Sans CJK TC Medium</vt:lpstr>
      <vt:lpstr>微軟正黑體</vt:lpstr>
      <vt:lpstr>微軟正黑體 Light</vt:lpstr>
      <vt:lpstr>新細明體</vt:lpstr>
      <vt:lpstr>標楷體</vt:lpstr>
      <vt:lpstr>Arial</vt:lpstr>
      <vt:lpstr>Calibri</vt:lpstr>
      <vt:lpstr>Calibri Light</vt:lpstr>
      <vt:lpstr>Comic Sans MS</vt:lpstr>
      <vt:lpstr>Times New Roman</vt:lpstr>
      <vt:lpstr>Verdana</vt:lpstr>
      <vt:lpstr>預設簡報設計</vt:lpstr>
      <vt:lpstr>Office Theme</vt:lpstr>
      <vt:lpstr>Document</vt:lpstr>
      <vt:lpstr>PowerPoint Presentation</vt:lpstr>
      <vt:lpstr>學習重點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Pearson Asia Edu. 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HK1-UWNChow</dc:creator>
  <cp:lastModifiedBy>Leung, Catherine</cp:lastModifiedBy>
  <cp:revision>1049</cp:revision>
  <dcterms:created xsi:type="dcterms:W3CDTF">2010-12-02T06:19:15Z</dcterms:created>
  <dcterms:modified xsi:type="dcterms:W3CDTF">2021-03-22T09:53:41Z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0x010100DBB0F672ADDC474BB8B52D7656B537C3</vt:lpwstr>
  </property>
</Properties>
</file>