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1"/>
  </p:notesMasterIdLst>
  <p:sldIdLst>
    <p:sldId id="453" r:id="rId6"/>
    <p:sldId id="319" r:id="rId7"/>
    <p:sldId id="495" r:id="rId8"/>
    <p:sldId id="439" r:id="rId9"/>
    <p:sldId id="500" r:id="rId10"/>
    <p:sldId id="359" r:id="rId11"/>
    <p:sldId id="498" r:id="rId12"/>
    <p:sldId id="499" r:id="rId13"/>
    <p:sldId id="501" r:id="rId14"/>
    <p:sldId id="502" r:id="rId15"/>
    <p:sldId id="503" r:id="rId16"/>
    <p:sldId id="504" r:id="rId17"/>
    <p:sldId id="513" r:id="rId18"/>
    <p:sldId id="463" r:id="rId19"/>
    <p:sldId id="511" r:id="rId20"/>
    <p:sldId id="512" r:id="rId21"/>
    <p:sldId id="514" r:id="rId22"/>
    <p:sldId id="515" r:id="rId23"/>
    <p:sldId id="516" r:id="rId24"/>
    <p:sldId id="517" r:id="rId25"/>
    <p:sldId id="518" r:id="rId26"/>
    <p:sldId id="519" r:id="rId27"/>
    <p:sldId id="330" r:id="rId28"/>
    <p:sldId id="290" r:id="rId29"/>
    <p:sldId id="520" r:id="rId30"/>
    <p:sldId id="446" r:id="rId31"/>
    <p:sldId id="522" r:id="rId32"/>
    <p:sldId id="532" r:id="rId33"/>
    <p:sldId id="533" r:id="rId34"/>
    <p:sldId id="534" r:id="rId35"/>
    <p:sldId id="505" r:id="rId36"/>
    <p:sldId id="506" r:id="rId37"/>
    <p:sldId id="507" r:id="rId38"/>
    <p:sldId id="510" r:id="rId39"/>
    <p:sldId id="508" r:id="rId40"/>
    <p:sldId id="509" r:id="rId41"/>
    <p:sldId id="523" r:id="rId42"/>
    <p:sldId id="524" r:id="rId43"/>
    <p:sldId id="531" r:id="rId44"/>
    <p:sldId id="525" r:id="rId45"/>
    <p:sldId id="530" r:id="rId46"/>
    <p:sldId id="529" r:id="rId47"/>
    <p:sldId id="527" r:id="rId48"/>
    <p:sldId id="528" r:id="rId49"/>
    <p:sldId id="52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, Candace" initials="CC" lastIdx="2" clrIdx="0">
    <p:extLst>
      <p:ext uri="{19B8F6BF-5375-455C-9EA6-DF929625EA0E}">
        <p15:presenceInfo xmlns:p15="http://schemas.microsoft.com/office/powerpoint/2012/main" userId="S::Candace.SF.Chan@Pearson.com::bc13349b-03ef-4b71-8ee4-a941a4a67e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FF00FF"/>
    <a:srgbClr val="8A3CC4"/>
    <a:srgbClr val="CCCCFF"/>
    <a:srgbClr val="9999FF"/>
    <a:srgbClr val="FF66FF"/>
    <a:srgbClr val="DEEBF7"/>
    <a:srgbClr val="FBE5D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AFCA3-DCB7-4A0D-A6AA-DA26AAF8FD2C}" v="6" dt="2021-01-26T08:38:07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0" autoAdjust="0"/>
    <p:restoredTop sz="84151" autoAdjust="0"/>
  </p:normalViewPr>
  <p:slideViewPr>
    <p:cSldViewPr snapToGrid="0">
      <p:cViewPr varScale="1">
        <p:scale>
          <a:sx n="63" d="100"/>
          <a:sy n="63" d="100"/>
        </p:scale>
        <p:origin x="5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DB6AFCA3-DCB7-4A0D-A6AA-DA26AAF8FD2C}"/>
    <pc:docChg chg="modSld">
      <pc:chgData name="Chan, Candace" userId="bc13349b-03ef-4b71-8ee4-a941a4a67ec9" providerId="ADAL" clId="{DB6AFCA3-DCB7-4A0D-A6AA-DA26AAF8FD2C}" dt="2021-01-26T08:38:07.554" v="5"/>
      <pc:docMkLst>
        <pc:docMk/>
      </pc:docMkLst>
      <pc:sldChg chg="modSp">
        <pc:chgData name="Chan, Candace" userId="bc13349b-03ef-4b71-8ee4-a941a4a67ec9" providerId="ADAL" clId="{DB6AFCA3-DCB7-4A0D-A6AA-DA26AAF8FD2C}" dt="2021-01-26T08:38:07.554" v="5"/>
        <pc:sldMkLst>
          <pc:docMk/>
          <pc:sldMk cId="0" sldId="330"/>
        </pc:sldMkLst>
        <pc:picChg chg="mod">
          <ac:chgData name="Chan, Candace" userId="bc13349b-03ef-4b71-8ee4-a941a4a67ec9" providerId="ADAL" clId="{DB6AFCA3-DCB7-4A0D-A6AA-DA26AAF8FD2C}" dt="2021-01-26T08:38:07.554" v="5"/>
          <ac:picMkLst>
            <pc:docMk/>
            <pc:sldMk cId="0" sldId="330"/>
            <ac:picMk id="19468" creationId="{D9EB9935-0100-4268-B60D-5A29B7B7BDE8}"/>
          </ac:picMkLst>
        </pc:picChg>
      </pc:sldChg>
      <pc:sldChg chg="modSp">
        <pc:chgData name="Chan, Candace" userId="bc13349b-03ef-4b71-8ee4-a941a4a67ec9" providerId="ADAL" clId="{DB6AFCA3-DCB7-4A0D-A6AA-DA26AAF8FD2C}" dt="2021-01-26T08:36:55.711" v="1"/>
        <pc:sldMkLst>
          <pc:docMk/>
          <pc:sldMk cId="1792712890" sldId="512"/>
        </pc:sldMkLst>
        <pc:picChg chg="mod">
          <ac:chgData name="Chan, Candace" userId="bc13349b-03ef-4b71-8ee4-a941a4a67ec9" providerId="ADAL" clId="{DB6AFCA3-DCB7-4A0D-A6AA-DA26AAF8FD2C}" dt="2021-01-26T08:36:55.711" v="1"/>
          <ac:picMkLst>
            <pc:docMk/>
            <pc:sldMk cId="1792712890" sldId="512"/>
            <ac:picMk id="22" creationId="{CCCD5A61-FE9D-4516-A25A-66FF0FDFD9C2}"/>
          </ac:picMkLst>
        </pc:picChg>
      </pc:sldChg>
      <pc:sldChg chg="modSp">
        <pc:chgData name="Chan, Candace" userId="bc13349b-03ef-4b71-8ee4-a941a4a67ec9" providerId="ADAL" clId="{DB6AFCA3-DCB7-4A0D-A6AA-DA26AAF8FD2C}" dt="2021-01-26T08:37:19.302" v="2"/>
        <pc:sldMkLst>
          <pc:docMk/>
          <pc:sldMk cId="4095460492" sldId="514"/>
        </pc:sldMkLst>
        <pc:picChg chg="mod">
          <ac:chgData name="Chan, Candace" userId="bc13349b-03ef-4b71-8ee4-a941a4a67ec9" providerId="ADAL" clId="{DB6AFCA3-DCB7-4A0D-A6AA-DA26AAF8FD2C}" dt="2021-01-26T08:37:19.302" v="2"/>
          <ac:picMkLst>
            <pc:docMk/>
            <pc:sldMk cId="4095460492" sldId="514"/>
            <ac:picMk id="22" creationId="{CCCD5A61-FE9D-4516-A25A-66FF0FDFD9C2}"/>
          </ac:picMkLst>
        </pc:picChg>
      </pc:sldChg>
      <pc:sldChg chg="modSp">
        <pc:chgData name="Chan, Candace" userId="bc13349b-03ef-4b71-8ee4-a941a4a67ec9" providerId="ADAL" clId="{DB6AFCA3-DCB7-4A0D-A6AA-DA26AAF8FD2C}" dt="2021-01-26T08:37:34.006" v="3"/>
        <pc:sldMkLst>
          <pc:docMk/>
          <pc:sldMk cId="3917352627" sldId="515"/>
        </pc:sldMkLst>
        <pc:picChg chg="mod">
          <ac:chgData name="Chan, Candace" userId="bc13349b-03ef-4b71-8ee4-a941a4a67ec9" providerId="ADAL" clId="{DB6AFCA3-DCB7-4A0D-A6AA-DA26AAF8FD2C}" dt="2021-01-26T08:37:34.006" v="3"/>
          <ac:picMkLst>
            <pc:docMk/>
            <pc:sldMk cId="3917352627" sldId="515"/>
            <ac:picMk id="22" creationId="{CCCD5A61-FE9D-4516-A25A-66FF0FDFD9C2}"/>
          </ac:picMkLst>
        </pc:picChg>
      </pc:sldChg>
      <pc:sldChg chg="modSp">
        <pc:chgData name="Chan, Candace" userId="bc13349b-03ef-4b71-8ee4-a941a4a67ec9" providerId="ADAL" clId="{DB6AFCA3-DCB7-4A0D-A6AA-DA26AAF8FD2C}" dt="2021-01-26T08:37:55.353" v="4"/>
        <pc:sldMkLst>
          <pc:docMk/>
          <pc:sldMk cId="273070554" sldId="516"/>
        </pc:sldMkLst>
        <pc:picChg chg="mod">
          <ac:chgData name="Chan, Candace" userId="bc13349b-03ef-4b71-8ee4-a941a4a67ec9" providerId="ADAL" clId="{DB6AFCA3-DCB7-4A0D-A6AA-DA26AAF8FD2C}" dt="2021-01-26T08:37:55.353" v="4"/>
          <ac:picMkLst>
            <pc:docMk/>
            <pc:sldMk cId="273070554" sldId="516"/>
            <ac:picMk id="22" creationId="{CCCD5A61-FE9D-4516-A25A-66FF0FDFD9C2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8AF92-FD68-4F44-A8FB-D91A6D1C5173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AE42B-1360-469C-BDB2-F42F1963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758790-B082-4F4F-B76E-1517604BC9C4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7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30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62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5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6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55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8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61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01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39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34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68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05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09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14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6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03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42B-1360-469C-BDB2-F42F1963CA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1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91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0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7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2378-73E7-4FE4-BBF2-95755559E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2CFCF-A2D1-40D8-9EA2-5E66661F7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FE6BE-7A6E-42ED-95D0-8377E871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94D0-4D60-46C7-889F-47F9979E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E63F5-707C-4CB5-8F1E-4A95E4EE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7D6E-1510-4AFD-B5BF-6565FC8E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DBDB5-E8B9-4D15-9A07-B18A21FDD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DB3D6-8F84-47EA-9363-AFE8D6C0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B588B-ED15-45FF-BF12-6144231E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53D98-70EE-4C2F-BCFA-BEC0A402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0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8FD9E-51C5-4EC1-9CF7-708710C9E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04DD5-7670-499A-88B4-4C0B56BB0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AABFA-5929-44EB-B34E-FFB22385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4CF19-85EE-47A5-A7E2-5306BA80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69E34-3AF8-42EC-AF09-01DA5082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1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744735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47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2950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2544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7574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6012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7615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171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503D-BA26-45AA-88CD-E4D958BB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678E4-249F-405A-9042-6707A4D39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05C0-2567-45C3-991F-8BB07D8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E2D73-70B4-47F8-8AB0-58DDF312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DEA8D-F5F6-4600-8C2F-4E0EEDCB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45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640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8847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9238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0325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227576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CB31-3493-4327-B4C0-F186827F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7DCE9-8B4C-4FC0-99DE-941886692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1EDC-1877-4D55-B11B-CEF0E443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36529-9D6A-4DD7-AB16-D8E3E32C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B4AF8-834B-474B-99B4-739D2D2D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5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5A9D-AE0C-4D49-AB53-2B0DB143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2749-81F3-4148-A51C-0E9084753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6286D-4903-4DB3-924B-0EFDD8AF6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5C772-D8FD-43C7-A50A-6041CAA8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6BA06-20A2-4616-B8CA-4E49F00F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75C5-A05D-4971-8087-48ED43B5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5C07A-948D-4C12-8BC7-4988F857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0A46F-A0A5-430D-8F45-B7202623D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16DF9-D417-4E31-8504-9255DB3A7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F697C-14B9-414F-9EE6-819DB0386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C2DFF-46DB-4967-8F57-3B02E833B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555DF6-5CE9-4699-A41F-6748383C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EDA84-7CCD-442D-A79E-68E17571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929D3-F0E5-4D4A-A7B3-D17F90E8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6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3351-D116-42FD-A4B1-D2C6DF52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30A51-23E5-47C0-AB14-43ED8A1B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C05FA-2F56-4653-9DCA-93EAB32E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A3FE-2C4F-485A-A5B1-589DBB85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86DBB-E9DA-4489-B9EA-3E550D0D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93F12-9EAE-4906-ACBA-CF4D59BD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23C0-846C-496D-B973-D2C02F76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7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C2BD-7CEF-4638-9605-82E07ED0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3C52B-1A4E-4CBC-9865-823A415E1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24155-B916-4CD9-B695-2D11169EF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E9176-7B46-46F7-B062-4E34F2E4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C626E-B3F5-444D-AD6E-A95E7982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CAF4A-06F2-4670-B251-11ACAA7A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2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B576-7390-4FB3-B940-0C3B303A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2175D-E7FD-477B-8132-1FADA1DBF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840F2-94C9-4B9F-BB80-0BD51BA13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9C777-1416-459B-98E0-C974A572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C1200-4D88-4203-921D-457FC7B9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583C0-8BC7-473C-AF4D-ED50AB08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35F89-6613-488D-A973-4C115028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20E25-F63F-452F-B59F-A8933AF03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833C2-15CD-4149-AE06-75DCC2C00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5713-95D9-4F0D-A8F6-BD4D98DA2BA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47DEB-C212-474E-8943-1C796DEA7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0C625-DFEB-4A15-9AF8-83BF61304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3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952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30.xml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9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6.mp3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6.mp3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slide" Target="slide3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32.xml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slide" Target="slide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slide" Target="slide3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6.png"/><Relationship Id="rId7" Type="http://schemas.openxmlformats.org/officeDocument/2006/relationships/slide" Target="slide3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hyperlink" Target="https://ds.pearson.com.hk/qr?source=music&amp;originId=pri_music_ppt_5b4_0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6.png"/><Relationship Id="rId7" Type="http://schemas.openxmlformats.org/officeDocument/2006/relationships/slide" Target="slide4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hyperlink" Target="https://ds.pearson.com.hk/qr?source=music&amp;originId=pri_music_ppt_5b4_0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5b4_0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slide" Target="slide4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5b4_0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slide" Target="slide4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hyperlink" Target="https://ds.pearson.com.hk/qr?source=music&amp;originId=pri_music_ppt_5b4_05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8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5.png"/><Relationship Id="rId2" Type="http://schemas.openxmlformats.org/officeDocument/2006/relationships/audio" Target="../media/media11.mp3"/><Relationship Id="rId16" Type="http://schemas.openxmlformats.org/officeDocument/2006/relationships/slide" Target="slide4.xml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6.png"/><Relationship Id="rId5" Type="http://schemas.microsoft.com/office/2007/relationships/media" Target="../media/media13.mp3"/><Relationship Id="rId15" Type="http://schemas.openxmlformats.org/officeDocument/2006/relationships/image" Target="../media/image27.png"/><Relationship Id="rId10" Type="http://schemas.openxmlformats.org/officeDocument/2006/relationships/notesSlide" Target="../notesSlides/notesSlide24.xml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6.mp3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25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6.mp3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6.png"/><Relationship Id="rId18" Type="http://schemas.openxmlformats.org/officeDocument/2006/relationships/image" Target="../media/image31.png"/><Relationship Id="rId3" Type="http://schemas.microsoft.com/office/2007/relationships/media" Target="../media/media18.mp3"/><Relationship Id="rId21" Type="http://schemas.openxmlformats.org/officeDocument/2006/relationships/image" Target="../media/image8.png"/><Relationship Id="rId7" Type="http://schemas.microsoft.com/office/2007/relationships/media" Target="../media/media20.mp3"/><Relationship Id="rId12" Type="http://schemas.openxmlformats.org/officeDocument/2006/relationships/notesSlide" Target="../notesSlides/notesSlide26.xml"/><Relationship Id="rId17" Type="http://schemas.openxmlformats.org/officeDocument/2006/relationships/image" Target="../media/image30.png"/><Relationship Id="rId2" Type="http://schemas.openxmlformats.org/officeDocument/2006/relationships/audio" Target="../media/media17.mp3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5" Type="http://schemas.openxmlformats.org/officeDocument/2006/relationships/slide" Target="slide5.xml"/><Relationship Id="rId10" Type="http://schemas.openxmlformats.org/officeDocument/2006/relationships/audio" Target="../media/media21.mp3"/><Relationship Id="rId19" Type="http://schemas.microsoft.com/office/2007/relationships/hdphoto" Target="../media/hdphoto3.wdp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5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slide" Target="slide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slide" Target="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slide" Target="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27.xml"/><Relationship Id="rId4" Type="http://schemas.openxmlformats.org/officeDocument/2006/relationships/audio" Target="../media/media6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slide" Target="slide28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jp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7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8.mp3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5.png"/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10.mp3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152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HK" altLang="zh-H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HK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HK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HK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HK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HK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0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樂器合奏</a:t>
            </a:r>
            <a:endParaRPr kumimoji="1" lang="en-US" altLang="zh-TW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五下第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</a:t>
            </a:r>
            <a:endParaRPr kumimoji="1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教學簡報</a:t>
            </a:r>
            <a:endParaRPr kumimoji="1" lang="en-US" sz="5400" b="1" i="0" u="none" strike="noStrike" kern="1200" cap="none" spc="0" normalizeH="0" baseline="0" noProof="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微軟正黑體 Light" panose="020B0304030504040204" pitchFamily="34" charset="-120"/>
              <a:ea typeface="微軟正黑體 Light" panose="020B0304030504040204" pitchFamily="34" charset="-120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F2DF-F466-4CB4-846F-F759D941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D46646-059B-480C-B756-CEA32051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B5A7C5-F647-46F9-9F81-1284B6B76E85}"/>
              </a:ext>
            </a:extLst>
          </p:cNvPr>
          <p:cNvSpPr/>
          <p:nvPr/>
        </p:nvSpPr>
        <p:spPr bwMode="auto">
          <a:xfrm>
            <a:off x="-41275" y="9525"/>
            <a:ext cx="12239625" cy="68859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4C81775E-F0C9-4864-91CE-592EEEDA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2878" y="1560878"/>
            <a:ext cx="3238511" cy="2670178"/>
          </a:xfrm>
          <a:custGeom>
            <a:avLst/>
            <a:gdLst>
              <a:gd name="connsiteX0" fmla="*/ 0 w 3238511"/>
              <a:gd name="connsiteY0" fmla="*/ 0 h 2670178"/>
              <a:gd name="connsiteX1" fmla="*/ 604522 w 3238511"/>
              <a:gd name="connsiteY1" fmla="*/ 0 h 2670178"/>
              <a:gd name="connsiteX2" fmla="*/ 1079504 w 3238511"/>
              <a:gd name="connsiteY2" fmla="*/ 0 h 2670178"/>
              <a:gd name="connsiteX3" fmla="*/ 1586870 w 3238511"/>
              <a:gd name="connsiteY3" fmla="*/ 0 h 2670178"/>
              <a:gd name="connsiteX4" fmla="*/ 2159007 w 3238511"/>
              <a:gd name="connsiteY4" fmla="*/ 0 h 2670178"/>
              <a:gd name="connsiteX5" fmla="*/ 2731144 w 3238511"/>
              <a:gd name="connsiteY5" fmla="*/ 0 h 2670178"/>
              <a:gd name="connsiteX6" fmla="*/ 3238511 w 3238511"/>
              <a:gd name="connsiteY6" fmla="*/ 0 h 2670178"/>
              <a:gd name="connsiteX7" fmla="*/ 3238511 w 3238511"/>
              <a:gd name="connsiteY7" fmla="*/ 587439 h 2670178"/>
              <a:gd name="connsiteX8" fmla="*/ 3238511 w 3238511"/>
              <a:gd name="connsiteY8" fmla="*/ 1041369 h 2670178"/>
              <a:gd name="connsiteX9" fmla="*/ 3238511 w 3238511"/>
              <a:gd name="connsiteY9" fmla="*/ 1575405 h 2670178"/>
              <a:gd name="connsiteX10" fmla="*/ 3238511 w 3238511"/>
              <a:gd name="connsiteY10" fmla="*/ 2136142 h 2670178"/>
              <a:gd name="connsiteX11" fmla="*/ 3238511 w 3238511"/>
              <a:gd name="connsiteY11" fmla="*/ 2670178 h 2670178"/>
              <a:gd name="connsiteX12" fmla="*/ 2795914 w 3238511"/>
              <a:gd name="connsiteY12" fmla="*/ 2670178 h 2670178"/>
              <a:gd name="connsiteX13" fmla="*/ 2288548 w 3238511"/>
              <a:gd name="connsiteY13" fmla="*/ 2670178 h 2670178"/>
              <a:gd name="connsiteX14" fmla="*/ 1716411 w 3238511"/>
              <a:gd name="connsiteY14" fmla="*/ 2670178 h 2670178"/>
              <a:gd name="connsiteX15" fmla="*/ 1176659 w 3238511"/>
              <a:gd name="connsiteY15" fmla="*/ 2670178 h 2670178"/>
              <a:gd name="connsiteX16" fmla="*/ 734062 w 3238511"/>
              <a:gd name="connsiteY16" fmla="*/ 2670178 h 2670178"/>
              <a:gd name="connsiteX17" fmla="*/ 0 w 3238511"/>
              <a:gd name="connsiteY17" fmla="*/ 2670178 h 2670178"/>
              <a:gd name="connsiteX18" fmla="*/ 0 w 3238511"/>
              <a:gd name="connsiteY18" fmla="*/ 2082739 h 2670178"/>
              <a:gd name="connsiteX19" fmla="*/ 0 w 3238511"/>
              <a:gd name="connsiteY19" fmla="*/ 1548703 h 2670178"/>
              <a:gd name="connsiteX20" fmla="*/ 0 w 3238511"/>
              <a:gd name="connsiteY20" fmla="*/ 1041369 h 2670178"/>
              <a:gd name="connsiteX21" fmla="*/ 0 w 3238511"/>
              <a:gd name="connsiteY21" fmla="*/ 507334 h 2670178"/>
              <a:gd name="connsiteX22" fmla="*/ 0 w 3238511"/>
              <a:gd name="connsiteY22" fmla="*/ 0 h 26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38511" h="2670178" fill="none" extrusionOk="0">
                <a:moveTo>
                  <a:pt x="0" y="0"/>
                </a:moveTo>
                <a:cubicBezTo>
                  <a:pt x="216607" y="-25893"/>
                  <a:pt x="437481" y="37681"/>
                  <a:pt x="604522" y="0"/>
                </a:cubicBezTo>
                <a:cubicBezTo>
                  <a:pt x="771563" y="-37681"/>
                  <a:pt x="922161" y="40341"/>
                  <a:pt x="1079504" y="0"/>
                </a:cubicBezTo>
                <a:cubicBezTo>
                  <a:pt x="1236847" y="-40341"/>
                  <a:pt x="1458997" y="45534"/>
                  <a:pt x="1586870" y="0"/>
                </a:cubicBezTo>
                <a:cubicBezTo>
                  <a:pt x="1714743" y="-45534"/>
                  <a:pt x="1993200" y="30001"/>
                  <a:pt x="2159007" y="0"/>
                </a:cubicBezTo>
                <a:cubicBezTo>
                  <a:pt x="2324814" y="-30001"/>
                  <a:pt x="2571572" y="37276"/>
                  <a:pt x="2731144" y="0"/>
                </a:cubicBezTo>
                <a:cubicBezTo>
                  <a:pt x="2890716" y="-37276"/>
                  <a:pt x="3096225" y="38127"/>
                  <a:pt x="3238511" y="0"/>
                </a:cubicBezTo>
                <a:cubicBezTo>
                  <a:pt x="3243695" y="238176"/>
                  <a:pt x="3232258" y="330113"/>
                  <a:pt x="3238511" y="587439"/>
                </a:cubicBezTo>
                <a:cubicBezTo>
                  <a:pt x="3244764" y="844765"/>
                  <a:pt x="3213324" y="881272"/>
                  <a:pt x="3238511" y="1041369"/>
                </a:cubicBezTo>
                <a:cubicBezTo>
                  <a:pt x="3263698" y="1201466"/>
                  <a:pt x="3220651" y="1349187"/>
                  <a:pt x="3238511" y="1575405"/>
                </a:cubicBezTo>
                <a:cubicBezTo>
                  <a:pt x="3256371" y="1801623"/>
                  <a:pt x="3226430" y="1989121"/>
                  <a:pt x="3238511" y="2136142"/>
                </a:cubicBezTo>
                <a:cubicBezTo>
                  <a:pt x="3250592" y="2283163"/>
                  <a:pt x="3197584" y="2557046"/>
                  <a:pt x="3238511" y="2670178"/>
                </a:cubicBezTo>
                <a:cubicBezTo>
                  <a:pt x="3131245" y="2716019"/>
                  <a:pt x="2885428" y="2657682"/>
                  <a:pt x="2795914" y="2670178"/>
                </a:cubicBezTo>
                <a:cubicBezTo>
                  <a:pt x="2706400" y="2682674"/>
                  <a:pt x="2397807" y="2624086"/>
                  <a:pt x="2288548" y="2670178"/>
                </a:cubicBezTo>
                <a:cubicBezTo>
                  <a:pt x="2179289" y="2716270"/>
                  <a:pt x="1878132" y="2645930"/>
                  <a:pt x="1716411" y="2670178"/>
                </a:cubicBezTo>
                <a:cubicBezTo>
                  <a:pt x="1554690" y="2694426"/>
                  <a:pt x="1369034" y="2665649"/>
                  <a:pt x="1176659" y="2670178"/>
                </a:cubicBezTo>
                <a:cubicBezTo>
                  <a:pt x="984284" y="2674707"/>
                  <a:pt x="871051" y="2630206"/>
                  <a:pt x="734062" y="2670178"/>
                </a:cubicBezTo>
                <a:cubicBezTo>
                  <a:pt x="597073" y="2710150"/>
                  <a:pt x="172118" y="2607176"/>
                  <a:pt x="0" y="2670178"/>
                </a:cubicBezTo>
                <a:cubicBezTo>
                  <a:pt x="-60205" y="2495539"/>
                  <a:pt x="25798" y="2306097"/>
                  <a:pt x="0" y="2082739"/>
                </a:cubicBezTo>
                <a:cubicBezTo>
                  <a:pt x="-25798" y="1859381"/>
                  <a:pt x="49138" y="1693165"/>
                  <a:pt x="0" y="1548703"/>
                </a:cubicBezTo>
                <a:cubicBezTo>
                  <a:pt x="-49138" y="1404241"/>
                  <a:pt x="49295" y="1192153"/>
                  <a:pt x="0" y="1041369"/>
                </a:cubicBezTo>
                <a:cubicBezTo>
                  <a:pt x="-49295" y="890585"/>
                  <a:pt x="56960" y="767290"/>
                  <a:pt x="0" y="507334"/>
                </a:cubicBezTo>
                <a:cubicBezTo>
                  <a:pt x="-56960" y="247378"/>
                  <a:pt x="25474" y="241917"/>
                  <a:pt x="0" y="0"/>
                </a:cubicBezTo>
                <a:close/>
              </a:path>
              <a:path w="3238511" h="2670178" stroke="0" extrusionOk="0">
                <a:moveTo>
                  <a:pt x="0" y="0"/>
                </a:moveTo>
                <a:cubicBezTo>
                  <a:pt x="200746" y="-38605"/>
                  <a:pt x="440697" y="60980"/>
                  <a:pt x="604522" y="0"/>
                </a:cubicBezTo>
                <a:cubicBezTo>
                  <a:pt x="768347" y="-60980"/>
                  <a:pt x="954943" y="16854"/>
                  <a:pt x="1079504" y="0"/>
                </a:cubicBezTo>
                <a:cubicBezTo>
                  <a:pt x="1204065" y="-16854"/>
                  <a:pt x="1423988" y="46062"/>
                  <a:pt x="1586870" y="0"/>
                </a:cubicBezTo>
                <a:cubicBezTo>
                  <a:pt x="1749752" y="-46062"/>
                  <a:pt x="1926436" y="20448"/>
                  <a:pt x="2094237" y="0"/>
                </a:cubicBezTo>
                <a:cubicBezTo>
                  <a:pt x="2262038" y="-20448"/>
                  <a:pt x="2339194" y="35836"/>
                  <a:pt x="2536834" y="0"/>
                </a:cubicBezTo>
                <a:cubicBezTo>
                  <a:pt x="2734474" y="-35836"/>
                  <a:pt x="3062252" y="52270"/>
                  <a:pt x="3238511" y="0"/>
                </a:cubicBezTo>
                <a:cubicBezTo>
                  <a:pt x="3256469" y="208270"/>
                  <a:pt x="3201289" y="410167"/>
                  <a:pt x="3238511" y="587439"/>
                </a:cubicBezTo>
                <a:cubicBezTo>
                  <a:pt x="3275733" y="764711"/>
                  <a:pt x="3177197" y="939564"/>
                  <a:pt x="3238511" y="1121475"/>
                </a:cubicBezTo>
                <a:cubicBezTo>
                  <a:pt x="3299825" y="1303386"/>
                  <a:pt x="3227606" y="1435553"/>
                  <a:pt x="3238511" y="1655510"/>
                </a:cubicBezTo>
                <a:cubicBezTo>
                  <a:pt x="3249416" y="1875468"/>
                  <a:pt x="3208288" y="2002571"/>
                  <a:pt x="3238511" y="2189546"/>
                </a:cubicBezTo>
                <a:cubicBezTo>
                  <a:pt x="3268734" y="2376521"/>
                  <a:pt x="3207063" y="2534513"/>
                  <a:pt x="3238511" y="2670178"/>
                </a:cubicBezTo>
                <a:cubicBezTo>
                  <a:pt x="3127118" y="2712205"/>
                  <a:pt x="2985304" y="2645234"/>
                  <a:pt x="2795914" y="2670178"/>
                </a:cubicBezTo>
                <a:cubicBezTo>
                  <a:pt x="2606524" y="2695122"/>
                  <a:pt x="2444790" y="2658692"/>
                  <a:pt x="2320933" y="2670178"/>
                </a:cubicBezTo>
                <a:cubicBezTo>
                  <a:pt x="2197076" y="2681664"/>
                  <a:pt x="1942133" y="2621624"/>
                  <a:pt x="1845951" y="2670178"/>
                </a:cubicBezTo>
                <a:cubicBezTo>
                  <a:pt x="1749769" y="2718732"/>
                  <a:pt x="1556573" y="2621063"/>
                  <a:pt x="1306199" y="2670178"/>
                </a:cubicBezTo>
                <a:cubicBezTo>
                  <a:pt x="1055825" y="2719293"/>
                  <a:pt x="920043" y="2623920"/>
                  <a:pt x="798833" y="2670178"/>
                </a:cubicBezTo>
                <a:cubicBezTo>
                  <a:pt x="677623" y="2716436"/>
                  <a:pt x="277677" y="2629957"/>
                  <a:pt x="0" y="2670178"/>
                </a:cubicBezTo>
                <a:cubicBezTo>
                  <a:pt x="-20759" y="2474164"/>
                  <a:pt x="29859" y="2419107"/>
                  <a:pt x="0" y="2216248"/>
                </a:cubicBezTo>
                <a:cubicBezTo>
                  <a:pt x="-29859" y="2013389"/>
                  <a:pt x="1331" y="1937738"/>
                  <a:pt x="0" y="1708914"/>
                </a:cubicBezTo>
                <a:cubicBezTo>
                  <a:pt x="-1331" y="1480090"/>
                  <a:pt x="18911" y="1393440"/>
                  <a:pt x="0" y="1201580"/>
                </a:cubicBezTo>
                <a:cubicBezTo>
                  <a:pt x="-18911" y="1009720"/>
                  <a:pt x="3530" y="810956"/>
                  <a:pt x="0" y="694246"/>
                </a:cubicBezTo>
                <a:cubicBezTo>
                  <a:pt x="-3530" y="577536"/>
                  <a:pt x="61198" y="183289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20348175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可由老師帶領二至五位學生吹奏「牧童笛（二）」，與其他學生進行合奏，聽聽合奏效果是怎樣的。</a:t>
            </a:r>
            <a:endParaRPr lang="zh-TW" altLang="zh-HK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6538BA0-432C-4B61-BC1F-A071C8C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120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E8F9A47E-33E2-4AF5-AAC7-A4C653F8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5" y="189306"/>
            <a:ext cx="262662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合奏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進行曲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8FD0FB7E-0099-44EB-A6EE-F3E699073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68" y="204662"/>
            <a:ext cx="7750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一同合奏全曲吧！</a:t>
            </a:r>
            <a:endParaRPr lang="zh-TW" altLang="zh-HK" sz="2800" dirty="0"/>
          </a:p>
        </p:txBody>
      </p:sp>
      <p:pic>
        <p:nvPicPr>
          <p:cNvPr id="19" name="5B04song1a">
            <a:hlinkClick r:id="" action="ppaction://media"/>
            <a:extLst>
              <a:ext uri="{FF2B5EF4-FFF2-40B4-BE49-F238E27FC236}">
                <a16:creationId xmlns:a16="http://schemas.microsoft.com/office/drawing/2014/main" id="{278668AD-AD8E-4FE9-B92B-63DBF7A79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271" y="1630540"/>
            <a:ext cx="287550" cy="277635"/>
          </a:xfrm>
          <a:prstGeom prst="rect">
            <a:avLst/>
          </a:prstGeom>
        </p:spPr>
      </p:pic>
      <p:pic>
        <p:nvPicPr>
          <p:cNvPr id="20" name="5B04song1b">
            <a:hlinkClick r:id="" action="ppaction://media"/>
            <a:extLst>
              <a:ext uri="{FF2B5EF4-FFF2-40B4-BE49-F238E27FC236}">
                <a16:creationId xmlns:a16="http://schemas.microsoft.com/office/drawing/2014/main" id="{170E8516-7D24-47DD-A8CB-5BFD9BFCD1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7576" y="2351270"/>
            <a:ext cx="287100" cy="2772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19659DF-F754-493E-A865-9DC732DE5495}"/>
              </a:ext>
            </a:extLst>
          </p:cNvPr>
          <p:cNvSpPr/>
          <p:nvPr/>
        </p:nvSpPr>
        <p:spPr bwMode="auto">
          <a:xfrm>
            <a:off x="-23813" y="5776606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9F1EF711-0E45-4602-B523-A931AA7E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 descr="一張含有 美工圖案 的圖片&#10;&#10;自動產生的描述">
            <a:extLst>
              <a:ext uri="{FF2B5EF4-FFF2-40B4-BE49-F238E27FC236}">
                <a16:creationId xmlns:a16="http://schemas.microsoft.com/office/drawing/2014/main" id="{D851309C-506D-47E0-9852-ED23FBD16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50" l="200" r="96000">
                        <a14:foregroundMark x1="17600" y1="8125" x2="17600" y2="8125"/>
                        <a14:foregroundMark x1="12200" y1="6250" x2="12200" y2="6250"/>
                        <a14:foregroundMark x1="11200" y1="6125" x2="3200" y2="12000"/>
                        <a14:foregroundMark x1="3200" y1="12000" x2="200" y2="19875"/>
                        <a14:foregroundMark x1="200" y1="19875" x2="200" y2="19875"/>
                        <a14:foregroundMark x1="18000" y1="2500" x2="38600" y2="0"/>
                        <a14:foregroundMark x1="72200" y1="11500" x2="72200" y2="11500"/>
                        <a14:foregroundMark x1="75600" y1="3000" x2="75600" y2="3000"/>
                        <a14:foregroundMark x1="85200" y1="8375" x2="85200" y2="8375"/>
                        <a14:foregroundMark x1="96000" y1="17750" x2="96000" y2="17750"/>
                        <a14:foregroundMark x1="88000" y1="29875" x2="88000" y2="29875"/>
                        <a14:foregroundMark x1="89600" y1="36125" x2="89600" y2="36125"/>
                        <a14:foregroundMark x1="88600" y1="29250" x2="88600" y2="29250"/>
                        <a14:foregroundMark x1="88600" y1="29625" x2="91200" y2="37125"/>
                        <a14:foregroundMark x1="91200" y1="37125" x2="80200" y2="44375"/>
                        <a14:foregroundMark x1="87000" y1="28125" x2="88000" y2="31500"/>
                        <a14:foregroundMark x1="72000" y1="93375" x2="72000" y2="93375"/>
                        <a14:foregroundMark x1="70200" y1="93750" x2="70200" y2="93750"/>
                        <a14:foregroundMark x1="77000" y1="89250" x2="77000" y2="89250"/>
                        <a14:foregroundMark x1="64600" y1="91250" x2="64600" y2="91250"/>
                        <a14:foregroundMark x1="62200" y1="89875" x2="66600" y2="92125"/>
                        <a14:foregroundMark x1="12600" y1="91250" x2="10000" y2="91875"/>
                        <a14:foregroundMark x1="10000" y1="94375" x2="10000" y2="94375"/>
                        <a14:foregroundMark x1="10000" y1="94375" x2="10000" y2="94375"/>
                        <a14:foregroundMark x1="7600" y1="93625" x2="12600" y2="98750"/>
                        <a14:foregroundMark x1="9600" y1="95000" x2="10600" y2="95000"/>
                        <a14:foregroundMark x1="31200" y1="49375" x2="31200" y2="49375"/>
                        <a14:foregroundMark x1="27600" y1="41750" x2="21600" y2="52500"/>
                        <a14:foregroundMark x1="26000" y1="57375" x2="26000" y2="57375"/>
                        <a14:foregroundMark x1="32600" y1="54875" x2="32600" y2="54875"/>
                        <a14:foregroundMark x1="22000" y1="52750" x2="22000" y2="57375"/>
                        <a14:foregroundMark x1="47200" y1="47125" x2="47200" y2="47125"/>
                        <a14:foregroundMark x1="40600" y1="41250" x2="50800" y2="45125"/>
                        <a14:foregroundMark x1="50800" y1="45125" x2="57600" y2="45500"/>
                        <a14:foregroundMark x1="50600" y1="47500" x2="50600" y2="47500"/>
                        <a14:foregroundMark x1="55600" y1="47500" x2="55600" y2="47500"/>
                        <a14:foregroundMark x1="55600" y1="47500" x2="55600" y2="47500"/>
                        <a14:foregroundMark x1="75600" y1="9375" x2="75600" y2="9375"/>
                        <a14:foregroundMark x1="75600" y1="11125" x2="75600" y2="11125"/>
                        <a14:foregroundMark x1="94000" y1="17750" x2="94000" y2="17750"/>
                        <a14:foregroundMark x1="95200" y1="19000" x2="95200" y2="19000"/>
                        <a14:foregroundMark x1="83000" y1="7375" x2="83000" y2="7375"/>
                        <a14:foregroundMark x1="67200" y1="12750" x2="67200" y2="12750"/>
                        <a14:foregroundMark x1="71600" y1="11250" x2="71600" y2="11250"/>
                        <a14:foregroundMark x1="71600" y1="11250" x2="71600" y2="11250"/>
                        <a14:foregroundMark x1="73600" y1="10500" x2="736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" y="3731923"/>
            <a:ext cx="1681939" cy="269110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79EC1B-4FCC-4F00-9F21-CBE61FEE4F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601" r="3747" b="15568"/>
          <a:stretch/>
        </p:blipFill>
        <p:spPr>
          <a:xfrm>
            <a:off x="2994168" y="831927"/>
            <a:ext cx="5630126" cy="5967385"/>
          </a:xfrm>
          <a:prstGeom prst="rect">
            <a:avLst/>
          </a:prstGeom>
        </p:spPr>
      </p:pic>
      <p:sp>
        <p:nvSpPr>
          <p:cNvPr id="29" name="矩形: 圓角 28">
            <a:hlinkClick r:id="rId13" action="ppaction://hlinksldjump"/>
            <a:extLst>
              <a:ext uri="{FF2B5EF4-FFF2-40B4-BE49-F238E27FC236}">
                <a16:creationId xmlns:a16="http://schemas.microsoft.com/office/drawing/2014/main" id="{A8AAD322-771E-43F9-BE21-E935928055B4}"/>
              </a:ext>
            </a:extLst>
          </p:cNvPr>
          <p:cNvSpPr/>
          <p:nvPr/>
        </p:nvSpPr>
        <p:spPr>
          <a:xfrm>
            <a:off x="9568967" y="4788216"/>
            <a:ext cx="1631194" cy="855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可按此看看電子樂譜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562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66538BA0-432C-4B61-BC1F-A071C8C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4193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E8F9A47E-33E2-4AF5-AAC7-A4C653F8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5" y="189306"/>
            <a:ext cx="239124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比較合奏效果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Speech Bubble: Rectangle with Corners Rounded 33">
            <a:extLst>
              <a:ext uri="{FF2B5EF4-FFF2-40B4-BE49-F238E27FC236}">
                <a16:creationId xmlns:a16="http://schemas.microsoft.com/office/drawing/2014/main" id="{AE1524B3-9F9B-49E3-B83B-CE95467FD648}"/>
              </a:ext>
            </a:extLst>
          </p:cNvPr>
          <p:cNvSpPr/>
          <p:nvPr/>
        </p:nvSpPr>
        <p:spPr bwMode="auto">
          <a:xfrm>
            <a:off x="6471130" y="1416586"/>
            <a:ext cx="5113290" cy="1981567"/>
          </a:xfrm>
          <a:prstGeom prst="wedgeRoundRectCallout">
            <a:avLst>
              <a:gd name="adj1" fmla="val 32803"/>
              <a:gd name="adj2" fmla="val 82434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可請兩位吹奏技術較佳的同學合奏樂曲，再比較由兩人合奏跟由全班合奏所產生的音樂效果有甚麼不同。</a:t>
            </a:r>
            <a:endParaRPr lang="zh-TW" altLang="zh-HK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7" name="5B04song1a">
            <a:hlinkClick r:id="" action="ppaction://media"/>
            <a:extLst>
              <a:ext uri="{FF2B5EF4-FFF2-40B4-BE49-F238E27FC236}">
                <a16:creationId xmlns:a16="http://schemas.microsoft.com/office/drawing/2014/main" id="{0A2200C4-D9A9-4998-A528-82C1DE9E1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580" y="1937271"/>
            <a:ext cx="287550" cy="277635"/>
          </a:xfrm>
          <a:prstGeom prst="rect">
            <a:avLst/>
          </a:prstGeom>
        </p:spPr>
      </p:pic>
      <p:pic>
        <p:nvPicPr>
          <p:cNvPr id="21" name="5B04song1b">
            <a:hlinkClick r:id="" action="ppaction://media"/>
            <a:extLst>
              <a:ext uri="{FF2B5EF4-FFF2-40B4-BE49-F238E27FC236}">
                <a16:creationId xmlns:a16="http://schemas.microsoft.com/office/drawing/2014/main" id="{42136DF9-B43B-4899-8DC4-B2EDDAFB5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12" y="2569626"/>
            <a:ext cx="287100" cy="277200"/>
          </a:xfrm>
          <a:prstGeom prst="rect">
            <a:avLst/>
          </a:prstGeom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F47D62A8-7343-474D-AAA2-9FBD50D29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504" y="122644"/>
            <a:ext cx="91213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ea typeface="標楷體" panose="03000509000000000000" pitchFamily="65" charset="-120"/>
              </a:rPr>
              <a:t>如果由兩位同學吹奏以上樂曲，效果跟全班分組合奏有甚麼不同？説説看。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49B179D-D972-4937-B6BC-941D147743AA}"/>
              </a:ext>
            </a:extLst>
          </p:cNvPr>
          <p:cNvSpPr/>
          <p:nvPr/>
        </p:nvSpPr>
        <p:spPr bwMode="auto">
          <a:xfrm>
            <a:off x="19051" y="5825509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8F674F7-CA99-4752-80E7-D0D9E79179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601" r="3747" b="15568"/>
          <a:stretch/>
        </p:blipFill>
        <p:spPr>
          <a:xfrm>
            <a:off x="911823" y="1164661"/>
            <a:ext cx="5345159" cy="5665347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696F2B2E-F1C2-47F0-AADC-CB0771164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7">
            <a:extLst>
              <a:ext uri="{FF2B5EF4-FFF2-40B4-BE49-F238E27FC236}">
                <a16:creationId xmlns:a16="http://schemas.microsoft.com/office/drawing/2014/main" id="{7FD15BEE-3383-4027-9692-3874CE09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154202" y="4118044"/>
            <a:ext cx="2125975" cy="21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7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31750"/>
            <a:ext cx="12172950" cy="68897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66538BA0-432C-4B61-BC1F-A071C8C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120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E8F9A47E-33E2-4AF5-AAC7-A4C653F8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5" y="189306"/>
            <a:ext cx="262662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比較合奏效果</a:t>
            </a:r>
            <a:endParaRPr lang="en-US" altLang="zh-TW" sz="2800" dirty="0">
              <a:solidFill>
                <a:srgbClr val="FF6600"/>
              </a:solidFill>
              <a:ea typeface="標楷體" pitchFamily="65" charset="-120"/>
            </a:endParaRPr>
          </a:p>
        </p:txBody>
      </p:sp>
      <p:sp>
        <p:nvSpPr>
          <p:cNvPr id="19" name="Speech Bubble: Rectangle with Corners Rounded 7">
            <a:extLst>
              <a:ext uri="{FF2B5EF4-FFF2-40B4-BE49-F238E27FC236}">
                <a16:creationId xmlns:a16="http://schemas.microsoft.com/office/drawing/2014/main" id="{A66C12ED-6BFF-4C74-8286-BC58C80C921A}"/>
              </a:ext>
            </a:extLst>
          </p:cNvPr>
          <p:cNvSpPr/>
          <p:nvPr/>
        </p:nvSpPr>
        <p:spPr bwMode="auto">
          <a:xfrm>
            <a:off x="5871715" y="1366838"/>
            <a:ext cx="5844282" cy="1738312"/>
          </a:xfrm>
          <a:prstGeom prst="wedgeRoundRectCallout">
            <a:avLst>
              <a:gd name="adj1" fmla="val -4977"/>
              <a:gd name="adj2" fmla="val 8434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D60093"/>
                </a:solidFill>
                <a:ea typeface="標楷體" panose="03000509000000000000" pitchFamily="65" charset="-120"/>
              </a:rPr>
              <a:t>相對於二人合奏，全班分組合奏所產生的音樂</a:t>
            </a:r>
            <a:r>
              <a:rPr lang="zh-TW" altLang="en-US" sz="3200" b="1" dirty="0">
                <a:solidFill>
                  <a:srgbClr val="D60093"/>
                </a:solidFill>
                <a:ea typeface="標楷體" panose="03000509000000000000" pitchFamily="65" charset="-120"/>
              </a:rPr>
              <a:t>聲量較大</a:t>
            </a:r>
            <a:r>
              <a:rPr lang="zh-TW" altLang="en-US" sz="3200" dirty="0">
                <a:solidFill>
                  <a:srgbClr val="D60093"/>
                </a:solidFill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solidFill>
                  <a:srgbClr val="D60093"/>
                </a:solidFill>
                <a:ea typeface="標楷體" panose="03000509000000000000" pitchFamily="65" charset="-120"/>
              </a:rPr>
              <a:t>音色較雄渾</a:t>
            </a:r>
            <a:r>
              <a:rPr lang="zh-TW" altLang="en-US" sz="3200" dirty="0">
                <a:solidFill>
                  <a:srgbClr val="D60093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3200" b="1" dirty="0">
                <a:solidFill>
                  <a:srgbClr val="D60093"/>
                </a:solidFill>
                <a:ea typeface="標楷體" panose="03000509000000000000" pitchFamily="65" charset="-120"/>
              </a:rPr>
              <a:t>織體較厚</a:t>
            </a:r>
            <a:r>
              <a:rPr lang="zh-TW" altLang="en-US" sz="3200" dirty="0">
                <a:solidFill>
                  <a:srgbClr val="D60093"/>
                </a:solidFill>
                <a:ea typeface="標楷體" panose="03000509000000000000" pitchFamily="65" charset="-120"/>
              </a:rPr>
              <a:t>。</a:t>
            </a:r>
            <a:endParaRPr lang="en-GB" sz="32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F4272F-CDE9-488C-83C8-CCCB2D856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4" t="83685" r="10182" b="3055"/>
          <a:stretch/>
        </p:blipFill>
        <p:spPr>
          <a:xfrm>
            <a:off x="436854" y="2065771"/>
            <a:ext cx="5207644" cy="269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786FD90-6465-4A6E-9031-74C2BF82EB9E}"/>
              </a:ext>
            </a:extLst>
          </p:cNvPr>
          <p:cNvSpPr/>
          <p:nvPr/>
        </p:nvSpPr>
        <p:spPr bwMode="auto">
          <a:xfrm>
            <a:off x="19051" y="5773089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465DA3B-A83D-4062-88FC-9873ACFB18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9868011" y="3380420"/>
            <a:ext cx="1752625" cy="3532426"/>
          </a:xfrm>
          <a:prstGeom prst="rect">
            <a:avLst/>
          </a:prstGeom>
        </p:spPr>
      </p:pic>
      <p:sp>
        <p:nvSpPr>
          <p:cNvPr id="20" name="Speech Bubble: Rectangle with Corners Rounded 7">
            <a:extLst>
              <a:ext uri="{FF2B5EF4-FFF2-40B4-BE49-F238E27FC236}">
                <a16:creationId xmlns:a16="http://schemas.microsoft.com/office/drawing/2014/main" id="{FAC7E0A8-C417-4EB3-8514-B1562ACC6F0B}"/>
              </a:ext>
            </a:extLst>
          </p:cNvPr>
          <p:cNvSpPr/>
          <p:nvPr/>
        </p:nvSpPr>
        <p:spPr bwMode="auto">
          <a:xfrm>
            <a:off x="4362150" y="4622006"/>
            <a:ext cx="5029446" cy="1738312"/>
          </a:xfrm>
          <a:prstGeom prst="wedgeRoundRectCallout">
            <a:avLst>
              <a:gd name="adj1" fmla="val 62751"/>
              <a:gd name="adj2" fmla="val -5044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D60093"/>
                </a:solidFill>
                <a:ea typeface="標楷體" panose="03000509000000000000" pitchFamily="65" charset="-120"/>
              </a:rPr>
              <a:t>只有幾個人的合奏是「重奏」，與多人合奏的「大合奏」效果是不同的。</a:t>
            </a:r>
            <a:endParaRPr lang="en-GB" sz="32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09E1396D-6C03-4CEB-9B76-5C3351E0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9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51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6671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4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18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19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078" y="134754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b="1" dirty="0">
                <a:solidFill>
                  <a:srgbClr val="0070C0"/>
                </a:solidFill>
                <a:ea typeface="標楷體" panose="03000509000000000000" pitchFamily="65" charset="-120"/>
              </a:rPr>
              <a:t>18</a:t>
            </a: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b="1" dirty="0">
                <a:solidFill>
                  <a:srgbClr val="0070C0"/>
                </a:solidFill>
                <a:ea typeface="標楷體" panose="03000509000000000000" pitchFamily="65" charset="-120"/>
              </a:rPr>
              <a:t>19</a:t>
            </a: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B6155962-F03C-4DD5-9BC3-C2BF1B262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63" y="827485"/>
            <a:ext cx="4660581" cy="582572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7F7E028-50FB-4F28-AC84-D30907373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85" y="827485"/>
            <a:ext cx="4660582" cy="58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70509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25850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重温西洋樂器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3" name="Picture 97">
            <a:extLst>
              <a:ext uri="{FF2B5EF4-FFF2-40B4-BE49-F238E27FC236}">
                <a16:creationId xmlns:a16="http://schemas.microsoft.com/office/drawing/2014/main" id="{EE423631-5AA4-4A74-8CBC-F37B7C10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356994" y="1142851"/>
            <a:ext cx="2125975" cy="21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peech Bubble: Rectangle with Corners Rounded 33">
            <a:extLst>
              <a:ext uri="{FF2B5EF4-FFF2-40B4-BE49-F238E27FC236}">
                <a16:creationId xmlns:a16="http://schemas.microsoft.com/office/drawing/2014/main" id="{683A9A5F-6DC5-4901-851C-01A99F84A2A7}"/>
              </a:ext>
            </a:extLst>
          </p:cNvPr>
          <p:cNvSpPr/>
          <p:nvPr/>
        </p:nvSpPr>
        <p:spPr bwMode="auto">
          <a:xfrm>
            <a:off x="4288438" y="845613"/>
            <a:ext cx="6825166" cy="1755191"/>
          </a:xfrm>
          <a:prstGeom prst="wedgeRoundRectCallout">
            <a:avLst>
              <a:gd name="adj1" fmla="val -60568"/>
              <a:gd name="adj2" fmla="val 31552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3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在認識及聆聽不同組合的演奏前，大家可先重温以下常見的樂器，以及它們的分類。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DB4388B-015A-4DDC-8BF9-15CA04FC7302}"/>
              </a:ext>
            </a:extLst>
          </p:cNvPr>
          <p:cNvSpPr/>
          <p:nvPr/>
        </p:nvSpPr>
        <p:spPr bwMode="auto">
          <a:xfrm>
            <a:off x="0" y="5733667"/>
            <a:ext cx="12276605" cy="115356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C0AF39B-7029-4300-B438-D9D655E13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424" y="3676059"/>
            <a:ext cx="2257195" cy="15553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文字方塊 7">
            <a:hlinkClick r:id="rId6" action="ppaction://hlinksldjump"/>
            <a:extLst>
              <a:ext uri="{FF2B5EF4-FFF2-40B4-BE49-F238E27FC236}">
                <a16:creationId xmlns:a16="http://schemas.microsoft.com/office/drawing/2014/main" id="{3BAE1A71-D3B3-4258-9DF7-ABD5F300DF64}"/>
              </a:ext>
            </a:extLst>
          </p:cNvPr>
          <p:cNvSpPr txBox="1"/>
          <p:nvPr/>
        </p:nvSpPr>
        <p:spPr>
          <a:xfrm>
            <a:off x="6572424" y="5275871"/>
            <a:ext cx="225719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弦樂器</a:t>
            </a:r>
            <a:endParaRPr lang="en-US" altLang="zh-TW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按此進入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D9064F1-42C5-4903-9ED3-DC541607B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9411" y="3642969"/>
            <a:ext cx="2309487" cy="15884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E9DC2AD-706E-421F-8859-C6CF1A33E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154" y="3676059"/>
            <a:ext cx="2322023" cy="159981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文字方塊 20">
            <a:hlinkClick r:id="rId9" action="ppaction://hlinksldjump"/>
            <a:extLst>
              <a:ext uri="{FF2B5EF4-FFF2-40B4-BE49-F238E27FC236}">
                <a16:creationId xmlns:a16="http://schemas.microsoft.com/office/drawing/2014/main" id="{B3944D39-5774-4570-BB85-FD863B1732A1}"/>
              </a:ext>
            </a:extLst>
          </p:cNvPr>
          <p:cNvSpPr txBox="1"/>
          <p:nvPr/>
        </p:nvSpPr>
        <p:spPr>
          <a:xfrm>
            <a:off x="1086637" y="5312329"/>
            <a:ext cx="230305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銅管樂器</a:t>
            </a:r>
            <a:endParaRPr lang="en-US" altLang="zh-TW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按此進入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5FC2DB27-EC6A-4D91-9B64-A322B47AA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9895" y="3690555"/>
            <a:ext cx="2312737" cy="159372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3" name="文字方塊 22">
            <a:hlinkClick r:id="rId11" action="ppaction://hlinksldjump"/>
            <a:extLst>
              <a:ext uri="{FF2B5EF4-FFF2-40B4-BE49-F238E27FC236}">
                <a16:creationId xmlns:a16="http://schemas.microsoft.com/office/drawing/2014/main" id="{65196523-8CEE-4CAF-AC00-D6396DF74B48}"/>
              </a:ext>
            </a:extLst>
          </p:cNvPr>
          <p:cNvSpPr txBox="1"/>
          <p:nvPr/>
        </p:nvSpPr>
        <p:spPr>
          <a:xfrm>
            <a:off x="3792944" y="5312329"/>
            <a:ext cx="230305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木管樂器</a:t>
            </a:r>
            <a:endParaRPr lang="en-US" altLang="zh-TW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按此進入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hlinkClick r:id="rId12" action="ppaction://hlinksldjump"/>
            <a:extLst>
              <a:ext uri="{FF2B5EF4-FFF2-40B4-BE49-F238E27FC236}">
                <a16:creationId xmlns:a16="http://schemas.microsoft.com/office/drawing/2014/main" id="{FBCBF3E7-ED4E-43CA-B172-636198EF3277}"/>
              </a:ext>
            </a:extLst>
          </p:cNvPr>
          <p:cNvSpPr txBox="1"/>
          <p:nvPr/>
        </p:nvSpPr>
        <p:spPr>
          <a:xfrm>
            <a:off x="9322670" y="5275871"/>
            <a:ext cx="230305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敲擊樂器</a:t>
            </a:r>
            <a:endParaRPr lang="en-US" altLang="zh-TW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按此進入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0861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30861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小組合奏的種類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3" name="Picture 97">
            <a:extLst>
              <a:ext uri="{FF2B5EF4-FFF2-40B4-BE49-F238E27FC236}">
                <a16:creationId xmlns:a16="http://schemas.microsoft.com/office/drawing/2014/main" id="{EE423631-5AA4-4A74-8CBC-F37B7C10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485984" y="1006475"/>
            <a:ext cx="1976542" cy="20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peech Bubble: Rectangle with Corners Rounded 33">
            <a:extLst>
              <a:ext uri="{FF2B5EF4-FFF2-40B4-BE49-F238E27FC236}">
                <a16:creationId xmlns:a16="http://schemas.microsoft.com/office/drawing/2014/main" id="{683A9A5F-6DC5-4901-851C-01A99F84A2A7}"/>
              </a:ext>
            </a:extLst>
          </p:cNvPr>
          <p:cNvSpPr/>
          <p:nvPr/>
        </p:nvSpPr>
        <p:spPr bwMode="auto">
          <a:xfrm>
            <a:off x="4264743" y="302723"/>
            <a:ext cx="6770640" cy="1178645"/>
          </a:xfrm>
          <a:prstGeom prst="wedgeRoundRectCallout">
            <a:avLst>
              <a:gd name="adj1" fmla="val -63382"/>
              <a:gd name="adj2" fmla="val 43245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在器樂演奏中，我們可以按樂器的數目和種類把它們分成不同類型的</a:t>
            </a:r>
            <a:r>
              <a:rPr lang="zh-TW" altLang="en-US" sz="2800" b="1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小組合奏</a:t>
            </a: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19" name="Speech Bubble: Rectangle with Corners Rounded 33">
            <a:extLst>
              <a:ext uri="{FF2B5EF4-FFF2-40B4-BE49-F238E27FC236}">
                <a16:creationId xmlns:a16="http://schemas.microsoft.com/office/drawing/2014/main" id="{5281D102-D0E1-4873-9449-5290C04FD899}"/>
              </a:ext>
            </a:extLst>
          </p:cNvPr>
          <p:cNvSpPr/>
          <p:nvPr/>
        </p:nvSpPr>
        <p:spPr bwMode="auto">
          <a:xfrm>
            <a:off x="4302517" y="1860244"/>
            <a:ext cx="6531589" cy="1448194"/>
          </a:xfrm>
          <a:prstGeom prst="wedgeRoundRectCallout">
            <a:avLst>
              <a:gd name="adj1" fmla="val -65633"/>
              <a:gd name="adj2" fmla="val -44453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兩個人分別演奏兩個不同聲部，稱為</a:t>
            </a:r>
            <a:r>
              <a:rPr lang="zh-TW" altLang="en-US" sz="2800" b="1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「二重奏」</a:t>
            </a: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；三人演奏時， 稱為</a:t>
            </a:r>
            <a:r>
              <a:rPr lang="zh-TW" altLang="en-US" sz="2800" b="1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「三重奏」</a:t>
            </a: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，以此類推。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21325CFA-462D-4CBB-ACB3-D916B0F45B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t="31333" r="46326" b="50202"/>
          <a:stretch/>
        </p:blipFill>
        <p:spPr>
          <a:xfrm>
            <a:off x="578421" y="3735213"/>
            <a:ext cx="2778199" cy="1756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9280B6C-6B03-4369-8B26-555DF8EE23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15786" r="44307" b="64990"/>
          <a:stretch/>
        </p:blipFill>
        <p:spPr>
          <a:xfrm>
            <a:off x="5568552" y="3655472"/>
            <a:ext cx="2916738" cy="1873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DDFBFF3B-57D3-404A-A071-D0DA4280C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1709" y="3750855"/>
            <a:ext cx="181328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8CC32D8-FB0C-4E8F-B39C-FB91BBA381A1}"/>
              </a:ext>
            </a:extLst>
          </p:cNvPr>
          <p:cNvSpPr/>
          <p:nvPr/>
        </p:nvSpPr>
        <p:spPr bwMode="auto">
          <a:xfrm>
            <a:off x="-47626" y="5803754"/>
            <a:ext cx="12239626" cy="1112334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5" name="圖片 24" descr="一張含有 文字 的圖片&#10;&#10;自動產生的描述">
            <a:extLst>
              <a:ext uri="{FF2B5EF4-FFF2-40B4-BE49-F238E27FC236}">
                <a16:creationId xmlns:a16="http://schemas.microsoft.com/office/drawing/2014/main" id="{EA1E8F36-9BCD-4CD7-9566-E418A14E0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62352" r="49534" b="17955"/>
          <a:stretch/>
        </p:blipFill>
        <p:spPr>
          <a:xfrm>
            <a:off x="3088875" y="4885024"/>
            <a:ext cx="2778199" cy="1873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7B506CD3-ECE3-439A-B7D9-E135C0B34C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7283" r="31761" b="32152"/>
          <a:stretch/>
        </p:blipFill>
        <p:spPr>
          <a:xfrm>
            <a:off x="8085568" y="4632196"/>
            <a:ext cx="3872282" cy="2004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77819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25717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聆聽小組合奏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矩形: 圓角化對角角落 17">
            <a:extLst>
              <a:ext uri="{FF2B5EF4-FFF2-40B4-BE49-F238E27FC236}">
                <a16:creationId xmlns:a16="http://schemas.microsoft.com/office/drawing/2014/main" id="{86CA2FC3-0CE9-432C-BCFB-8999FA3A716E}"/>
              </a:ext>
            </a:extLst>
          </p:cNvPr>
          <p:cNvSpPr/>
          <p:nvPr/>
        </p:nvSpPr>
        <p:spPr bwMode="auto">
          <a:xfrm>
            <a:off x="578421" y="1213362"/>
            <a:ext cx="11018465" cy="910142"/>
          </a:xfrm>
          <a:prstGeom prst="round2DiagRect">
            <a:avLst/>
          </a:prstGeom>
          <a:solidFill>
            <a:srgbClr val="FFFFCC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dist"/>
            <a:r>
              <a:rPr lang="en-US" sz="2400" b="1" dirty="0">
                <a:solidFill>
                  <a:srgbClr val="00B050"/>
                </a:solidFill>
              </a:rPr>
              <a:t>Duo for Violin and Viola in B</a:t>
            </a:r>
            <a:r>
              <a:rPr lang="en-US" sz="2400" b="1" baseline="30000" dirty="0">
                <a:solidFill>
                  <a:srgbClr val="00B050"/>
                </a:solidFill>
              </a:rPr>
              <a:t>b</a:t>
            </a:r>
            <a:r>
              <a:rPr lang="en-US" sz="2400" b="1" dirty="0">
                <a:solidFill>
                  <a:srgbClr val="00B050"/>
                </a:solidFill>
              </a:rPr>
              <a:t>, K424, 1</a:t>
            </a:r>
            <a:r>
              <a:rPr lang="en-US" sz="2400" b="1" baseline="30000" dirty="0">
                <a:solidFill>
                  <a:srgbClr val="00B050"/>
                </a:solidFill>
              </a:rPr>
              <a:t>st</a:t>
            </a:r>
            <a:r>
              <a:rPr lang="en-US" sz="2400" b="1" dirty="0">
                <a:solidFill>
                  <a:srgbClr val="00B050"/>
                </a:solidFill>
              </a:rPr>
              <a:t> movement (excerpt)                             </a:t>
            </a:r>
            <a:r>
              <a:rPr lang="en-US" sz="24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Mozart</a:t>
            </a:r>
          </a:p>
          <a:p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大調小提琴與中提琴二重奏，作品四百二十四，第一樂章 （選段）      莫扎特</a:t>
            </a:r>
            <a:endParaRPr lang="en-US" altLang="zh-TW" baseline="30000" dirty="0"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圓角矩形 3">
            <a:extLst>
              <a:ext uri="{FF2B5EF4-FFF2-40B4-BE49-F238E27FC236}">
                <a16:creationId xmlns:a16="http://schemas.microsoft.com/office/drawing/2014/main" id="{5BB07D27-F4F7-4FDC-8B4F-84E292043914}"/>
              </a:ext>
            </a:extLst>
          </p:cNvPr>
          <p:cNvSpPr/>
          <p:nvPr/>
        </p:nvSpPr>
        <p:spPr bwMode="auto">
          <a:xfrm>
            <a:off x="371769" y="2803017"/>
            <a:ext cx="2259252" cy="619026"/>
          </a:xfrm>
          <a:prstGeom prst="roundRect">
            <a:avLst/>
          </a:prstGeom>
          <a:solidFill>
            <a:srgbClr val="C3ED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dirty="0">
                <a:latin typeface="Arial" charset="0"/>
                <a:ea typeface="新細明體" pitchFamily="18" charset="-120"/>
              </a:rPr>
              <a:t>       </a:t>
            </a:r>
            <a:r>
              <a:rPr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(01:25-03:09)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5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CCD5A61-FE9D-4516-A25A-66FF0FDFD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9" y="2831288"/>
            <a:ext cx="560881" cy="55478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8988483-C51D-49EE-8B4F-AA70CF94C56F}"/>
              </a:ext>
            </a:extLst>
          </p:cNvPr>
          <p:cNvSpPr/>
          <p:nvPr/>
        </p:nvSpPr>
        <p:spPr bwMode="auto">
          <a:xfrm>
            <a:off x="0" y="5814897"/>
            <a:ext cx="12239626" cy="1112334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DDFBFF3B-57D3-404A-A071-D0DA4280C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89" y="3762352"/>
            <a:ext cx="2115013" cy="56462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樂曲參考資料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矩形 1">
            <a:extLst>
              <a:ext uri="{FF2B5EF4-FFF2-40B4-BE49-F238E27FC236}">
                <a16:creationId xmlns:a16="http://schemas.microsoft.com/office/drawing/2014/main" id="{C008C6CD-08C2-4EAB-910F-A327FA79A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12" y="160125"/>
            <a:ext cx="7743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聆聽以下組合的演奏，然後回答問題。</a:t>
            </a:r>
            <a:endParaRPr lang="en-US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圖片 27" descr="一張含有 文字 的圖片&#10;&#10;自動產生的描述">
            <a:extLst>
              <a:ext uri="{FF2B5EF4-FFF2-40B4-BE49-F238E27FC236}">
                <a16:creationId xmlns:a16="http://schemas.microsoft.com/office/drawing/2014/main" id="{B4BC8C9C-1D6C-459E-8E25-CEB5709968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29018" r="14654" b="51061"/>
          <a:stretch/>
        </p:blipFill>
        <p:spPr>
          <a:xfrm>
            <a:off x="2849027" y="2534973"/>
            <a:ext cx="8504773" cy="3058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BF6F3D8D-8254-4227-846B-CF9ECCF8D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3452" y="2824973"/>
            <a:ext cx="1031032" cy="59255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3300"/>
              </a:lnSpc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3806E36-C149-4962-86C0-9942FAD38E4D}"/>
              </a:ext>
            </a:extLst>
          </p:cNvPr>
          <p:cNvSpPr txBox="1"/>
          <p:nvPr/>
        </p:nvSpPr>
        <p:spPr>
          <a:xfrm>
            <a:off x="7738898" y="5196223"/>
            <a:ext cx="3425126" cy="1015663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二人。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小提琴演奏主旋律。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中提琴負責伴奏。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27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77819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25717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聆聽小組合奏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矩形: 圓角化對角角落 17">
            <a:extLst>
              <a:ext uri="{FF2B5EF4-FFF2-40B4-BE49-F238E27FC236}">
                <a16:creationId xmlns:a16="http://schemas.microsoft.com/office/drawing/2014/main" id="{86CA2FC3-0CE9-432C-BCFB-8999FA3A716E}"/>
              </a:ext>
            </a:extLst>
          </p:cNvPr>
          <p:cNvSpPr/>
          <p:nvPr/>
        </p:nvSpPr>
        <p:spPr bwMode="auto">
          <a:xfrm>
            <a:off x="578421" y="1094743"/>
            <a:ext cx="11228097" cy="910142"/>
          </a:xfrm>
          <a:prstGeom prst="round2DiagRect">
            <a:avLst/>
          </a:prstGeom>
          <a:solidFill>
            <a:srgbClr val="FFFFCC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Trio for Clarinet, Cello and Piano in E</a:t>
            </a:r>
            <a:r>
              <a:rPr lang="en-US" sz="2400" b="1" baseline="30000" dirty="0">
                <a:solidFill>
                  <a:srgbClr val="00B050"/>
                </a:solidFill>
              </a:rPr>
              <a:t>b</a:t>
            </a:r>
            <a:r>
              <a:rPr lang="en-US" sz="2400" b="1" dirty="0">
                <a:solidFill>
                  <a:srgbClr val="00B050"/>
                </a:solidFill>
              </a:rPr>
              <a:t>, Op.38, 2</a:t>
            </a:r>
            <a:r>
              <a:rPr lang="en-US" sz="2400" b="1" baseline="30000" dirty="0">
                <a:solidFill>
                  <a:srgbClr val="00B050"/>
                </a:solidFill>
              </a:rPr>
              <a:t>nd</a:t>
            </a:r>
            <a:r>
              <a:rPr lang="en-US" sz="2400" b="1" dirty="0">
                <a:solidFill>
                  <a:srgbClr val="00B050"/>
                </a:solidFill>
              </a:rPr>
              <a:t> movement (excerpt)            </a:t>
            </a:r>
            <a:r>
              <a:rPr lang="en-US" sz="24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Beethoven</a:t>
            </a:r>
          </a:p>
          <a:p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E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大調單簧管、大提琴與鋼琴三重奏，作品三十八，第二樂章（選段）   貝多芬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圓角矩形 3">
            <a:extLst>
              <a:ext uri="{FF2B5EF4-FFF2-40B4-BE49-F238E27FC236}">
                <a16:creationId xmlns:a16="http://schemas.microsoft.com/office/drawing/2014/main" id="{5BB07D27-F4F7-4FDC-8B4F-84E292043914}"/>
              </a:ext>
            </a:extLst>
          </p:cNvPr>
          <p:cNvSpPr/>
          <p:nvPr/>
        </p:nvSpPr>
        <p:spPr bwMode="auto">
          <a:xfrm>
            <a:off x="179148" y="2570233"/>
            <a:ext cx="2259252" cy="619026"/>
          </a:xfrm>
          <a:prstGeom prst="roundRect">
            <a:avLst/>
          </a:prstGeom>
          <a:solidFill>
            <a:srgbClr val="C3ED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dirty="0">
                <a:latin typeface="Arial" charset="0"/>
                <a:ea typeface="新細明體" pitchFamily="18" charset="-120"/>
              </a:rPr>
              <a:t>       </a:t>
            </a:r>
            <a:r>
              <a:rPr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(10:21-12:33)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5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CCD5A61-FE9D-4516-A25A-66FF0FDFD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8" y="2588506"/>
            <a:ext cx="560881" cy="55478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8988483-C51D-49EE-8B4F-AA70CF94C56F}"/>
              </a:ext>
            </a:extLst>
          </p:cNvPr>
          <p:cNvSpPr/>
          <p:nvPr/>
        </p:nvSpPr>
        <p:spPr bwMode="auto">
          <a:xfrm>
            <a:off x="0" y="5814897"/>
            <a:ext cx="12239626" cy="1112334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DDFBFF3B-57D3-404A-A071-D0DA4280C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48" y="3601724"/>
            <a:ext cx="2115013" cy="56462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樂曲參考資料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7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EB206C6C-5875-44C2-8CCA-A5A37091DB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62352" r="7365" b="17955"/>
          <a:stretch/>
        </p:blipFill>
        <p:spPr>
          <a:xfrm>
            <a:off x="2641499" y="2462364"/>
            <a:ext cx="9307845" cy="2912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750B93EE-4EFB-4CE0-8F17-49F9182B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12" y="160125"/>
            <a:ext cx="7743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聆聽以下組合的演奏，然後回答問題。</a:t>
            </a:r>
            <a:endParaRPr lang="en-US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5938559E-A00A-4D09-AF2B-04C8947AF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2768" y="4554912"/>
            <a:ext cx="1031032" cy="59255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3300"/>
              </a:lnSpc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809498E-FAEC-4A22-95A5-5FF182DBB641}"/>
              </a:ext>
            </a:extLst>
          </p:cNvPr>
          <p:cNvSpPr txBox="1"/>
          <p:nvPr/>
        </p:nvSpPr>
        <p:spPr>
          <a:xfrm>
            <a:off x="6840231" y="5255425"/>
            <a:ext cx="3425126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單簧管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鋼琴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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大提琴。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鋼琴。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546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77819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25717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聆聽小組合奏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矩形: 圓角化對角角落 17">
            <a:extLst>
              <a:ext uri="{FF2B5EF4-FFF2-40B4-BE49-F238E27FC236}">
                <a16:creationId xmlns:a16="http://schemas.microsoft.com/office/drawing/2014/main" id="{86CA2FC3-0CE9-432C-BCFB-8999FA3A716E}"/>
              </a:ext>
            </a:extLst>
          </p:cNvPr>
          <p:cNvSpPr/>
          <p:nvPr/>
        </p:nvSpPr>
        <p:spPr bwMode="auto">
          <a:xfrm>
            <a:off x="1430873" y="1052105"/>
            <a:ext cx="9293999" cy="910142"/>
          </a:xfrm>
          <a:prstGeom prst="round2DiagRect">
            <a:avLst/>
          </a:prstGeom>
          <a:solidFill>
            <a:srgbClr val="FFFFCC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大調弦樂四重奏，作品七十六第三號"/>
              </a:rPr>
              <a:t>String Quartet in C, Op.76 No</a:t>
            </a:r>
            <a:r>
              <a:rPr lang="en-US" sz="2400" b="1" i="1" dirty="0">
                <a:solidFill>
                  <a:srgbClr val="00B050"/>
                </a:solidFill>
                <a:latin typeface="C大調弦樂四重奏，作品七十六第三號"/>
              </a:rPr>
              <a:t>.</a:t>
            </a:r>
            <a:r>
              <a:rPr lang="en-US" sz="2400" b="1" dirty="0">
                <a:solidFill>
                  <a:srgbClr val="00B050"/>
                </a:solidFill>
                <a:latin typeface="C大調弦樂四重奏，作品七十六第三號"/>
              </a:rPr>
              <a:t>3, 2</a:t>
            </a:r>
            <a:r>
              <a:rPr lang="en-US" sz="2400" b="1" baseline="30000" dirty="0">
                <a:solidFill>
                  <a:srgbClr val="00B050"/>
                </a:solidFill>
                <a:latin typeface="C大調弦樂四重奏，作品七十六第三號"/>
              </a:rPr>
              <a:t>nd</a:t>
            </a:r>
            <a:r>
              <a:rPr lang="en-US" sz="2400" b="1" dirty="0">
                <a:solidFill>
                  <a:srgbClr val="00B050"/>
                </a:solidFill>
                <a:latin typeface="C大調弦樂四重奏，作品七十六第三號"/>
              </a:rPr>
              <a:t> movement (excerpt)       </a:t>
            </a:r>
            <a:r>
              <a:rPr lang="zh-TW" altLang="en-US" sz="2400" b="1" dirty="0">
                <a:solidFill>
                  <a:srgbClr val="00B050"/>
                </a:solidFill>
                <a:latin typeface="C大調弦樂四重奏，作品七十六第三號"/>
              </a:rPr>
              <a:t>　</a:t>
            </a:r>
            <a:r>
              <a:rPr lang="en-US" sz="2400" b="1" dirty="0">
                <a:solidFill>
                  <a:srgbClr val="00B050"/>
                </a:solidFill>
                <a:latin typeface="C大調弦樂四重奏，作品七十六第三號"/>
              </a:rPr>
              <a:t>   </a:t>
            </a:r>
            <a:r>
              <a:rPr lang="en-US" sz="2400" b="1" dirty="0">
                <a:solidFill>
                  <a:srgbClr val="FF9933"/>
                </a:solidFill>
                <a:latin typeface="C大調弦樂四重奏，作品七十六第三號"/>
                <a:cs typeface="Times New Roman" panose="02020603050405020304" pitchFamily="18" charset="0"/>
              </a:rPr>
              <a:t>Haydn</a:t>
            </a:r>
          </a:p>
          <a:p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大調弦樂四重奏，作品七十六第三號"/>
                <a:ea typeface="標楷體" panose="03000509000000000000" pitchFamily="65" charset="-120"/>
              </a:rPr>
              <a:t>C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大調弦樂四重奏，作品七十六第三號"/>
                <a:ea typeface="標楷體" panose="03000509000000000000" pitchFamily="65" charset="-120"/>
              </a:rPr>
              <a:t>大調弦樂四重奏，作品七十六第三號，第二樂章（選段）   海頓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大調弦樂四重奏，作品七十六第三號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大調弦樂四重奏，作品七十六第三號"/>
              <a:ea typeface="新細明體" pitchFamily="18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8988483-C51D-49EE-8B4F-AA70CF94C56F}"/>
              </a:ext>
            </a:extLst>
          </p:cNvPr>
          <p:cNvSpPr/>
          <p:nvPr/>
        </p:nvSpPr>
        <p:spPr bwMode="auto">
          <a:xfrm>
            <a:off x="-63352" y="5872687"/>
            <a:ext cx="12239626" cy="1112334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DFBFF3B-57D3-404A-A071-D0DA4280C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48" y="3601724"/>
            <a:ext cx="2115013" cy="56462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樂曲參考資料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750B93EE-4EFB-4CE0-8F17-49F9182B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12" y="160125"/>
            <a:ext cx="7743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聆聽以下組合的演奏，然後回答問題。</a:t>
            </a:r>
            <a:endParaRPr lang="en-US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EBB8FE7-26EC-4A05-A199-9DDEB7CC42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5786" r="11680" b="64448"/>
          <a:stretch/>
        </p:blipFill>
        <p:spPr>
          <a:xfrm>
            <a:off x="2608023" y="2233805"/>
            <a:ext cx="8834019" cy="3116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809498E-FAEC-4A22-95A5-5FF182DBB641}"/>
              </a:ext>
            </a:extLst>
          </p:cNvPr>
          <p:cNvSpPr txBox="1"/>
          <p:nvPr/>
        </p:nvSpPr>
        <p:spPr>
          <a:xfrm>
            <a:off x="6710156" y="4996319"/>
            <a:ext cx="4014716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不相同。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織體較厚；音色較豐富。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5938559E-A00A-4D09-AF2B-04C8947AF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4872" y="4842038"/>
            <a:ext cx="1031032" cy="59255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3300"/>
              </a:lnSpc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圓角矩形 3">
            <a:extLst>
              <a:ext uri="{FF2B5EF4-FFF2-40B4-BE49-F238E27FC236}">
                <a16:creationId xmlns:a16="http://schemas.microsoft.com/office/drawing/2014/main" id="{18512242-35E6-45B2-97E7-8FFC08BAE586}"/>
              </a:ext>
            </a:extLst>
          </p:cNvPr>
          <p:cNvSpPr/>
          <p:nvPr/>
        </p:nvSpPr>
        <p:spPr bwMode="auto">
          <a:xfrm>
            <a:off x="179148" y="2667070"/>
            <a:ext cx="2259252" cy="619026"/>
          </a:xfrm>
          <a:prstGeom prst="roundRect">
            <a:avLst/>
          </a:prstGeom>
          <a:solidFill>
            <a:srgbClr val="C3ED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dirty="0">
                <a:latin typeface="Arial" charset="0"/>
                <a:ea typeface="新細明體" pitchFamily="18" charset="-120"/>
              </a:rPr>
              <a:t>       </a:t>
            </a:r>
            <a:r>
              <a:rPr kumimoji="1"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00:06-01:21)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5" descr="A close up of a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CCCD5A61-FE9D-4516-A25A-66FF0FDFD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8" y="2685307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27992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77819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25717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聆聽小組合奏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矩形: 圓角化對角角落 17">
            <a:extLst>
              <a:ext uri="{FF2B5EF4-FFF2-40B4-BE49-F238E27FC236}">
                <a16:creationId xmlns:a16="http://schemas.microsoft.com/office/drawing/2014/main" id="{86CA2FC3-0CE9-432C-BCFB-8999FA3A716E}"/>
              </a:ext>
            </a:extLst>
          </p:cNvPr>
          <p:cNvSpPr/>
          <p:nvPr/>
        </p:nvSpPr>
        <p:spPr bwMode="auto">
          <a:xfrm>
            <a:off x="2170652" y="1145671"/>
            <a:ext cx="8503541" cy="910142"/>
          </a:xfrm>
          <a:prstGeom prst="round2DiagRect">
            <a:avLst/>
          </a:prstGeom>
          <a:solidFill>
            <a:srgbClr val="FFFFCC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Canon in D </a:t>
            </a:r>
            <a:r>
              <a:rPr lang="en-US" altLang="zh-TW" sz="2400" b="1" dirty="0">
                <a:solidFill>
                  <a:srgbClr val="00B050"/>
                </a:solidFill>
              </a:rPr>
              <a:t>(</a:t>
            </a:r>
            <a:r>
              <a:rPr lang="en-US" sz="2400" b="1" dirty="0">
                <a:solidFill>
                  <a:srgbClr val="00B050"/>
                </a:solidFill>
              </a:rPr>
              <a:t>Brass</a:t>
            </a:r>
            <a:r>
              <a:rPr lang="zh-TW" altLang="en-US" sz="2400" b="1" dirty="0">
                <a:solidFill>
                  <a:srgbClr val="00B050"/>
                </a:solidFill>
              </a:rPr>
              <a:t> </a:t>
            </a:r>
            <a:r>
              <a:rPr lang="en-US" altLang="zh-TW" sz="2400" b="1" dirty="0">
                <a:solidFill>
                  <a:srgbClr val="00B050"/>
                </a:solidFill>
              </a:rPr>
              <a:t>quintet</a:t>
            </a:r>
            <a:r>
              <a:rPr lang="en-US" sz="2400" b="1" dirty="0">
                <a:solidFill>
                  <a:srgbClr val="00B050"/>
                </a:solidFill>
              </a:rPr>
              <a:t> version</a:t>
            </a:r>
            <a:r>
              <a:rPr lang="en-US" altLang="zh-TW" sz="2400" b="1" dirty="0">
                <a:solidFill>
                  <a:srgbClr val="00B050"/>
                </a:solidFill>
              </a:rPr>
              <a:t>) </a:t>
            </a:r>
            <a:r>
              <a:rPr lang="en-US" sz="2400" b="1" dirty="0">
                <a:solidFill>
                  <a:srgbClr val="00B050"/>
                </a:solidFill>
                <a:latin typeface="C大調弦樂四重奏，作品七十六第三號"/>
              </a:rPr>
              <a:t>(excerpt)       </a:t>
            </a:r>
            <a:r>
              <a:rPr lang="zh-TW" altLang="en-US" sz="2400" b="1" dirty="0">
                <a:solidFill>
                  <a:srgbClr val="00B050"/>
                </a:solidFill>
                <a:latin typeface="C大調弦樂四重奏，作品七十六第三號"/>
              </a:rPr>
              <a:t>　</a:t>
            </a:r>
            <a:r>
              <a:rPr lang="en-US" sz="2400" b="1" dirty="0">
                <a:solidFill>
                  <a:srgbClr val="00B050"/>
                </a:solidFill>
                <a:latin typeface="C大調弦樂四重奏，作品七十六第三號"/>
              </a:rPr>
              <a:t>        </a:t>
            </a:r>
            <a:r>
              <a:rPr lang="en-US" sz="2400" b="1" dirty="0">
                <a:solidFill>
                  <a:srgbClr val="FF9933"/>
                </a:solidFill>
                <a:latin typeface="C大調弦樂四重奏，作品七十六第三號"/>
                <a:cs typeface="Times New Roman" panose="02020603050405020304" pitchFamily="18" charset="0"/>
              </a:rPr>
              <a:t>Pachelbel</a:t>
            </a:r>
          </a:p>
          <a:p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大調弦樂四重奏，作品七十六第三號"/>
                <a:ea typeface="標楷體" panose="03000509000000000000" pitchFamily="65" charset="-120"/>
              </a:rPr>
              <a:t>D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大調弦樂四重奏，作品七十六第三號"/>
                <a:ea typeface="標楷體" panose="03000509000000000000" pitchFamily="65" charset="-120"/>
              </a:rPr>
              <a:t>大調卡農（銅管樂五重奏版本）（選段）  　　　 帕海貝爾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C大調弦樂四重奏，作品七十六第三號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大調弦樂四重奏，作品七十六第三號"/>
              <a:ea typeface="新細明體" pitchFamily="18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8988483-C51D-49EE-8B4F-AA70CF94C56F}"/>
              </a:ext>
            </a:extLst>
          </p:cNvPr>
          <p:cNvSpPr/>
          <p:nvPr/>
        </p:nvSpPr>
        <p:spPr bwMode="auto">
          <a:xfrm>
            <a:off x="-63352" y="5872687"/>
            <a:ext cx="12239626" cy="1112334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DFBFF3B-57D3-404A-A071-D0DA4280C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59" y="3313620"/>
            <a:ext cx="2115013" cy="56462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樂曲參考資料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750B93EE-4EFB-4CE0-8F17-49F9182B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12" y="160125"/>
            <a:ext cx="7743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聆聽以下組合的演奏，然後回答問題。</a:t>
            </a:r>
            <a:endParaRPr lang="en-US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9703227-1A11-4B5F-9721-0CB37FEA2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7283" r="8417" b="32777"/>
          <a:stretch/>
        </p:blipFill>
        <p:spPr>
          <a:xfrm>
            <a:off x="2590800" y="2363017"/>
            <a:ext cx="8299141" cy="2833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809498E-FAEC-4A22-95A5-5FF182DBB641}"/>
              </a:ext>
            </a:extLst>
          </p:cNvPr>
          <p:cNvSpPr txBox="1"/>
          <p:nvPr/>
        </p:nvSpPr>
        <p:spPr>
          <a:xfrm>
            <a:off x="8067126" y="4655340"/>
            <a:ext cx="3242963" cy="132343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能。銅管樂器配合緩慢的演奏速度和較輕的力度能營造柔和的音色，令人感覺寧靜和輕鬆。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5938559E-A00A-4D09-AF2B-04C8947AF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197" y="2451235"/>
            <a:ext cx="1031032" cy="59255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3300"/>
              </a:lnSpc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圓角矩形 3">
            <a:extLst>
              <a:ext uri="{FF2B5EF4-FFF2-40B4-BE49-F238E27FC236}">
                <a16:creationId xmlns:a16="http://schemas.microsoft.com/office/drawing/2014/main" id="{A836E611-2632-4758-B75C-8867B2F7E204}"/>
              </a:ext>
            </a:extLst>
          </p:cNvPr>
          <p:cNvSpPr/>
          <p:nvPr/>
        </p:nvSpPr>
        <p:spPr bwMode="auto">
          <a:xfrm>
            <a:off x="214034" y="2483408"/>
            <a:ext cx="2259252" cy="619026"/>
          </a:xfrm>
          <a:prstGeom prst="roundRect">
            <a:avLst/>
          </a:prstGeom>
          <a:solidFill>
            <a:srgbClr val="C3ED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dirty="0">
                <a:latin typeface="Arial" charset="0"/>
                <a:ea typeface="新細明體" pitchFamily="18" charset="-120"/>
              </a:rPr>
              <a:t>       </a:t>
            </a:r>
            <a:r>
              <a:rPr kumimoji="1"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00:01-02:14)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5" descr="A close up of a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CCCD5A61-FE9D-4516-A25A-66FF0FDFD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4" y="2464538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885" y="2140787"/>
            <a:ext cx="9281663" cy="2505241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重温學過的牧童笛指法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合奏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進行曲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認識各種小組合奏，包括二重奏、三重奏、四重奏及五重奏，並分析不同的樂器組合所構成的不同聲響效果</a:t>
            </a: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C738797-3AF6-4B69-99D5-AB024DFC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2510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304961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最喜歡的小組合奏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3" name="Picture 97">
            <a:extLst>
              <a:ext uri="{FF2B5EF4-FFF2-40B4-BE49-F238E27FC236}">
                <a16:creationId xmlns:a16="http://schemas.microsoft.com/office/drawing/2014/main" id="{EE423631-5AA4-4A74-8CBC-F37B7C10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394848" y="1375369"/>
            <a:ext cx="2125975" cy="21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peech Bubble: Rectangle with Corners Rounded 33">
            <a:extLst>
              <a:ext uri="{FF2B5EF4-FFF2-40B4-BE49-F238E27FC236}">
                <a16:creationId xmlns:a16="http://schemas.microsoft.com/office/drawing/2014/main" id="{683A9A5F-6DC5-4901-851C-01A99F84A2A7}"/>
              </a:ext>
            </a:extLst>
          </p:cNvPr>
          <p:cNvSpPr/>
          <p:nvPr/>
        </p:nvSpPr>
        <p:spPr bwMode="auto">
          <a:xfrm>
            <a:off x="4077470" y="1063082"/>
            <a:ext cx="6337391" cy="1828675"/>
          </a:xfrm>
          <a:prstGeom prst="wedgeRoundRectCallout">
            <a:avLst>
              <a:gd name="adj1" fmla="val -60568"/>
              <a:gd name="adj2" fmla="val 31552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3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剛才聽過的四個小組合奏中，你最喜歡哪一個？為甚麼？</a:t>
            </a:r>
            <a:endParaRPr lang="en-US" altLang="zh-TW" sz="32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根據以下的提示説一説。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DB4388B-015A-4DDC-8BF9-15CA04FC7302}"/>
              </a:ext>
            </a:extLst>
          </p:cNvPr>
          <p:cNvSpPr/>
          <p:nvPr/>
        </p:nvSpPr>
        <p:spPr bwMode="auto">
          <a:xfrm>
            <a:off x="0" y="5733667"/>
            <a:ext cx="12276605" cy="115356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075CE85-108A-48F7-A369-3EFA646ADF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75830" r="-1158" b="6607"/>
          <a:stretch/>
        </p:blipFill>
        <p:spPr>
          <a:xfrm>
            <a:off x="259086" y="3506842"/>
            <a:ext cx="11698830" cy="250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2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22009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76001"/>
            <a:ext cx="304961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最喜歡的小組合奏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DB4388B-015A-4DDC-8BF9-15CA04FC7302}"/>
              </a:ext>
            </a:extLst>
          </p:cNvPr>
          <p:cNvSpPr/>
          <p:nvPr/>
        </p:nvSpPr>
        <p:spPr bwMode="auto">
          <a:xfrm>
            <a:off x="0" y="5733667"/>
            <a:ext cx="12276605" cy="115356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5DDBF166-61FB-4ED3-B1E8-2D2D35E719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737373" y="3950213"/>
            <a:ext cx="1382292" cy="2937022"/>
          </a:xfrm>
          <a:prstGeom prst="rect">
            <a:avLst/>
          </a:prstGeom>
        </p:spPr>
      </p:pic>
      <p:sp>
        <p:nvSpPr>
          <p:cNvPr id="19" name="Speech Bubble: Rectangle with Corners Rounded 7">
            <a:extLst>
              <a:ext uri="{FF2B5EF4-FFF2-40B4-BE49-F238E27FC236}">
                <a16:creationId xmlns:a16="http://schemas.microsoft.com/office/drawing/2014/main" id="{A1414BDE-E1D3-40EC-8820-A50D6E56AFD6}"/>
              </a:ext>
            </a:extLst>
          </p:cNvPr>
          <p:cNvSpPr/>
          <p:nvPr/>
        </p:nvSpPr>
        <p:spPr bwMode="auto">
          <a:xfrm>
            <a:off x="737374" y="1142851"/>
            <a:ext cx="6073330" cy="1868474"/>
          </a:xfrm>
          <a:prstGeom prst="wedgeRoundRectCallout">
            <a:avLst>
              <a:gd name="adj1" fmla="val -37661"/>
              <a:gd name="adj2" fmla="val 8250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200" dirty="0">
                <a:solidFill>
                  <a:srgbClr val="D60093"/>
                </a:solidFill>
                <a:ea typeface="標楷體" panose="03000509000000000000" pitchFamily="65" charset="-120"/>
              </a:rPr>
              <a:t>我最喜歡二重奏那段選段。小提琴及中提琴均屬提琴家族，所以合奏時音色統一和諧。</a:t>
            </a:r>
            <a:endParaRPr lang="en-GB" sz="32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20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E306AF2-558D-4E09-87FE-F23F1A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10476854" y="3605702"/>
            <a:ext cx="1614728" cy="3254494"/>
          </a:xfrm>
          <a:prstGeom prst="rect">
            <a:avLst/>
          </a:prstGeom>
        </p:spPr>
      </p:pic>
      <p:sp>
        <p:nvSpPr>
          <p:cNvPr id="21" name="Speech Bubble: Rectangle with Corners Rounded 7">
            <a:extLst>
              <a:ext uri="{FF2B5EF4-FFF2-40B4-BE49-F238E27FC236}">
                <a16:creationId xmlns:a16="http://schemas.microsoft.com/office/drawing/2014/main" id="{7EB41645-5B4F-4378-B1AE-A9B41B7B35E0}"/>
              </a:ext>
            </a:extLst>
          </p:cNvPr>
          <p:cNvSpPr/>
          <p:nvPr/>
        </p:nvSpPr>
        <p:spPr bwMode="auto">
          <a:xfrm>
            <a:off x="3412399" y="3360426"/>
            <a:ext cx="6260073" cy="2180892"/>
          </a:xfrm>
          <a:prstGeom prst="wedgeRoundRectCallout">
            <a:avLst>
              <a:gd name="adj1" fmla="val 64244"/>
              <a:gd name="adj2" fmla="val -5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200" dirty="0">
                <a:solidFill>
                  <a:srgbClr val="7030A0"/>
                </a:solidFill>
                <a:ea typeface="標楷體" panose="03000509000000000000" pitchFamily="65" charset="-120"/>
              </a:rPr>
              <a:t>我最喜歡三重奏那段選段。單簧管、大提琴及鋼琴的聲音各有特色，當它們合奏時，互相配合，音色豐富多變。</a:t>
            </a:r>
            <a:endParaRPr lang="en-US" sz="32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E88E41EB-0855-4126-953E-6F4866C82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399" y="176001"/>
            <a:ext cx="7743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看看以下的例子。</a:t>
            </a:r>
            <a:endParaRPr lang="en-US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27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126730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76001"/>
            <a:ext cx="126730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總結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3" name="Picture 97">
            <a:extLst>
              <a:ext uri="{FF2B5EF4-FFF2-40B4-BE49-F238E27FC236}">
                <a16:creationId xmlns:a16="http://schemas.microsoft.com/office/drawing/2014/main" id="{EE423631-5AA4-4A74-8CBC-F37B7C10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780638" y="2494050"/>
            <a:ext cx="2125975" cy="21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EDB4388B-015A-4DDC-8BF9-15CA04FC7302}"/>
              </a:ext>
            </a:extLst>
          </p:cNvPr>
          <p:cNvSpPr/>
          <p:nvPr/>
        </p:nvSpPr>
        <p:spPr bwMode="auto">
          <a:xfrm>
            <a:off x="0" y="5733667"/>
            <a:ext cx="12276605" cy="115356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peech Bubble: Rectangle with Corners Rounded 33">
            <a:extLst>
              <a:ext uri="{FF2B5EF4-FFF2-40B4-BE49-F238E27FC236}">
                <a16:creationId xmlns:a16="http://schemas.microsoft.com/office/drawing/2014/main" id="{4C132F12-B921-4590-8217-7F0156E9FCE6}"/>
              </a:ext>
            </a:extLst>
          </p:cNvPr>
          <p:cNvSpPr/>
          <p:nvPr/>
        </p:nvSpPr>
        <p:spPr bwMode="auto">
          <a:xfrm>
            <a:off x="3444737" y="952647"/>
            <a:ext cx="7499500" cy="1617788"/>
          </a:xfrm>
          <a:prstGeom prst="wedgeRoundRectCallout">
            <a:avLst>
              <a:gd name="adj1" fmla="val -60358"/>
              <a:gd name="adj2" fmla="val 42506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音樂有很多不同的表演形式，除獨奏外，還有各種</a:t>
            </a:r>
            <a:r>
              <a:rPr lang="zh-TW" altLang="en-US" sz="2800" b="1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不同類型的合奏</a:t>
            </a: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，例如本課所介紹的二重奏、三重奏、四重奏及五重奏。</a:t>
            </a:r>
            <a:endParaRPr lang="en-US" altLang="zh-TW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endParaRPr lang="en-US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Speech Bubble: Rectangle with Corners Rounded 33">
            <a:extLst>
              <a:ext uri="{FF2B5EF4-FFF2-40B4-BE49-F238E27FC236}">
                <a16:creationId xmlns:a16="http://schemas.microsoft.com/office/drawing/2014/main" id="{6C3EE5DD-CE47-4551-91D0-B2F429B31F27}"/>
              </a:ext>
            </a:extLst>
          </p:cNvPr>
          <p:cNvSpPr/>
          <p:nvPr/>
        </p:nvSpPr>
        <p:spPr bwMode="auto">
          <a:xfrm>
            <a:off x="3444737" y="3181812"/>
            <a:ext cx="7499500" cy="1570971"/>
          </a:xfrm>
          <a:prstGeom prst="wedgeRoundRectCallout">
            <a:avLst>
              <a:gd name="adj1" fmla="val -59096"/>
              <a:gd name="adj2" fmla="val -32675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小組合奏的</a:t>
            </a:r>
            <a:r>
              <a:rPr lang="zh-TW" altLang="en-US" sz="2800" b="1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形式千變萬化</a:t>
            </a: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，每種形式所演奏出來的音樂，無論在音色、織體等方面均</a:t>
            </a:r>
            <a:r>
              <a:rPr lang="zh-TW" altLang="en-US" sz="2800" b="1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有不同的效果</a:t>
            </a: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869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59742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54" y="159506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</a:rPr>
              <a:t>評估資源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814438" y="1005891"/>
            <a:ext cx="8556055" cy="1783531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804340" y="3908668"/>
            <a:ext cx="8778060" cy="1654733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77" y="4406320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</a:rPr>
              <a:t>自學資源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994" y="4268250"/>
            <a:ext cx="74390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觀看影片，欣賞</a:t>
            </a:r>
            <a:r>
              <a:rPr lang="en-US" altLang="zh-TW"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en-US"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大調弦樂四重奏，作品七十六第三號</a:t>
            </a:r>
            <a:r>
              <a:rPr lang="en-US" altLang="zh-TW"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的完整演奏版本。</a:t>
            </a:r>
            <a:endParaRPr lang="en-US" sz="26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68" name="Content Placeholder 3" descr="Clapper board">
            <a:hlinkClick r:id="rId5"/>
            <a:extLst>
              <a:ext uri="{FF2B5EF4-FFF2-40B4-BE49-F238E27FC236}">
                <a16:creationId xmlns:a16="http://schemas.microsoft.com/office/drawing/2014/main" id="{D9EB9935-0100-4268-B60D-5A29B7B7B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9970" y="4308793"/>
            <a:ext cx="555625" cy="554037"/>
          </a:xfr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254B15C-7591-4006-80A9-4711EB55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77">
            <a:extLst>
              <a:ext uri="{FF2B5EF4-FFF2-40B4-BE49-F238E27FC236}">
                <a16:creationId xmlns:a16="http://schemas.microsoft.com/office/drawing/2014/main" id="{E5C24556-8D7B-45F7-9D51-81D422740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420" y="1463859"/>
            <a:ext cx="71844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完成鞏固樂理工作紙「牧童笛指法温習室」，温習牧童笛指法。</a:t>
            </a:r>
            <a:endParaRPr lang="en-US" sz="2600" b="1" dirty="0">
              <a:solidFill>
                <a:srgbClr val="FF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0BA5E5E9-4DA4-4DD3-9FD9-67A03B53D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13807"/>
              </p:ext>
            </p:extLst>
          </p:nvPr>
        </p:nvGraphicFramePr>
        <p:xfrm>
          <a:off x="10442415" y="1463859"/>
          <a:ext cx="794846" cy="1609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8" imgW="381600" imgH="772200" progId="Word.Document.8">
                  <p:embed/>
                </p:oleObj>
              </mc:Choice>
              <mc:Fallback>
                <p:oleObj name="Document" showAsIcon="1" r:id="rId8" imgW="381600" imgH="772200" progId="Word.Document.8">
                  <p:embed/>
                  <p:pic>
                    <p:nvPicPr>
                      <p:cNvPr id="2" name="物件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BA5E5E9-4DA4-4DD3-9FD9-67A03B53D7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42415" y="1463859"/>
                        <a:ext cx="794846" cy="1609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52" y="6237312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8106015-60B4-46E2-AED6-D0A78B90C4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694F8D-936D-4F1D-A0CA-A196DC1E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5239" y="-1651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23C5F-0FAF-4908-B61A-03FFC6618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8187" cy="908528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EF40E27-7BD0-4B1C-B0B6-D3B495D4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41" y="242997"/>
            <a:ext cx="2875528" cy="849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其他牧童笛歌曲：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  <a:p>
            <a:pPr algn="ctr" eaLnBrk="1" hangingPunct="1">
              <a:lnSpc>
                <a:spcPts val="2000"/>
              </a:lnSpc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波蘭圓舞曲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5736D10-E2D6-4C5B-9081-070C8E32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A620E2-D16B-46D5-90A7-0B3143BB090F}"/>
              </a:ext>
            </a:extLst>
          </p:cNvPr>
          <p:cNvSpPr/>
          <p:nvPr/>
        </p:nvSpPr>
        <p:spPr bwMode="auto">
          <a:xfrm>
            <a:off x="3276402" y="414010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全曲示範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56317CD8-CDF2-49EE-B3E9-416C148D2F95}"/>
              </a:ext>
            </a:extLst>
          </p:cNvPr>
          <p:cNvSpPr/>
          <p:nvPr/>
        </p:nvSpPr>
        <p:spPr bwMode="auto">
          <a:xfrm>
            <a:off x="5541858" y="405847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1"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組示範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0B9EB94A-432D-48A4-AACC-27376EA35A64}"/>
              </a:ext>
            </a:extLst>
          </p:cNvPr>
          <p:cNvSpPr/>
          <p:nvPr/>
        </p:nvSpPr>
        <p:spPr bwMode="auto">
          <a:xfrm>
            <a:off x="7724675" y="405847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1"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組示範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: Rounded Corners 8">
            <a:extLst>
              <a:ext uri="{FF2B5EF4-FFF2-40B4-BE49-F238E27FC236}">
                <a16:creationId xmlns:a16="http://schemas.microsoft.com/office/drawing/2014/main" id="{59D7D5C8-3E87-452F-B384-FBBEE2AF5FDC}"/>
              </a:ext>
            </a:extLst>
          </p:cNvPr>
          <p:cNvSpPr/>
          <p:nvPr/>
        </p:nvSpPr>
        <p:spPr bwMode="auto">
          <a:xfrm>
            <a:off x="9926649" y="414010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伴奏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03">
            <a:hlinkClick r:id="" action="ppaction://media"/>
            <a:extLst>
              <a:ext uri="{FF2B5EF4-FFF2-40B4-BE49-F238E27FC236}">
                <a16:creationId xmlns:a16="http://schemas.microsoft.com/office/drawing/2014/main" id="{DF71DDC4-D22A-44E8-B194-C33AE7E8F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769" y="495620"/>
            <a:ext cx="372857" cy="360000"/>
          </a:xfrm>
          <a:prstGeom prst="rect">
            <a:avLst/>
          </a:prstGeom>
        </p:spPr>
      </p:pic>
      <p:pic>
        <p:nvPicPr>
          <p:cNvPr id="6" name="04">
            <a:hlinkClick r:id="" action="ppaction://media"/>
            <a:extLst>
              <a:ext uri="{FF2B5EF4-FFF2-40B4-BE49-F238E27FC236}">
                <a16:creationId xmlns:a16="http://schemas.microsoft.com/office/drawing/2014/main" id="{877064B7-7227-4A6D-A287-2E1B58213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1225" y="497797"/>
            <a:ext cx="372857" cy="360000"/>
          </a:xfrm>
          <a:prstGeom prst="rect">
            <a:avLst/>
          </a:prstGeom>
        </p:spPr>
      </p:pic>
      <p:pic>
        <p:nvPicPr>
          <p:cNvPr id="7" name="05">
            <a:hlinkClick r:id="" action="ppaction://media"/>
            <a:extLst>
              <a:ext uri="{FF2B5EF4-FFF2-40B4-BE49-F238E27FC236}">
                <a16:creationId xmlns:a16="http://schemas.microsoft.com/office/drawing/2014/main" id="{85C2AFFC-AEC3-4678-9669-28B6818C40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626" y="510124"/>
            <a:ext cx="372857" cy="360000"/>
          </a:xfrm>
          <a:prstGeom prst="rect">
            <a:avLst/>
          </a:prstGeom>
        </p:spPr>
      </p:pic>
      <p:pic>
        <p:nvPicPr>
          <p:cNvPr id="10" name="06">
            <a:hlinkClick r:id="" action="ppaction://media"/>
            <a:extLst>
              <a:ext uri="{FF2B5EF4-FFF2-40B4-BE49-F238E27FC236}">
                <a16:creationId xmlns:a16="http://schemas.microsoft.com/office/drawing/2014/main" id="{79DB1A24-9F2A-41CD-BF4A-D269FBA86B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599" y="504325"/>
            <a:ext cx="372857" cy="360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5115CD7-6F91-42F6-BF96-1F76450982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485" y="1257647"/>
            <a:ext cx="5122751" cy="5332286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8FAD93B-94FC-4B1F-99EA-3D86DF1AC02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635" r="11489"/>
          <a:stretch/>
        </p:blipFill>
        <p:spPr>
          <a:xfrm>
            <a:off x="6277236" y="1264724"/>
            <a:ext cx="4998940" cy="5318521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</p:pic>
      <p:sp>
        <p:nvSpPr>
          <p:cNvPr id="21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2059414F-B8F1-4A61-9A13-86BD1EF12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0927" y="6040546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869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694F8D-936D-4F1D-A0CA-A196DC1E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23C5F-0FAF-4908-B61A-03FFC6618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399"/>
            <a:ext cx="3128187" cy="856593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EF40E27-7BD0-4B1C-B0B6-D3B495D4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41" y="321827"/>
            <a:ext cx="2875528" cy="6718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其他牧童笛歌曲：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  <a:p>
            <a:pPr algn="ctr" eaLnBrk="1" hangingPunct="1">
              <a:lnSpc>
                <a:spcPts val="1200"/>
              </a:lnSpc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Santa Lucia</a:t>
            </a:r>
          </a:p>
        </p:txBody>
      </p:sp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5736D10-E2D6-4C5B-9081-070C8E32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A620E2-D16B-46D5-90A7-0B3143BB090F}"/>
              </a:ext>
            </a:extLst>
          </p:cNvPr>
          <p:cNvSpPr/>
          <p:nvPr/>
        </p:nvSpPr>
        <p:spPr bwMode="auto">
          <a:xfrm>
            <a:off x="1049863" y="1429130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783FCF-1C69-44E3-9CD9-C8CE7CD2B5AA}"/>
              </a:ext>
            </a:extLst>
          </p:cNvPr>
          <p:cNvSpPr/>
          <p:nvPr/>
        </p:nvSpPr>
        <p:spPr bwMode="auto">
          <a:xfrm>
            <a:off x="1060495" y="2119971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伴奏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E8A1B58-DCC4-48D0-8D46-5F9C75834C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5962" y="1159138"/>
            <a:ext cx="7816406" cy="4737517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8AB46FF-453A-4003-B122-E9B99C3346B2}"/>
              </a:ext>
            </a:extLst>
          </p:cNvPr>
          <p:cNvSpPr txBox="1"/>
          <p:nvPr/>
        </p:nvSpPr>
        <p:spPr>
          <a:xfrm>
            <a:off x="3645962" y="1159138"/>
            <a:ext cx="551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6" name="01">
            <a:hlinkClick r:id="" action="ppaction://media"/>
            <a:extLst>
              <a:ext uri="{FF2B5EF4-FFF2-40B4-BE49-F238E27FC236}">
                <a16:creationId xmlns:a16="http://schemas.microsoft.com/office/drawing/2014/main" id="{553FACFB-742D-450B-B0DE-BEF3C20D4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43" y="1475868"/>
            <a:ext cx="445092" cy="429744"/>
          </a:xfrm>
          <a:prstGeom prst="rect">
            <a:avLst/>
          </a:prstGeom>
        </p:spPr>
      </p:pic>
      <p:pic>
        <p:nvPicPr>
          <p:cNvPr id="27" name="02">
            <a:hlinkClick r:id="" action="ppaction://media"/>
            <a:extLst>
              <a:ext uri="{FF2B5EF4-FFF2-40B4-BE49-F238E27FC236}">
                <a16:creationId xmlns:a16="http://schemas.microsoft.com/office/drawing/2014/main" id="{82039BB3-3D77-411A-AC22-94169DF7E7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294" y="2136853"/>
            <a:ext cx="477141" cy="460688"/>
          </a:xfrm>
          <a:prstGeom prst="rect">
            <a:avLst/>
          </a:prstGeom>
        </p:spPr>
      </p:pic>
      <p:sp>
        <p:nvSpPr>
          <p:cNvPr id="50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3E1D0634-CB95-42F5-AFE3-F5EED9C4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059" y="6098648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463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694F8D-936D-4F1D-A0CA-A196DC1E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23C5F-0FAF-4908-B61A-03FFC6618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399"/>
            <a:ext cx="3128187" cy="52322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EF40E27-7BD0-4B1C-B0B6-D3B495D4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80" y="350551"/>
            <a:ext cx="2875528" cy="3005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其他牧童笛指法</a:t>
            </a:r>
          </a:p>
        </p:txBody>
      </p:sp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5736D10-E2D6-4C5B-9081-070C8E32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8AB46FF-453A-4003-B122-E9B99C3346B2}"/>
              </a:ext>
            </a:extLst>
          </p:cNvPr>
          <p:cNvSpPr txBox="1"/>
          <p:nvPr/>
        </p:nvSpPr>
        <p:spPr>
          <a:xfrm>
            <a:off x="3645962" y="1159138"/>
            <a:ext cx="551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0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3E1D0634-CB95-42F5-AFE3-F5EED9C4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059" y="6098648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B2F3B38B-63E8-4B22-8098-277DAC177B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559" y="859768"/>
            <a:ext cx="6876807" cy="2954072"/>
          </a:xfrm>
          <a:prstGeom prst="rect">
            <a:avLst/>
          </a:prstGeom>
          <a:ln>
            <a:noFill/>
          </a:ln>
        </p:spPr>
      </p:pic>
      <p:sp>
        <p:nvSpPr>
          <p:cNvPr id="28" name="Rectangle 9">
            <a:extLst>
              <a:ext uri="{FF2B5EF4-FFF2-40B4-BE49-F238E27FC236}">
                <a16:creationId xmlns:a16="http://schemas.microsoft.com/office/drawing/2014/main" id="{6CD5304B-4F76-4318-8CD6-05016CA4C222}"/>
              </a:ext>
            </a:extLst>
          </p:cNvPr>
          <p:cNvSpPr/>
          <p:nvPr/>
        </p:nvSpPr>
        <p:spPr bwMode="auto">
          <a:xfrm>
            <a:off x="1294953" y="1718442"/>
            <a:ext cx="491391" cy="5032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en-US" sz="2800" b="0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1">
            <a:extLst>
              <a:ext uri="{FF2B5EF4-FFF2-40B4-BE49-F238E27FC236}">
                <a16:creationId xmlns:a16="http://schemas.microsoft.com/office/drawing/2014/main" id="{6C05AECD-1BF4-4ADE-A312-4D301AD09D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33780" y="858311"/>
            <a:ext cx="3596676" cy="2934373"/>
          </a:xfrm>
          <a:prstGeom prst="rect">
            <a:avLst/>
          </a:prstGeom>
          <a:ln>
            <a:noFill/>
          </a:ln>
        </p:spPr>
      </p:pic>
      <p:pic>
        <p:nvPicPr>
          <p:cNvPr id="36" name="Picture 2" descr="C:\Users\jade\Desktop\Jade\Longman Music\3A Ch7\MUSIC_2016_3AB\content\bookshelf\9789880014635\OEBPS\4.jpg">
            <a:extLst>
              <a:ext uri="{FF2B5EF4-FFF2-40B4-BE49-F238E27FC236}">
                <a16:creationId xmlns:a16="http://schemas.microsoft.com/office/drawing/2014/main" id="{D3827402-EADA-408A-88FF-7A8446265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13845" r="9540" b="61991"/>
          <a:stretch/>
        </p:blipFill>
        <p:spPr bwMode="auto">
          <a:xfrm>
            <a:off x="2341732" y="3792684"/>
            <a:ext cx="7665825" cy="295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Music_3BP0401_C'">
            <a:hlinkClick r:id="" action="ppaction://media"/>
            <a:extLst>
              <a:ext uri="{FF2B5EF4-FFF2-40B4-BE49-F238E27FC236}">
                <a16:creationId xmlns:a16="http://schemas.microsoft.com/office/drawing/2014/main" id="{0839A93B-C7A4-4A27-9D4E-136D39EA3D9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562" y="5975334"/>
            <a:ext cx="406400" cy="392385"/>
          </a:xfrm>
        </p:spPr>
      </p:pic>
      <p:pic>
        <p:nvPicPr>
          <p:cNvPr id="38" name="Music_3BP0402_D'">
            <a:hlinkClick r:id="" action="ppaction://media"/>
            <a:extLst>
              <a:ext uri="{FF2B5EF4-FFF2-40B4-BE49-F238E27FC236}">
                <a16:creationId xmlns:a16="http://schemas.microsoft.com/office/drawing/2014/main" id="{65FD4400-0DCD-4426-812C-1304BFBBC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0530" y="5975334"/>
            <a:ext cx="406400" cy="392385"/>
          </a:xfrm>
          <a:prstGeom prst="rect">
            <a:avLst/>
          </a:prstGeom>
        </p:spPr>
      </p:pic>
      <p:sp>
        <p:nvSpPr>
          <p:cNvPr id="39" name="Rectangle 9">
            <a:extLst>
              <a:ext uri="{FF2B5EF4-FFF2-40B4-BE49-F238E27FC236}">
                <a16:creationId xmlns:a16="http://schemas.microsoft.com/office/drawing/2014/main" id="{11319CD3-48A6-4D3C-AEB8-FB17210FA943}"/>
              </a:ext>
            </a:extLst>
          </p:cNvPr>
          <p:cNvSpPr/>
          <p:nvPr/>
        </p:nvSpPr>
        <p:spPr bwMode="auto">
          <a:xfrm>
            <a:off x="4893091" y="1736883"/>
            <a:ext cx="491391" cy="5032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en-US" altLang="zh-TW" sz="2800" b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7CC62513-1019-4A79-A93B-83132769060E}"/>
              </a:ext>
            </a:extLst>
          </p:cNvPr>
          <p:cNvSpPr/>
          <p:nvPr/>
        </p:nvSpPr>
        <p:spPr bwMode="auto">
          <a:xfrm>
            <a:off x="8178906" y="1919900"/>
            <a:ext cx="491391" cy="5032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en-US" altLang="zh-TW" sz="2800" b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2800" b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5AF2B84B-62C1-40B9-A25C-267EA5398463}"/>
              </a:ext>
            </a:extLst>
          </p:cNvPr>
          <p:cNvSpPr/>
          <p:nvPr/>
        </p:nvSpPr>
        <p:spPr bwMode="auto">
          <a:xfrm>
            <a:off x="3215113" y="4863077"/>
            <a:ext cx="592989" cy="5032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00FF"/>
                </a:solidFill>
                <a:latin typeface="Arial" charset="0"/>
              </a:rPr>
              <a:t>C</a:t>
            </a:r>
            <a:r>
              <a:rPr lang="en-US" sz="2800" dirty="0">
                <a:solidFill>
                  <a:srgbClr val="FF00FF"/>
                </a:solidFill>
              </a:rPr>
              <a:t>'</a:t>
            </a:r>
            <a:endParaRPr lang="en-US" sz="2800" b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1259AF1F-F2FB-497A-AA4C-22B3FB8842A1}"/>
              </a:ext>
            </a:extLst>
          </p:cNvPr>
          <p:cNvSpPr/>
          <p:nvPr/>
        </p:nvSpPr>
        <p:spPr bwMode="auto">
          <a:xfrm>
            <a:off x="7137236" y="4832638"/>
            <a:ext cx="592989" cy="5032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00FF"/>
                </a:solidFill>
                <a:latin typeface="Arial" charset="0"/>
              </a:rPr>
              <a:t>D</a:t>
            </a:r>
            <a:r>
              <a:rPr lang="en-US" sz="2800" dirty="0">
                <a:solidFill>
                  <a:srgbClr val="FF00FF"/>
                </a:solidFill>
              </a:rPr>
              <a:t>'</a:t>
            </a:r>
            <a:endParaRPr lang="en-US" sz="2800" b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AP2701">
            <a:hlinkClick r:id="" action="ppaction://media"/>
            <a:extLst>
              <a:ext uri="{FF2B5EF4-FFF2-40B4-BE49-F238E27FC236}">
                <a16:creationId xmlns:a16="http://schemas.microsoft.com/office/drawing/2014/main" id="{1F739517-D6D9-452D-B863-EF032E7AA7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648" y="2843989"/>
            <a:ext cx="360000" cy="347586"/>
          </a:xfrm>
          <a:prstGeom prst="rect">
            <a:avLst/>
          </a:prstGeom>
        </p:spPr>
      </p:pic>
      <p:pic>
        <p:nvPicPr>
          <p:cNvPr id="3" name="3AP2702">
            <a:hlinkClick r:id="" action="ppaction://media"/>
            <a:extLst>
              <a:ext uri="{FF2B5EF4-FFF2-40B4-BE49-F238E27FC236}">
                <a16:creationId xmlns:a16="http://schemas.microsoft.com/office/drawing/2014/main" id="{0F21360C-6603-4583-B39B-36E602C97F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551" y="2795752"/>
            <a:ext cx="372857" cy="360000"/>
          </a:xfrm>
          <a:prstGeom prst="rect">
            <a:avLst/>
          </a:prstGeom>
        </p:spPr>
      </p:pic>
      <p:pic>
        <p:nvPicPr>
          <p:cNvPr id="4" name="3AP2801">
            <a:hlinkClick r:id="" action="ppaction://media"/>
            <a:extLst>
              <a:ext uri="{FF2B5EF4-FFF2-40B4-BE49-F238E27FC236}">
                <a16:creationId xmlns:a16="http://schemas.microsoft.com/office/drawing/2014/main" id="{7FCC4834-97A5-48EB-B212-C38039F4330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8174" y="2993289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531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694F8D-936D-4F1D-A0CA-A196DC1E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23C5F-0FAF-4908-B61A-03FFC6618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398"/>
            <a:ext cx="4808443" cy="711369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EF40E27-7BD0-4B1C-B0B6-D3B495D4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432" y="418253"/>
            <a:ext cx="4991397" cy="3005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電子樂譜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—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牧童笛（一）練習</a:t>
            </a:r>
          </a:p>
        </p:txBody>
      </p:sp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5736D10-E2D6-4C5B-9081-070C8E32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3E1D0634-CB95-42F5-AFE3-F5EED9C4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059" y="6098648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Music_5B04_song1_r1">
            <a:hlinkClick r:id="" action="ppaction://media"/>
            <a:extLst>
              <a:ext uri="{FF2B5EF4-FFF2-40B4-BE49-F238E27FC236}">
                <a16:creationId xmlns:a16="http://schemas.microsoft.com/office/drawing/2014/main" id="{8969BE25-3BAB-461B-8330-7978471F0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5729" y="891760"/>
            <a:ext cx="7120541" cy="53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694F8D-936D-4F1D-A0CA-A196DC1E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23C5F-0FAF-4908-B61A-03FFC6618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398"/>
            <a:ext cx="4956361" cy="66890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EF40E27-7BD0-4B1C-B0B6-D3B495D4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5948" y="413615"/>
            <a:ext cx="5757880" cy="3005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電子樂譜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—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牧童笛（二）練習</a:t>
            </a:r>
          </a:p>
        </p:txBody>
      </p:sp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5736D10-E2D6-4C5B-9081-070C8E32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3E1D0634-CB95-42F5-AFE3-F5EED9C4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059" y="6098648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Music_5B04_song1_r2">
            <a:hlinkClick r:id="" action="ppaction://media"/>
            <a:extLst>
              <a:ext uri="{FF2B5EF4-FFF2-40B4-BE49-F238E27FC236}">
                <a16:creationId xmlns:a16="http://schemas.microsoft.com/office/drawing/2014/main" id="{2C697382-D235-4F47-855A-1C019D7DC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907" y="849298"/>
            <a:ext cx="7248294" cy="54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51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6671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4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16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17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078" y="134754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b="1" dirty="0">
                <a:solidFill>
                  <a:srgbClr val="0070C0"/>
                </a:solidFill>
                <a:ea typeface="標楷體" panose="03000509000000000000" pitchFamily="65" charset="-120"/>
              </a:rPr>
              <a:t>16</a:t>
            </a: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b="1" dirty="0">
                <a:solidFill>
                  <a:srgbClr val="0070C0"/>
                </a:solidFill>
                <a:ea typeface="標楷體" panose="03000509000000000000" pitchFamily="65" charset="-120"/>
              </a:rPr>
              <a:t>17</a:t>
            </a:r>
            <a:r>
              <a:rPr lang="zh-TW" altLang="en-US" b="1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8DD7F8C-F419-4DC3-A3CB-57E8E6FA5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90" y="846138"/>
            <a:ext cx="9077731" cy="5681964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694F8D-936D-4F1D-A0CA-A196DC1E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23C5F-0FAF-4908-B61A-03FFC6618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399"/>
            <a:ext cx="3520063" cy="72281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EF40E27-7BD0-4B1C-B0B6-D3B495D4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38313"/>
            <a:ext cx="3539115" cy="3005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電子樂譜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—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合奏示範</a:t>
            </a:r>
          </a:p>
        </p:txBody>
      </p:sp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5736D10-E2D6-4C5B-9081-070C8E32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3E1D0634-CB95-42F5-AFE3-F5EED9C4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059" y="6098648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Music_5B04_song1_r3">
            <a:hlinkClick r:id="" action="ppaction://media"/>
            <a:extLst>
              <a:ext uri="{FF2B5EF4-FFF2-40B4-BE49-F238E27FC236}">
                <a16:creationId xmlns:a16="http://schemas.microsoft.com/office/drawing/2014/main" id="{88A85BAC-8EE2-4B21-AD78-4E3A7B209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2482" y="875209"/>
            <a:ext cx="7451617" cy="55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19431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19431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銅管樂器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E9DC2AD-706E-421F-8859-C6CF1A33E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885" y="152400"/>
            <a:ext cx="9137153" cy="629525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0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1909C48B-D083-4255-8791-BFCF6A71F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7038" y="5888957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93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19431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19431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木管樂器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755418D-445F-44E7-B50A-48CE16CE0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533" y="195569"/>
            <a:ext cx="9144503" cy="630154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9E5EF7A2-AA62-4A73-851A-D8361AB4E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7038" y="5888957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9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19431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5569"/>
            <a:ext cx="19431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弦樂器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563FAB7-2827-42DD-919D-6294A32EF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164864"/>
            <a:ext cx="9154888" cy="63082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B8F5DD4-887C-4452-95F9-C8A9B5A0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7038" y="5888957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4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421502" cy="95410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670" y="151605"/>
            <a:ext cx="2580554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敲擊樂器：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有固定音高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2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5A6D4233-26DF-4961-8F46-D746A2198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2024" y="6214195"/>
            <a:ext cx="181328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D7EA1EC-C284-418C-B26E-39ACF9D51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500" y="170370"/>
            <a:ext cx="8746306" cy="606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49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66915" cy="95410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0" y="152399"/>
            <a:ext cx="2759275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敲擊樂器：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無固定音高（一）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8F0F873-CEBB-4E7B-8009-4A9B1F87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835" y="152041"/>
            <a:ext cx="8808473" cy="6080125"/>
          </a:xfrm>
          <a:prstGeom prst="rect">
            <a:avLst/>
          </a:prstGeom>
        </p:spPr>
      </p:pic>
      <p:sp>
        <p:nvSpPr>
          <p:cNvPr id="1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5A6D4233-26DF-4961-8F46-D746A2198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4691" y="6254032"/>
            <a:ext cx="181328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32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66915" cy="95410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0" y="152399"/>
            <a:ext cx="2759275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敲擊樂器：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無固定音高（二）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BC4172-63E3-439E-9418-22CBB3FCD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217" y="178592"/>
            <a:ext cx="8816093" cy="6042266"/>
          </a:xfrm>
          <a:prstGeom prst="rect">
            <a:avLst/>
          </a:prstGeom>
        </p:spPr>
      </p:pic>
      <p:sp>
        <p:nvSpPr>
          <p:cNvPr id="13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7F58AF7E-F65E-4F91-AB1D-8A412ADA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2374" y="6303983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12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圖片 6" descr="一張含有 工具​​, 刷子 的圖片&#10;&#10;自動產生的描述">
            <a:extLst>
              <a:ext uri="{FF2B5EF4-FFF2-40B4-BE49-F238E27FC236}">
                <a16:creationId xmlns:a16="http://schemas.microsoft.com/office/drawing/2014/main" id="{9B60F2A4-1713-4AE4-9152-D7E0EAEC6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8" y="763109"/>
            <a:ext cx="11460812" cy="577904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F806BBD-1F3B-4302-9CB0-B8E10FCE1D92}"/>
              </a:ext>
            </a:extLst>
          </p:cNvPr>
          <p:cNvSpPr/>
          <p:nvPr/>
        </p:nvSpPr>
        <p:spPr>
          <a:xfrm>
            <a:off x="1455962" y="1509586"/>
            <a:ext cx="95578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000" kern="1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359410" algn="just"/>
            <a:r>
              <a:rPr lang="zh-TW" alt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「重奏」為一種小型合奏，由數件不同的樂器組成，每件樂器負責一個聲部：由兩件樂器合奏的稱為「二重奏」、由三件樂器合奏的稱為「三重奏」，以此類推。</a:t>
            </a:r>
            <a:endParaRPr lang="en-US" altLang="zh-TW" sz="30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4" y="43115"/>
            <a:ext cx="2670881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96" y="111302"/>
            <a:ext cx="268993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重奏（室樂）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61EB695-F8A2-40DF-9BC0-EAA78CF09F25}"/>
              </a:ext>
            </a:extLst>
          </p:cNvPr>
          <p:cNvSpPr/>
          <p:nvPr/>
        </p:nvSpPr>
        <p:spPr>
          <a:xfrm>
            <a:off x="1380017" y="3641800"/>
            <a:ext cx="95578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/>
            <a:r>
              <a:rPr lang="zh-TW" alt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　重奏有二重奏至八重奏等不同的形式，其中以二重奏（</a:t>
            </a:r>
            <a:r>
              <a:rPr 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duet</a:t>
            </a:r>
            <a:r>
              <a:rPr lang="zh-TW" alt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）、三重奏（</a:t>
            </a:r>
            <a:r>
              <a:rPr 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trio</a:t>
            </a:r>
            <a:r>
              <a:rPr lang="zh-TW" alt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）及四重奏（</a:t>
            </a:r>
            <a:r>
              <a:rPr 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quartet</a:t>
            </a:r>
            <a:r>
              <a:rPr lang="zh-TW" alt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）最常見。由於重奏在十七、十八世紀相當盛行，當時主要為皇室成員及達官貴族在室內欣賞的音樂，故又稱為「室內樂曲」或「室樂」（</a:t>
            </a:r>
            <a:r>
              <a:rPr 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Chamber Music</a:t>
            </a:r>
            <a:r>
              <a:rPr lang="zh-TW" altLang="en-US" sz="30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）。</a:t>
            </a:r>
            <a:endParaRPr lang="en-US" sz="30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7F58AF7E-F65E-4F91-AB1D-8A412ADA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7547" y="6212028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35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1"/>
            <a:ext cx="8604688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1212" y="220977"/>
            <a:ext cx="9348952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降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B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大調小提琴與中提琴二重奏，作品四百二十四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  <a:p>
            <a:pPr algn="ctr" eaLnBrk="1" hangingPunct="1">
              <a:defRPr/>
            </a:pP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7F58AF7E-F65E-4F91-AB1D-8A412ADA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736" y="6184732"/>
            <a:ext cx="1152128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806BBD-1F3B-4302-9CB0-B8E10FCE1D92}"/>
              </a:ext>
            </a:extLst>
          </p:cNvPr>
          <p:cNvSpPr/>
          <p:nvPr/>
        </p:nvSpPr>
        <p:spPr>
          <a:xfrm>
            <a:off x="420765" y="1600701"/>
            <a:ext cx="11337225" cy="1477328"/>
          </a:xfrm>
          <a:custGeom>
            <a:avLst/>
            <a:gdLst>
              <a:gd name="connsiteX0" fmla="*/ 0 w 11337225"/>
              <a:gd name="connsiteY0" fmla="*/ 0 h 1477328"/>
              <a:gd name="connsiteX1" fmla="*/ 11337225 w 11337225"/>
              <a:gd name="connsiteY1" fmla="*/ 0 h 1477328"/>
              <a:gd name="connsiteX2" fmla="*/ 11337225 w 11337225"/>
              <a:gd name="connsiteY2" fmla="*/ 1477328 h 1477328"/>
              <a:gd name="connsiteX3" fmla="*/ 0 w 11337225"/>
              <a:gd name="connsiteY3" fmla="*/ 1477328 h 1477328"/>
              <a:gd name="connsiteX4" fmla="*/ 0 w 11337225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225" h="1477328" fill="none" extrusionOk="0">
                <a:moveTo>
                  <a:pt x="0" y="0"/>
                </a:moveTo>
                <a:cubicBezTo>
                  <a:pt x="1930062" y="125555"/>
                  <a:pt x="7243121" y="-69904"/>
                  <a:pt x="11337225" y="0"/>
                </a:cubicBezTo>
                <a:cubicBezTo>
                  <a:pt x="11211883" y="691958"/>
                  <a:pt x="11284584" y="831421"/>
                  <a:pt x="11337225" y="1477328"/>
                </a:cubicBezTo>
                <a:cubicBezTo>
                  <a:pt x="6713781" y="1641269"/>
                  <a:pt x="5159367" y="1400355"/>
                  <a:pt x="0" y="1477328"/>
                </a:cubicBezTo>
                <a:cubicBezTo>
                  <a:pt x="27942" y="860285"/>
                  <a:pt x="-113844" y="320507"/>
                  <a:pt x="0" y="0"/>
                </a:cubicBezTo>
                <a:close/>
              </a:path>
              <a:path w="11337225" h="1477328" stroke="0" extrusionOk="0">
                <a:moveTo>
                  <a:pt x="0" y="0"/>
                </a:moveTo>
                <a:cubicBezTo>
                  <a:pt x="3184112" y="-145166"/>
                  <a:pt x="6199897" y="154802"/>
                  <a:pt x="11337225" y="0"/>
                </a:cubicBezTo>
                <a:cubicBezTo>
                  <a:pt x="11418939" y="470801"/>
                  <a:pt x="11386844" y="1233553"/>
                  <a:pt x="11337225" y="1477328"/>
                </a:cubicBezTo>
                <a:cubicBezTo>
                  <a:pt x="7271805" y="1387214"/>
                  <a:pt x="3482846" y="1471370"/>
                  <a:pt x="0" y="1477328"/>
                </a:cubicBezTo>
                <a:cubicBezTo>
                  <a:pt x="-117179" y="1172584"/>
                  <a:pt x="57199" y="7065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此曲創作於</a:t>
            </a:r>
            <a:r>
              <a:rPr 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1783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年，據說是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莫扎特</a:t>
            </a:r>
            <a:r>
              <a:rPr 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(Wolfgang Amadeus Mozart,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1756-1791)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替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海頓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的弟弟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米高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．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海頓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Michael Haydn, 1737-1806)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寫的。</a:t>
            </a:r>
            <a:endParaRPr lang="en-US" sz="3000" kern="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FECE673-7116-4EB1-96AC-20855B6314ED}"/>
              </a:ext>
            </a:extLst>
          </p:cNvPr>
          <p:cNvSpPr/>
          <p:nvPr/>
        </p:nvSpPr>
        <p:spPr>
          <a:xfrm>
            <a:off x="1143000" y="3563007"/>
            <a:ext cx="10515600" cy="1938992"/>
          </a:xfrm>
          <a:custGeom>
            <a:avLst/>
            <a:gdLst>
              <a:gd name="connsiteX0" fmla="*/ 0 w 10515600"/>
              <a:gd name="connsiteY0" fmla="*/ 0 h 1938992"/>
              <a:gd name="connsiteX1" fmla="*/ 10515600 w 10515600"/>
              <a:gd name="connsiteY1" fmla="*/ 0 h 1938992"/>
              <a:gd name="connsiteX2" fmla="*/ 10515600 w 10515600"/>
              <a:gd name="connsiteY2" fmla="*/ 1938992 h 1938992"/>
              <a:gd name="connsiteX3" fmla="*/ 0 w 10515600"/>
              <a:gd name="connsiteY3" fmla="*/ 1938992 h 1938992"/>
              <a:gd name="connsiteX4" fmla="*/ 0 w 105156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938992" fill="none" extrusionOk="0">
                <a:moveTo>
                  <a:pt x="0" y="0"/>
                </a:moveTo>
                <a:cubicBezTo>
                  <a:pt x="4950142" y="125555"/>
                  <a:pt x="6257982" y="-69904"/>
                  <a:pt x="10515600" y="0"/>
                </a:cubicBezTo>
                <a:cubicBezTo>
                  <a:pt x="10595288" y="850413"/>
                  <a:pt x="10528381" y="1213517"/>
                  <a:pt x="10515600" y="1938992"/>
                </a:cubicBezTo>
                <a:cubicBezTo>
                  <a:pt x="5702297" y="2102933"/>
                  <a:pt x="2873147" y="1862019"/>
                  <a:pt x="0" y="1938992"/>
                </a:cubicBezTo>
                <a:cubicBezTo>
                  <a:pt x="45245" y="1127768"/>
                  <a:pt x="-11511" y="476682"/>
                  <a:pt x="0" y="0"/>
                </a:cubicBezTo>
                <a:close/>
              </a:path>
              <a:path w="10515600" h="1938992" stroke="0" extrusionOk="0">
                <a:moveTo>
                  <a:pt x="0" y="0"/>
                </a:moveTo>
                <a:cubicBezTo>
                  <a:pt x="2411970" y="-145166"/>
                  <a:pt x="8624096" y="154802"/>
                  <a:pt x="10515600" y="0"/>
                </a:cubicBezTo>
                <a:cubicBezTo>
                  <a:pt x="10509857" y="629244"/>
                  <a:pt x="10558536" y="1098804"/>
                  <a:pt x="10515600" y="1938992"/>
                </a:cubicBezTo>
                <a:cubicBezTo>
                  <a:pt x="5711489" y="1848878"/>
                  <a:pt x="2584620" y="1933034"/>
                  <a:pt x="0" y="1938992"/>
                </a:cubicBezTo>
                <a:cubicBezTo>
                  <a:pt x="-123823" y="1437706"/>
                  <a:pt x="127660" y="82434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米高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當年奉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奧地利</a:t>
            </a:r>
            <a:r>
              <a:rPr lang="zh-TW" altLang="en-US" sz="11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薩爾茲堡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大主教之命，要譜寫六首小提琴與中提琴的二重奏。然而，他在作曲期間患了重病，只完成了其中四首。那時，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莫扎特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正在當地旅行，他仗義幫助</a:t>
            </a:r>
            <a:r>
              <a:rPr lang="zh-TW" altLang="en-US" sz="3000" u="sng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米高</a:t>
            </a: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完成剩餘的兩首，此曲便是其中一首。</a:t>
            </a:r>
            <a:endParaRPr lang="en-US" sz="3000" kern="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1"/>
            <a:ext cx="8604688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1212" y="220977"/>
            <a:ext cx="9348952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降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B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大調小提琴與中提琴二重奏，作品四百二十四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  <a:p>
            <a:pPr algn="ctr" eaLnBrk="1" hangingPunct="1">
              <a:defRPr/>
            </a:pP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7F58AF7E-F65E-4F91-AB1D-8A412ADA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2374" y="6303983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14AB02E-4827-41A9-BF93-425A95990F47}"/>
              </a:ext>
            </a:extLst>
          </p:cNvPr>
          <p:cNvSpPr/>
          <p:nvPr/>
        </p:nvSpPr>
        <p:spPr>
          <a:xfrm>
            <a:off x="1313102" y="1773883"/>
            <a:ext cx="9565795" cy="1477328"/>
          </a:xfrm>
          <a:custGeom>
            <a:avLst/>
            <a:gdLst>
              <a:gd name="connsiteX0" fmla="*/ 0 w 9565795"/>
              <a:gd name="connsiteY0" fmla="*/ 0 h 1477328"/>
              <a:gd name="connsiteX1" fmla="*/ 9565795 w 9565795"/>
              <a:gd name="connsiteY1" fmla="*/ 0 h 1477328"/>
              <a:gd name="connsiteX2" fmla="*/ 9565795 w 9565795"/>
              <a:gd name="connsiteY2" fmla="*/ 1477328 h 1477328"/>
              <a:gd name="connsiteX3" fmla="*/ 0 w 9565795"/>
              <a:gd name="connsiteY3" fmla="*/ 1477328 h 1477328"/>
              <a:gd name="connsiteX4" fmla="*/ 0 w 9565795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5795" h="1477328" fill="none" extrusionOk="0">
                <a:moveTo>
                  <a:pt x="0" y="0"/>
                </a:moveTo>
                <a:cubicBezTo>
                  <a:pt x="4585244" y="125555"/>
                  <a:pt x="6354839" y="-69904"/>
                  <a:pt x="9565795" y="0"/>
                </a:cubicBezTo>
                <a:cubicBezTo>
                  <a:pt x="9440453" y="691958"/>
                  <a:pt x="9513154" y="831421"/>
                  <a:pt x="9565795" y="1477328"/>
                </a:cubicBezTo>
                <a:cubicBezTo>
                  <a:pt x="8238600" y="1641269"/>
                  <a:pt x="3995478" y="1400355"/>
                  <a:pt x="0" y="1477328"/>
                </a:cubicBezTo>
                <a:cubicBezTo>
                  <a:pt x="27942" y="860285"/>
                  <a:pt x="-113844" y="320507"/>
                  <a:pt x="0" y="0"/>
                </a:cubicBezTo>
                <a:close/>
              </a:path>
              <a:path w="9565795" h="1477328" stroke="0" extrusionOk="0">
                <a:moveTo>
                  <a:pt x="0" y="0"/>
                </a:moveTo>
                <a:cubicBezTo>
                  <a:pt x="3568904" y="-145166"/>
                  <a:pt x="6304854" y="154802"/>
                  <a:pt x="9565795" y="0"/>
                </a:cubicBezTo>
                <a:cubicBezTo>
                  <a:pt x="9647509" y="470801"/>
                  <a:pt x="9615414" y="1233553"/>
                  <a:pt x="9565795" y="1477328"/>
                </a:cubicBezTo>
                <a:cubicBezTo>
                  <a:pt x="8516638" y="1387214"/>
                  <a:pt x="1184064" y="1471370"/>
                  <a:pt x="0" y="1477328"/>
                </a:cubicBezTo>
                <a:cubicBezTo>
                  <a:pt x="-117179" y="1172584"/>
                  <a:pt x="57199" y="7065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此曲共有三個樂章，旋律優雅動聽，輪廓鮮明，充滿歡欣，小提琴及中提琴以不同的形式進行互動，配合得天衣無縫。本書所輯錄的乃是第一樂章的選段。</a:t>
            </a:r>
            <a:endParaRPr lang="en-US" sz="3000" kern="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 descr="一張含有 美工圖案 的圖片&#10;&#10;自動產生的描述">
            <a:extLst>
              <a:ext uri="{FF2B5EF4-FFF2-40B4-BE49-F238E27FC236}">
                <a16:creationId xmlns:a16="http://schemas.microsoft.com/office/drawing/2014/main" id="{F8C2A46E-889F-4508-B9F2-4B1D2B16E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82" b="97279" l="2250" r="99125">
                        <a14:foregroundMark x1="8750" y1="52381" x2="8750" y2="52381"/>
                        <a14:foregroundMark x1="2250" y1="14966" x2="2250" y2="14966"/>
                        <a14:foregroundMark x1="23125" y1="41497" x2="23125" y2="41497"/>
                        <a14:foregroundMark x1="9125" y1="55782" x2="9125" y2="55782"/>
                        <a14:foregroundMark x1="22000" y1="77551" x2="22000" y2="77551"/>
                        <a14:foregroundMark x1="42125" y1="80272" x2="42125" y2="80272"/>
                        <a14:foregroundMark x1="40375" y1="42177" x2="40375" y2="42177"/>
                        <a14:foregroundMark x1="36375" y1="6122" x2="36375" y2="6122"/>
                        <a14:foregroundMark x1="62250" y1="95918" x2="62250" y2="95918"/>
                        <a14:foregroundMark x1="66250" y1="92517" x2="66250" y2="92517"/>
                        <a14:foregroundMark x1="21375" y1="34694" x2="21375" y2="34694"/>
                        <a14:foregroundMark x1="21875" y1="71429" x2="21875" y2="71429"/>
                        <a14:foregroundMark x1="82375" y1="36735" x2="82375" y2="36735"/>
                        <a14:foregroundMark x1="79500" y1="73469" x2="79500" y2="73469"/>
                        <a14:foregroundMark x1="80750" y1="82313" x2="80750" y2="82313"/>
                        <a14:foregroundMark x1="95000" y1="26531" x2="95000" y2="26531"/>
                        <a14:foregroundMark x1="97500" y1="10204" x2="97500" y2="10204"/>
                        <a14:foregroundMark x1="93000" y1="77551" x2="93000" y2="77551"/>
                        <a14:foregroundMark x1="94500" y1="37415" x2="94500" y2="37415"/>
                        <a14:foregroundMark x1="91250" y1="33333" x2="91250" y2="33333"/>
                        <a14:foregroundMark x1="93375" y1="19048" x2="93375" y2="19048"/>
                        <a14:foregroundMark x1="95875" y1="19728" x2="95875" y2="19728"/>
                        <a14:foregroundMark x1="96000" y1="19728" x2="96000" y2="19728"/>
                        <a14:foregroundMark x1="95375" y1="36735" x2="95375" y2="36735"/>
                        <a14:foregroundMark x1="89750" y1="28571" x2="89750" y2="28571"/>
                        <a14:foregroundMark x1="79500" y1="75510" x2="79500" y2="75510"/>
                        <a14:foregroundMark x1="77000" y1="76871" x2="77000" y2="76871"/>
                        <a14:foregroundMark x1="81125" y1="89116" x2="81125" y2="89116"/>
                        <a14:foregroundMark x1="81125" y1="89116" x2="81125" y2="89116"/>
                        <a14:foregroundMark x1="43750" y1="48299" x2="43750" y2="48299"/>
                        <a14:foregroundMark x1="80625" y1="73469" x2="80625" y2="73469"/>
                        <a14:foregroundMark x1="78750" y1="90476" x2="78750" y2="90476"/>
                        <a14:foregroundMark x1="78250" y1="95918" x2="78250" y2="95918"/>
                        <a14:foregroundMark x1="77000" y1="93197" x2="77000" y2="93197"/>
                        <a14:foregroundMark x1="63000" y1="59184" x2="63000" y2="59184"/>
                        <a14:foregroundMark x1="63375" y1="84354" x2="63375" y2="84354"/>
                        <a14:foregroundMark x1="63875" y1="76871" x2="63875" y2="76871"/>
                        <a14:foregroundMark x1="63875" y1="70748" x2="63875" y2="70748"/>
                        <a14:foregroundMark x1="83125" y1="21769" x2="83125" y2="21769"/>
                        <a14:foregroundMark x1="84750" y1="10884" x2="84750" y2="10884"/>
                        <a14:foregroundMark x1="84750" y1="8163" x2="84750" y2="8163"/>
                        <a14:foregroundMark x1="83250" y1="17007" x2="83250" y2="17007"/>
                        <a14:foregroundMark x1="83250" y1="17007" x2="83250" y2="17007"/>
                        <a14:foregroundMark x1="83000" y1="39456" x2="83000" y2="39456"/>
                        <a14:foregroundMark x1="83000" y1="39456" x2="83000" y2="39456"/>
                        <a14:foregroundMark x1="82625" y1="78231" x2="82625" y2="78231"/>
                        <a14:foregroundMark x1="82625" y1="78231" x2="82625" y2="78231"/>
                        <a14:foregroundMark x1="83125" y1="78231" x2="83125" y2="78231"/>
                        <a14:foregroundMark x1="83125" y1="78231" x2="83125" y2="78231"/>
                        <a14:foregroundMark x1="81625" y1="69388" x2="81625" y2="69388"/>
                        <a14:foregroundMark x1="78250" y1="63946" x2="78250" y2="63946"/>
                        <a14:foregroundMark x1="80375" y1="68707" x2="80375" y2="68707"/>
                        <a14:foregroundMark x1="80375" y1="68707" x2="80375" y2="68707"/>
                        <a14:foregroundMark x1="80625" y1="76871" x2="80625" y2="76871"/>
                        <a14:foregroundMark x1="79875" y1="85034" x2="79875" y2="85034"/>
                        <a14:foregroundMark x1="78625" y1="92517" x2="78625" y2="92517"/>
                        <a14:foregroundMark x1="76625" y1="97279" x2="76625" y2="97279"/>
                        <a14:foregroundMark x1="76500" y1="95238" x2="76500" y2="95238"/>
                        <a14:foregroundMark x1="76500" y1="95238" x2="76500" y2="95238"/>
                        <a14:foregroundMark x1="76500" y1="89116" x2="76500" y2="89116"/>
                        <a14:foregroundMark x1="76625" y1="93197" x2="76625" y2="93197"/>
                        <a14:foregroundMark x1="77750" y1="95238" x2="77750" y2="95238"/>
                        <a14:foregroundMark x1="78750" y1="43537" x2="78750" y2="43537"/>
                        <a14:foregroundMark x1="78750" y1="43537" x2="78750" y2="43537"/>
                        <a14:foregroundMark x1="80125" y1="76871" x2="80125" y2="76871"/>
                        <a14:foregroundMark x1="80125" y1="76871" x2="80125" y2="76871"/>
                        <a14:foregroundMark x1="81625" y1="97959" x2="81625" y2="97959"/>
                        <a14:foregroundMark x1="83125" y1="97279" x2="83125" y2="97279"/>
                        <a14:foregroundMark x1="83000" y1="95238" x2="83000" y2="95238"/>
                        <a14:foregroundMark x1="44375" y1="28571" x2="44375" y2="28571"/>
                        <a14:foregroundMark x1="21875" y1="69388" x2="21875" y2="69388"/>
                        <a14:foregroundMark x1="20750" y1="86395" x2="20750" y2="86395"/>
                        <a14:foregroundMark x1="95750" y1="23810" x2="95750" y2="23810"/>
                        <a14:foregroundMark x1="95125" y1="36735" x2="95125" y2="36735"/>
                        <a14:foregroundMark x1="98750" y1="8163" x2="98750" y2="8163"/>
                        <a14:foregroundMark x1="94125" y1="14966" x2="94125" y2="14966"/>
                        <a14:foregroundMark x1="78250" y1="45578" x2="78250" y2="45578"/>
                        <a14:foregroundMark x1="79500" y1="77551" x2="79500" y2="77551"/>
                        <a14:foregroundMark x1="59750" y1="59864" x2="59750" y2="59864"/>
                        <a14:foregroundMark x1="5500" y1="63946" x2="5500" y2="63946"/>
                        <a14:foregroundMark x1="16500" y1="6122" x2="16500" y2="6122"/>
                        <a14:foregroundMark x1="16500" y1="4082" x2="16500" y2="4082"/>
                        <a14:foregroundMark x1="9625" y1="17007" x2="9625" y2="17007"/>
                        <a14:foregroundMark x1="9125" y1="34694" x2="9125" y2="34694"/>
                        <a14:foregroundMark x1="16500" y1="8163" x2="16500" y2="8163"/>
                        <a14:foregroundMark x1="93750" y1="66667" x2="93750" y2="66667"/>
                        <a14:foregroundMark x1="92125" y1="91156" x2="92125" y2="91156"/>
                        <a14:foregroundMark x1="94750" y1="88435" x2="94750" y2="88435"/>
                        <a14:foregroundMark x1="96250" y1="95238" x2="96250" y2="95238"/>
                        <a14:foregroundMark x1="91250" y1="93878" x2="91250" y2="93878"/>
                        <a14:foregroundMark x1="93750" y1="24490" x2="93750" y2="24490"/>
                        <a14:foregroundMark x1="99125" y1="8844" x2="99125" y2="8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2" y="3886200"/>
            <a:ext cx="9279010" cy="170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D4034D83-3757-40DB-91DD-22E33899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" y="-1"/>
            <a:ext cx="12192001" cy="69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C5E62963-EC13-4089-80B3-B049201E9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396" y="193607"/>
            <a:ext cx="8624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練習以下的牧笛指法，並把有關的音名填在   內。</a:t>
            </a:r>
            <a:endParaRPr lang="zh-TW" altLang="zh-HK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200FBF-245B-468F-ACB2-AD557455E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97674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9752B69-2239-40B1-A943-A13C1F8F7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54" y="193607"/>
            <a:ext cx="297674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重温牧童笛指法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D7DE3A8B-3D6E-432D-B4B8-BCCB1566582C}"/>
              </a:ext>
            </a:extLst>
          </p:cNvPr>
          <p:cNvSpPr/>
          <p:nvPr/>
        </p:nvSpPr>
        <p:spPr>
          <a:xfrm>
            <a:off x="10042358" y="247168"/>
            <a:ext cx="433135" cy="416097"/>
          </a:xfrm>
          <a:custGeom>
            <a:avLst/>
            <a:gdLst>
              <a:gd name="connsiteX0" fmla="*/ 0 w 433135"/>
              <a:gd name="connsiteY0" fmla="*/ 208049 h 416097"/>
              <a:gd name="connsiteX1" fmla="*/ 216568 w 433135"/>
              <a:gd name="connsiteY1" fmla="*/ 0 h 416097"/>
              <a:gd name="connsiteX2" fmla="*/ 433136 w 433135"/>
              <a:gd name="connsiteY2" fmla="*/ 208049 h 416097"/>
              <a:gd name="connsiteX3" fmla="*/ 216568 w 433135"/>
              <a:gd name="connsiteY3" fmla="*/ 416098 h 416097"/>
              <a:gd name="connsiteX4" fmla="*/ 0 w 433135"/>
              <a:gd name="connsiteY4" fmla="*/ 208049 h 41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135" h="416097" fill="none" extrusionOk="0">
                <a:moveTo>
                  <a:pt x="0" y="208049"/>
                </a:moveTo>
                <a:cubicBezTo>
                  <a:pt x="-20574" y="84718"/>
                  <a:pt x="90629" y="11442"/>
                  <a:pt x="216568" y="0"/>
                </a:cubicBezTo>
                <a:cubicBezTo>
                  <a:pt x="341286" y="5869"/>
                  <a:pt x="449189" y="109557"/>
                  <a:pt x="433136" y="208049"/>
                </a:cubicBezTo>
                <a:cubicBezTo>
                  <a:pt x="419488" y="318769"/>
                  <a:pt x="352869" y="435377"/>
                  <a:pt x="216568" y="416098"/>
                </a:cubicBezTo>
                <a:cubicBezTo>
                  <a:pt x="87150" y="429363"/>
                  <a:pt x="-14006" y="310104"/>
                  <a:pt x="0" y="208049"/>
                </a:cubicBezTo>
                <a:close/>
              </a:path>
              <a:path w="433135" h="416097" stroke="0" extrusionOk="0">
                <a:moveTo>
                  <a:pt x="0" y="208049"/>
                </a:moveTo>
                <a:cubicBezTo>
                  <a:pt x="8384" y="80808"/>
                  <a:pt x="102577" y="8803"/>
                  <a:pt x="216568" y="0"/>
                </a:cubicBezTo>
                <a:cubicBezTo>
                  <a:pt x="328931" y="-20163"/>
                  <a:pt x="452140" y="104514"/>
                  <a:pt x="433136" y="208049"/>
                </a:cubicBezTo>
                <a:cubicBezTo>
                  <a:pt x="431615" y="306358"/>
                  <a:pt x="314121" y="426031"/>
                  <a:pt x="216568" y="416098"/>
                </a:cubicBezTo>
                <a:cubicBezTo>
                  <a:pt x="92600" y="395174"/>
                  <a:pt x="14600" y="344004"/>
                  <a:pt x="0" y="20804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5BP1603">
            <a:hlinkClick r:id="" action="ppaction://media"/>
            <a:extLst>
              <a:ext uri="{FF2B5EF4-FFF2-40B4-BE49-F238E27FC236}">
                <a16:creationId xmlns:a16="http://schemas.microsoft.com/office/drawing/2014/main" id="{994CB5F5-5460-4A08-8470-727EBDCFC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206" y="3878237"/>
            <a:ext cx="372857" cy="360000"/>
          </a:xfrm>
          <a:prstGeom prst="rect">
            <a:avLst/>
          </a:prstGeom>
        </p:spPr>
      </p:pic>
      <p:pic>
        <p:nvPicPr>
          <p:cNvPr id="21" name="5BP1604">
            <a:hlinkClick r:id="" action="ppaction://media"/>
            <a:extLst>
              <a:ext uri="{FF2B5EF4-FFF2-40B4-BE49-F238E27FC236}">
                <a16:creationId xmlns:a16="http://schemas.microsoft.com/office/drawing/2014/main" id="{2D479382-C08F-4BA7-89E7-A39F3AC69D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2408" y="3878237"/>
            <a:ext cx="372857" cy="36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931ACE5-03DC-4B5D-9B9C-710A953FF8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15222" r="4590" b="28495"/>
          <a:stretch/>
        </p:blipFill>
        <p:spPr>
          <a:xfrm>
            <a:off x="2484814" y="814547"/>
            <a:ext cx="7332954" cy="591582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EB91FA3-7F2E-419C-8B64-A9EC543104F2}"/>
              </a:ext>
            </a:extLst>
          </p:cNvPr>
          <p:cNvSpPr txBox="1"/>
          <p:nvPr/>
        </p:nvSpPr>
        <p:spPr>
          <a:xfrm>
            <a:off x="4780547" y="3261303"/>
            <a:ext cx="57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DBFB55-E96C-491A-8AE3-55C742DD2362}"/>
              </a:ext>
            </a:extLst>
          </p:cNvPr>
          <p:cNvSpPr txBox="1"/>
          <p:nvPr/>
        </p:nvSpPr>
        <p:spPr>
          <a:xfrm>
            <a:off x="7631321" y="3261303"/>
            <a:ext cx="57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4E51CE1-6D47-4FFF-85B0-3B7542E63627}"/>
              </a:ext>
            </a:extLst>
          </p:cNvPr>
          <p:cNvSpPr txBox="1"/>
          <p:nvPr/>
        </p:nvSpPr>
        <p:spPr>
          <a:xfrm>
            <a:off x="6043804" y="6032111"/>
            <a:ext cx="57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F</a:t>
            </a:r>
            <a:r>
              <a:rPr lang="en-US" baseline="30000" dirty="0">
                <a:solidFill>
                  <a:srgbClr val="FF0000"/>
                </a:solidFill>
              </a:rPr>
              <a:t>#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3012E0E-DF72-4930-B827-6412E445F759}"/>
              </a:ext>
            </a:extLst>
          </p:cNvPr>
          <p:cNvSpPr txBox="1"/>
          <p:nvPr/>
        </p:nvSpPr>
        <p:spPr>
          <a:xfrm>
            <a:off x="9055911" y="6032111"/>
            <a:ext cx="57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'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5BP1601">
            <a:hlinkClick r:id="" action="ppaction://media"/>
            <a:extLst>
              <a:ext uri="{FF2B5EF4-FFF2-40B4-BE49-F238E27FC236}">
                <a16:creationId xmlns:a16="http://schemas.microsoft.com/office/drawing/2014/main" id="{97126D59-79D5-43BD-9CDC-E5DC5FC4BF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1769" y="1021815"/>
            <a:ext cx="372857" cy="360000"/>
          </a:xfrm>
          <a:prstGeom prst="rect">
            <a:avLst/>
          </a:prstGeom>
        </p:spPr>
      </p:pic>
      <p:pic>
        <p:nvPicPr>
          <p:cNvPr id="11" name="5BP1602">
            <a:hlinkClick r:id="" action="ppaction://media"/>
            <a:extLst>
              <a:ext uri="{FF2B5EF4-FFF2-40B4-BE49-F238E27FC236}">
                <a16:creationId xmlns:a16="http://schemas.microsoft.com/office/drawing/2014/main" id="{8374BC13-815E-4CBF-9E27-D46176CC58A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409" y="1021815"/>
            <a:ext cx="372857" cy="360000"/>
          </a:xfrm>
          <a:prstGeom prst="rect">
            <a:avLst/>
          </a:prstGeom>
        </p:spPr>
      </p:pic>
      <p:sp>
        <p:nvSpPr>
          <p:cNvPr id="24" name="矩形: 圓角 23">
            <a:hlinkClick r:id="rId14" action="ppaction://hlinksldjump"/>
            <a:extLst>
              <a:ext uri="{FF2B5EF4-FFF2-40B4-BE49-F238E27FC236}">
                <a16:creationId xmlns:a16="http://schemas.microsoft.com/office/drawing/2014/main" id="{CEACC39F-23B7-4583-8571-925A2E653457}"/>
              </a:ext>
            </a:extLst>
          </p:cNvPr>
          <p:cNvSpPr/>
          <p:nvPr/>
        </p:nvSpPr>
        <p:spPr>
          <a:xfrm>
            <a:off x="10018619" y="4827094"/>
            <a:ext cx="1972529" cy="807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可按此吹奏其他牧童笛歌曲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FF2AD48-3B6B-4538-A253-594974B0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BP1603">
            <a:hlinkClick r:id="" action="ppaction://media"/>
            <a:extLst>
              <a:ext uri="{FF2B5EF4-FFF2-40B4-BE49-F238E27FC236}">
                <a16:creationId xmlns:a16="http://schemas.microsoft.com/office/drawing/2014/main" id="{AF875140-5A4E-4A0E-8DA2-5CE05D73F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9018" y="3837410"/>
            <a:ext cx="372857" cy="360000"/>
          </a:xfrm>
          <a:prstGeom prst="rect">
            <a:avLst/>
          </a:prstGeom>
        </p:spPr>
      </p:pic>
      <p:pic>
        <p:nvPicPr>
          <p:cNvPr id="3" name="5BP1604">
            <a:hlinkClick r:id="" action="ppaction://media"/>
            <a:extLst>
              <a:ext uri="{FF2B5EF4-FFF2-40B4-BE49-F238E27FC236}">
                <a16:creationId xmlns:a16="http://schemas.microsoft.com/office/drawing/2014/main" id="{4D0C9340-2F15-484D-906F-6AE2C74426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220" y="3832912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1"/>
            <a:ext cx="8846654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138" y="177993"/>
            <a:ext cx="93489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降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E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大調單簧管、大提琴與鋼琴三重奏，作品三十八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806BBD-1F3B-4302-9CB0-B8E10FCE1D92}"/>
              </a:ext>
            </a:extLst>
          </p:cNvPr>
          <p:cNvSpPr/>
          <p:nvPr/>
        </p:nvSpPr>
        <p:spPr>
          <a:xfrm>
            <a:off x="424288" y="1591445"/>
            <a:ext cx="11373460" cy="1477328"/>
          </a:xfrm>
          <a:custGeom>
            <a:avLst/>
            <a:gdLst>
              <a:gd name="connsiteX0" fmla="*/ 0 w 11373460"/>
              <a:gd name="connsiteY0" fmla="*/ 0 h 1477328"/>
              <a:gd name="connsiteX1" fmla="*/ 11373460 w 11373460"/>
              <a:gd name="connsiteY1" fmla="*/ 0 h 1477328"/>
              <a:gd name="connsiteX2" fmla="*/ 11373460 w 11373460"/>
              <a:gd name="connsiteY2" fmla="*/ 1477328 h 1477328"/>
              <a:gd name="connsiteX3" fmla="*/ 0 w 11373460"/>
              <a:gd name="connsiteY3" fmla="*/ 1477328 h 1477328"/>
              <a:gd name="connsiteX4" fmla="*/ 0 w 11373460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3460" h="1477328" fill="none" extrusionOk="0">
                <a:moveTo>
                  <a:pt x="0" y="0"/>
                </a:moveTo>
                <a:cubicBezTo>
                  <a:pt x="1337700" y="125555"/>
                  <a:pt x="9707262" y="-69904"/>
                  <a:pt x="11373460" y="0"/>
                </a:cubicBezTo>
                <a:cubicBezTo>
                  <a:pt x="11248118" y="691958"/>
                  <a:pt x="11320819" y="831421"/>
                  <a:pt x="11373460" y="1477328"/>
                </a:cubicBezTo>
                <a:cubicBezTo>
                  <a:pt x="5733543" y="1641269"/>
                  <a:pt x="5153689" y="1400355"/>
                  <a:pt x="0" y="1477328"/>
                </a:cubicBezTo>
                <a:cubicBezTo>
                  <a:pt x="27942" y="860285"/>
                  <a:pt x="-113844" y="320507"/>
                  <a:pt x="0" y="0"/>
                </a:cubicBezTo>
                <a:close/>
              </a:path>
              <a:path w="11373460" h="1477328" stroke="0" extrusionOk="0">
                <a:moveTo>
                  <a:pt x="0" y="0"/>
                </a:moveTo>
                <a:cubicBezTo>
                  <a:pt x="4066676" y="-145166"/>
                  <a:pt x="7303333" y="154802"/>
                  <a:pt x="11373460" y="0"/>
                </a:cubicBezTo>
                <a:cubicBezTo>
                  <a:pt x="11455174" y="470801"/>
                  <a:pt x="11423079" y="1233553"/>
                  <a:pt x="11373460" y="1477328"/>
                </a:cubicBezTo>
                <a:cubicBezTo>
                  <a:pt x="6121101" y="1387214"/>
                  <a:pt x="4997307" y="1471370"/>
                  <a:pt x="0" y="1477328"/>
                </a:cubicBezTo>
                <a:cubicBezTo>
                  <a:pt x="-117179" y="1172584"/>
                  <a:pt x="57199" y="7065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u="sng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貝多芬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Ludwig van Beethoven, 1770-1827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）於</a:t>
            </a:r>
            <a:r>
              <a:rPr 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1799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年創作了著名的</a:t>
            </a:r>
            <a:r>
              <a:rPr lang="en-US" altLang="zh-TW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</a:t>
            </a:r>
            <a:r>
              <a:rPr 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大調七重奏</a:t>
            </a:r>
            <a:r>
              <a:rPr lang="en-US" altLang="zh-TW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Septet in E</a:t>
            </a:r>
            <a:r>
              <a:rPr lang="en-US" sz="3200" b="1" baseline="300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TW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Opus 20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），由單簧管、低音管、法國號、小提琴、中提琴、大提琴及低音大提琴演奏。</a:t>
            </a:r>
            <a:endParaRPr lang="en-US" sz="3000" kern="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8E223FD-D00B-45D5-8D0C-59277E741A34}"/>
              </a:ext>
            </a:extLst>
          </p:cNvPr>
          <p:cNvSpPr/>
          <p:nvPr/>
        </p:nvSpPr>
        <p:spPr>
          <a:xfrm>
            <a:off x="838200" y="3771973"/>
            <a:ext cx="11038624" cy="1477328"/>
          </a:xfrm>
          <a:custGeom>
            <a:avLst/>
            <a:gdLst>
              <a:gd name="connsiteX0" fmla="*/ 0 w 11038624"/>
              <a:gd name="connsiteY0" fmla="*/ 0 h 1477328"/>
              <a:gd name="connsiteX1" fmla="*/ 11038624 w 11038624"/>
              <a:gd name="connsiteY1" fmla="*/ 0 h 1477328"/>
              <a:gd name="connsiteX2" fmla="*/ 11038624 w 11038624"/>
              <a:gd name="connsiteY2" fmla="*/ 1477328 h 1477328"/>
              <a:gd name="connsiteX3" fmla="*/ 0 w 11038624"/>
              <a:gd name="connsiteY3" fmla="*/ 1477328 h 1477328"/>
              <a:gd name="connsiteX4" fmla="*/ 0 w 11038624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624" h="1477328" fill="none" extrusionOk="0">
                <a:moveTo>
                  <a:pt x="0" y="0"/>
                </a:moveTo>
                <a:cubicBezTo>
                  <a:pt x="4562488" y="125555"/>
                  <a:pt x="8931556" y="-69904"/>
                  <a:pt x="11038624" y="0"/>
                </a:cubicBezTo>
                <a:cubicBezTo>
                  <a:pt x="10913282" y="691958"/>
                  <a:pt x="10985983" y="831421"/>
                  <a:pt x="11038624" y="1477328"/>
                </a:cubicBezTo>
                <a:cubicBezTo>
                  <a:pt x="8209736" y="1641269"/>
                  <a:pt x="3122355" y="1400355"/>
                  <a:pt x="0" y="1477328"/>
                </a:cubicBezTo>
                <a:cubicBezTo>
                  <a:pt x="27942" y="860285"/>
                  <a:pt x="-113844" y="320507"/>
                  <a:pt x="0" y="0"/>
                </a:cubicBezTo>
                <a:close/>
              </a:path>
              <a:path w="11038624" h="1477328" stroke="0" extrusionOk="0">
                <a:moveTo>
                  <a:pt x="0" y="0"/>
                </a:moveTo>
                <a:cubicBezTo>
                  <a:pt x="2410429" y="-145166"/>
                  <a:pt x="8104148" y="154802"/>
                  <a:pt x="11038624" y="0"/>
                </a:cubicBezTo>
                <a:cubicBezTo>
                  <a:pt x="11120338" y="470801"/>
                  <a:pt x="11088243" y="1233553"/>
                  <a:pt x="11038624" y="1477328"/>
                </a:cubicBezTo>
                <a:cubicBezTo>
                  <a:pt x="5839683" y="1387214"/>
                  <a:pt x="4331625" y="1471370"/>
                  <a:pt x="0" y="1477328"/>
                </a:cubicBezTo>
                <a:cubicBezTo>
                  <a:pt x="-117179" y="1172584"/>
                  <a:pt x="57199" y="7065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翌年，此曲在</a:t>
            </a:r>
            <a:r>
              <a:rPr lang="zh-TW" altLang="en-US" sz="3000" u="sng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維也納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宮廷劇院首演，自此深受愛樂者及演奏家喜愛。有見及此，</a:t>
            </a:r>
            <a:r>
              <a:rPr lang="zh-TW" altLang="en-US" sz="3000" u="sng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貝多芬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</a:t>
            </a:r>
            <a:r>
              <a:rPr 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1802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年將其改編為弦樂五重奏，接着又於</a:t>
            </a:r>
            <a:r>
              <a:rPr 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1803</a:t>
            </a: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年推出這個單簧管、大提琴與鋼琴的三重奏版本。</a:t>
            </a:r>
            <a:endParaRPr lang="en-US" sz="3000" kern="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1E674E6B-3740-4CCE-ACD9-2134047D4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736" y="6184732"/>
            <a:ext cx="1152128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4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5" y="171942"/>
            <a:ext cx="8883435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7712" y="212725"/>
            <a:ext cx="93489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降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E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大調單簧管、大提琴與鋼琴三重奏，作品三十八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13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7F58AF7E-F65E-4F91-AB1D-8A412ADA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2374" y="6303983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DF12F7F-2A23-408C-9E17-882BDFD5A0BE}"/>
              </a:ext>
            </a:extLst>
          </p:cNvPr>
          <p:cNvSpPr/>
          <p:nvPr/>
        </p:nvSpPr>
        <p:spPr>
          <a:xfrm>
            <a:off x="1471624" y="1690688"/>
            <a:ext cx="8943951" cy="1477328"/>
          </a:xfrm>
          <a:custGeom>
            <a:avLst/>
            <a:gdLst>
              <a:gd name="connsiteX0" fmla="*/ 0 w 8943951"/>
              <a:gd name="connsiteY0" fmla="*/ 0 h 1477328"/>
              <a:gd name="connsiteX1" fmla="*/ 8943951 w 8943951"/>
              <a:gd name="connsiteY1" fmla="*/ 0 h 1477328"/>
              <a:gd name="connsiteX2" fmla="*/ 8943951 w 8943951"/>
              <a:gd name="connsiteY2" fmla="*/ 1477328 h 1477328"/>
              <a:gd name="connsiteX3" fmla="*/ 0 w 8943951"/>
              <a:gd name="connsiteY3" fmla="*/ 1477328 h 1477328"/>
              <a:gd name="connsiteX4" fmla="*/ 0 w 8943951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3951" h="1477328" fill="none" extrusionOk="0">
                <a:moveTo>
                  <a:pt x="0" y="0"/>
                </a:moveTo>
                <a:cubicBezTo>
                  <a:pt x="1665409" y="125555"/>
                  <a:pt x="5409078" y="-69904"/>
                  <a:pt x="8943951" y="0"/>
                </a:cubicBezTo>
                <a:cubicBezTo>
                  <a:pt x="8818609" y="691958"/>
                  <a:pt x="8891310" y="831421"/>
                  <a:pt x="8943951" y="1477328"/>
                </a:cubicBezTo>
                <a:cubicBezTo>
                  <a:pt x="7096664" y="1641269"/>
                  <a:pt x="2064637" y="1400355"/>
                  <a:pt x="0" y="1477328"/>
                </a:cubicBezTo>
                <a:cubicBezTo>
                  <a:pt x="27942" y="860285"/>
                  <a:pt x="-113844" y="320507"/>
                  <a:pt x="0" y="0"/>
                </a:cubicBezTo>
                <a:close/>
              </a:path>
              <a:path w="8943951" h="1477328" stroke="0" extrusionOk="0">
                <a:moveTo>
                  <a:pt x="0" y="0"/>
                </a:moveTo>
                <a:cubicBezTo>
                  <a:pt x="2025331" y="-145166"/>
                  <a:pt x="4835044" y="154802"/>
                  <a:pt x="8943951" y="0"/>
                </a:cubicBezTo>
                <a:cubicBezTo>
                  <a:pt x="9025665" y="470801"/>
                  <a:pt x="8993570" y="1233553"/>
                  <a:pt x="8943951" y="1477328"/>
                </a:cubicBezTo>
                <a:cubicBezTo>
                  <a:pt x="4675324" y="1387214"/>
                  <a:pt x="3698845" y="1471370"/>
                  <a:pt x="0" y="1477328"/>
                </a:cubicBezTo>
                <a:cubicBezTo>
                  <a:pt x="-117179" y="1172584"/>
                  <a:pt x="57199" y="7065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此曲共有六個樂章，本書所輯錄的乃是第二樂章（慢板）的選段，此樂章採用三段體曲式寫成，旋律抒情動聽、音色豐富，令人回味再三。</a:t>
            </a:r>
            <a:endParaRPr lang="en-US" sz="3000" kern="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 descr="一張含有 音樂, 鋼琴 的圖片&#10;&#10;自動產生的描述">
            <a:extLst>
              <a:ext uri="{FF2B5EF4-FFF2-40B4-BE49-F238E27FC236}">
                <a16:creationId xmlns:a16="http://schemas.microsoft.com/office/drawing/2014/main" id="{80AFCC31-256D-4FAD-9D45-22EF8E9E2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1341"/>
            <a:ext cx="9927330" cy="16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1"/>
            <a:ext cx="10515599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205840"/>
            <a:ext cx="1051559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C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大調弦樂四重奏，作品七十六第三號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（又稱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皇帝四重奏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806BBD-1F3B-4302-9CB0-B8E10FCE1D92}"/>
              </a:ext>
            </a:extLst>
          </p:cNvPr>
          <p:cNvSpPr/>
          <p:nvPr/>
        </p:nvSpPr>
        <p:spPr>
          <a:xfrm>
            <a:off x="279513" y="1635589"/>
            <a:ext cx="11657976" cy="1477328"/>
          </a:xfrm>
          <a:custGeom>
            <a:avLst/>
            <a:gdLst>
              <a:gd name="connsiteX0" fmla="*/ 0 w 11657976"/>
              <a:gd name="connsiteY0" fmla="*/ 0 h 1477328"/>
              <a:gd name="connsiteX1" fmla="*/ 11657976 w 11657976"/>
              <a:gd name="connsiteY1" fmla="*/ 0 h 1477328"/>
              <a:gd name="connsiteX2" fmla="*/ 11657976 w 11657976"/>
              <a:gd name="connsiteY2" fmla="*/ 1477328 h 1477328"/>
              <a:gd name="connsiteX3" fmla="*/ 0 w 11657976"/>
              <a:gd name="connsiteY3" fmla="*/ 1477328 h 1477328"/>
              <a:gd name="connsiteX4" fmla="*/ 0 w 11657976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7976" h="1477328" fill="none" extrusionOk="0">
                <a:moveTo>
                  <a:pt x="0" y="0"/>
                </a:moveTo>
                <a:cubicBezTo>
                  <a:pt x="3047409" y="125555"/>
                  <a:pt x="9135101" y="-69904"/>
                  <a:pt x="11657976" y="0"/>
                </a:cubicBezTo>
                <a:cubicBezTo>
                  <a:pt x="11532634" y="691958"/>
                  <a:pt x="11605335" y="831421"/>
                  <a:pt x="11657976" y="1477328"/>
                </a:cubicBezTo>
                <a:cubicBezTo>
                  <a:pt x="10328606" y="1641269"/>
                  <a:pt x="4679142" y="1400355"/>
                  <a:pt x="0" y="1477328"/>
                </a:cubicBezTo>
                <a:cubicBezTo>
                  <a:pt x="27942" y="860285"/>
                  <a:pt x="-113844" y="320507"/>
                  <a:pt x="0" y="0"/>
                </a:cubicBezTo>
                <a:close/>
              </a:path>
              <a:path w="11657976" h="1477328" stroke="0" extrusionOk="0">
                <a:moveTo>
                  <a:pt x="0" y="0"/>
                </a:moveTo>
                <a:cubicBezTo>
                  <a:pt x="2100128" y="-145166"/>
                  <a:pt x="8338816" y="154802"/>
                  <a:pt x="11657976" y="0"/>
                </a:cubicBezTo>
                <a:cubicBezTo>
                  <a:pt x="11739690" y="470801"/>
                  <a:pt x="11707595" y="1233553"/>
                  <a:pt x="11657976" y="1477328"/>
                </a:cubicBezTo>
                <a:cubicBezTo>
                  <a:pt x="5982231" y="1387214"/>
                  <a:pt x="4166985" y="1471370"/>
                  <a:pt x="0" y="1477328"/>
                </a:cubicBezTo>
                <a:cubicBezTo>
                  <a:pt x="-117179" y="1172584"/>
                  <a:pt x="57199" y="7065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8A3CC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1797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</a:t>
            </a:r>
            <a:r>
              <a:rPr lang="zh-TW" altLang="en-US" sz="3000" u="sng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海頓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(Franz Joseph Haydn, 1732-1809)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為了慶祝</a:t>
            </a:r>
            <a:r>
              <a:rPr lang="zh-TW" altLang="en-US" sz="3000" u="sng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奧地利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000" u="sng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法朗茲王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的誕辰，把詩人</a:t>
            </a:r>
            <a:r>
              <a:rPr lang="zh-TW" altLang="en-US" sz="3000" u="sng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哈修卡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的詞譜上曲，寫成一首名為</a:t>
            </a:r>
            <a:r>
              <a:rPr lang="en-US" altLang="zh-TW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天佑法朗茲王</a:t>
            </a:r>
            <a:r>
              <a:rPr lang="en-US" altLang="zh-TW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的讚歌。</a:t>
            </a:r>
            <a:endParaRPr lang="en-US" sz="3000" kern="100" dirty="0">
              <a:solidFill>
                <a:srgbClr val="8A3CC4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B53A1B-7733-4651-AB88-3F040243983F}"/>
              </a:ext>
            </a:extLst>
          </p:cNvPr>
          <p:cNvSpPr/>
          <p:nvPr/>
        </p:nvSpPr>
        <p:spPr>
          <a:xfrm>
            <a:off x="436789" y="3581400"/>
            <a:ext cx="11343424" cy="1938992"/>
          </a:xfrm>
          <a:custGeom>
            <a:avLst/>
            <a:gdLst>
              <a:gd name="connsiteX0" fmla="*/ 0 w 11343424"/>
              <a:gd name="connsiteY0" fmla="*/ 0 h 1938992"/>
              <a:gd name="connsiteX1" fmla="*/ 11343424 w 11343424"/>
              <a:gd name="connsiteY1" fmla="*/ 0 h 1938992"/>
              <a:gd name="connsiteX2" fmla="*/ 11343424 w 11343424"/>
              <a:gd name="connsiteY2" fmla="*/ 1938992 h 1938992"/>
              <a:gd name="connsiteX3" fmla="*/ 0 w 11343424"/>
              <a:gd name="connsiteY3" fmla="*/ 1938992 h 1938992"/>
              <a:gd name="connsiteX4" fmla="*/ 0 w 113434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3424" h="1938992" fill="none" extrusionOk="0">
                <a:moveTo>
                  <a:pt x="0" y="0"/>
                </a:moveTo>
                <a:cubicBezTo>
                  <a:pt x="5587794" y="125555"/>
                  <a:pt x="6108084" y="-69904"/>
                  <a:pt x="11343424" y="0"/>
                </a:cubicBezTo>
                <a:cubicBezTo>
                  <a:pt x="11423112" y="850413"/>
                  <a:pt x="11356205" y="1213517"/>
                  <a:pt x="11343424" y="1938992"/>
                </a:cubicBezTo>
                <a:cubicBezTo>
                  <a:pt x="7324382" y="2102933"/>
                  <a:pt x="2955919" y="1862019"/>
                  <a:pt x="0" y="1938992"/>
                </a:cubicBezTo>
                <a:cubicBezTo>
                  <a:pt x="45245" y="1127768"/>
                  <a:pt x="-11511" y="476682"/>
                  <a:pt x="0" y="0"/>
                </a:cubicBezTo>
                <a:close/>
              </a:path>
              <a:path w="11343424" h="1938992" stroke="0" extrusionOk="0">
                <a:moveTo>
                  <a:pt x="0" y="0"/>
                </a:moveTo>
                <a:cubicBezTo>
                  <a:pt x="5537574" y="-145166"/>
                  <a:pt x="10147742" y="154802"/>
                  <a:pt x="11343424" y="0"/>
                </a:cubicBezTo>
                <a:cubicBezTo>
                  <a:pt x="11337681" y="629244"/>
                  <a:pt x="11386360" y="1098804"/>
                  <a:pt x="11343424" y="1938992"/>
                </a:cubicBezTo>
                <a:cubicBezTo>
                  <a:pt x="9409840" y="1848878"/>
                  <a:pt x="5298533" y="1933034"/>
                  <a:pt x="0" y="1938992"/>
                </a:cubicBezTo>
                <a:cubicBezTo>
                  <a:pt x="-123823" y="1437706"/>
                  <a:pt x="127660" y="82434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8A3CC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此讚歌莊嚴親切，深受大眾喜愛，不久便正式成為</a:t>
            </a:r>
            <a:r>
              <a:rPr lang="zh-TW" altLang="en-US" sz="3000" u="sng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奧地利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的國歌。翌年，</a:t>
            </a:r>
            <a:r>
              <a:rPr lang="zh-TW" altLang="en-US" sz="3000" u="sng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海頓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創作了這首有四個樂章的弦樂四重奏，由於第二樂章的旋律取自</a:t>
            </a:r>
            <a:r>
              <a:rPr lang="en-US" altLang="zh-TW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天佑法朗茲王</a:t>
            </a:r>
            <a:r>
              <a:rPr lang="en-US" altLang="zh-TW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，因此這首四重奏又稱為</a:t>
            </a:r>
            <a:r>
              <a:rPr lang="en-US" altLang="zh-TW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皇帝四重奏</a:t>
            </a:r>
            <a:r>
              <a:rPr lang="en-US" altLang="zh-TW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Emperor Quartet</a:t>
            </a: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）。</a:t>
            </a:r>
            <a:endParaRPr lang="en-US" sz="3000" kern="100" dirty="0">
              <a:solidFill>
                <a:srgbClr val="8A3CC4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AD315649-0116-4902-B61F-C47883DC2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736" y="6184732"/>
            <a:ext cx="1152128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4472C4">
                <a:lumMod val="20000"/>
                <a:lumOff val="8000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1"/>
            <a:ext cx="10515599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205840"/>
            <a:ext cx="1051559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C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大調弦樂四重奏，作品七十六第三號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（又稱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皇帝四重奏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r>
              <a:rPr lang="zh-TW" altLang="en-US" sz="2800" dirty="0">
                <a:solidFill>
                  <a:schemeClr val="bg1"/>
                </a:solidFill>
                <a:latin typeface="+mj-lt"/>
                <a:ea typeface="標楷體" pitchFamily="65" charset="-120"/>
              </a:rPr>
              <a:t>）</a:t>
            </a:r>
            <a:endParaRPr lang="en-US" altLang="zh-TW" sz="2800" dirty="0">
              <a:solidFill>
                <a:schemeClr val="bg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7F58AF7E-F65E-4F91-AB1D-8A412ADA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2374" y="6303983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F34D7AD-CDC3-4962-8460-DC43691206DD}"/>
              </a:ext>
            </a:extLst>
          </p:cNvPr>
          <p:cNvSpPr/>
          <p:nvPr/>
        </p:nvSpPr>
        <p:spPr>
          <a:xfrm>
            <a:off x="688225" y="1854570"/>
            <a:ext cx="7610871" cy="2473870"/>
          </a:xfrm>
          <a:custGeom>
            <a:avLst/>
            <a:gdLst>
              <a:gd name="connsiteX0" fmla="*/ 0 w 7610871"/>
              <a:gd name="connsiteY0" fmla="*/ 0 h 2473870"/>
              <a:gd name="connsiteX1" fmla="*/ 7610871 w 7610871"/>
              <a:gd name="connsiteY1" fmla="*/ 0 h 2473870"/>
              <a:gd name="connsiteX2" fmla="*/ 7610871 w 7610871"/>
              <a:gd name="connsiteY2" fmla="*/ 2473870 h 2473870"/>
              <a:gd name="connsiteX3" fmla="*/ 0 w 7610871"/>
              <a:gd name="connsiteY3" fmla="*/ 2473870 h 2473870"/>
              <a:gd name="connsiteX4" fmla="*/ 0 w 7610871"/>
              <a:gd name="connsiteY4" fmla="*/ 0 h 247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0871" h="2473870" fill="none" extrusionOk="0">
                <a:moveTo>
                  <a:pt x="0" y="0"/>
                </a:moveTo>
                <a:cubicBezTo>
                  <a:pt x="982899" y="125555"/>
                  <a:pt x="4559923" y="-69904"/>
                  <a:pt x="7610871" y="0"/>
                </a:cubicBezTo>
                <a:cubicBezTo>
                  <a:pt x="7690559" y="1235992"/>
                  <a:pt x="7623652" y="1935337"/>
                  <a:pt x="7610871" y="2473870"/>
                </a:cubicBezTo>
                <a:cubicBezTo>
                  <a:pt x="4989839" y="2637811"/>
                  <a:pt x="2587809" y="2396897"/>
                  <a:pt x="0" y="2473870"/>
                </a:cubicBezTo>
                <a:cubicBezTo>
                  <a:pt x="45245" y="2222168"/>
                  <a:pt x="-11511" y="738193"/>
                  <a:pt x="0" y="0"/>
                </a:cubicBezTo>
                <a:close/>
              </a:path>
              <a:path w="7610871" h="2473870" stroke="0" extrusionOk="0">
                <a:moveTo>
                  <a:pt x="0" y="0"/>
                </a:moveTo>
                <a:cubicBezTo>
                  <a:pt x="819685" y="-145166"/>
                  <a:pt x="4387282" y="154802"/>
                  <a:pt x="7610871" y="0"/>
                </a:cubicBezTo>
                <a:cubicBezTo>
                  <a:pt x="7605128" y="479846"/>
                  <a:pt x="7653807" y="1795535"/>
                  <a:pt x="7610871" y="2473870"/>
                </a:cubicBezTo>
                <a:cubicBezTo>
                  <a:pt x="6767757" y="2383756"/>
                  <a:pt x="1910844" y="2467912"/>
                  <a:pt x="0" y="2473870"/>
                </a:cubicBezTo>
                <a:cubicBezTo>
                  <a:pt x="-123823" y="1631848"/>
                  <a:pt x="127660" y="99458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8A3CC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rgbClr val="8A3CC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著名的第二樂章為一首變奏曲，由主題及四段變奏構成，每段變奏均由不同的弦樂器演奏主旋律，並配以簡潔莊重的和聲，格調高雅。本書所輯錄的選段為此樂章的主題部分，由第一小提琴演奏主旋律。</a:t>
            </a:r>
            <a:endParaRPr lang="en-US" sz="3000" kern="100" dirty="0">
              <a:solidFill>
                <a:srgbClr val="8A3CC4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 descr="一張含有 玩具, 布偶 的圖片&#10;&#10;自動產生的描述">
            <a:extLst>
              <a:ext uri="{FF2B5EF4-FFF2-40B4-BE49-F238E27FC236}">
                <a16:creationId xmlns:a16="http://schemas.microsoft.com/office/drawing/2014/main" id="{B9C432C6-5539-4147-9F03-6E232ED5D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4" b="92710" l="10000" r="90000">
                        <a14:foregroundMark x1="42400" y1="9192" x2="42400" y2="9192"/>
                        <a14:foregroundMark x1="51400" y1="35499" x2="51400" y2="35499"/>
                        <a14:foregroundMark x1="51400" y1="36292" x2="51400" y2="36292"/>
                        <a14:foregroundMark x1="21600" y1="92868" x2="21600" y2="92868"/>
                        <a14:foregroundMark x1="21800" y1="92076" x2="21800" y2="92076"/>
                        <a14:foregroundMark x1="37000" y1="6815" x2="37000" y2="6815"/>
                        <a14:foregroundMark x1="38000" y1="5864" x2="38000" y2="5864"/>
                        <a14:backgroundMark x1="19000" y1="35975" x2="19000" y2="35975"/>
                        <a14:backgroundMark x1="26000" y1="32488" x2="26000" y2="32488"/>
                        <a14:backgroundMark x1="63000" y1="57211" x2="63000" y2="57211"/>
                        <a14:backgroundMark x1="50200" y1="70365" x2="50200" y2="70365"/>
                        <a14:backgroundMark x1="36200" y1="73693" x2="36200" y2="73693"/>
                        <a14:backgroundMark x1="24200" y1="72900" x2="24200" y2="72900"/>
                        <a14:backgroundMark x1="36200" y1="69731" x2="36200" y2="69731"/>
                        <a14:backgroundMark x1="56600" y1="55943" x2="56600" y2="55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833" y="1849973"/>
            <a:ext cx="3228477" cy="40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2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963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1"/>
            <a:ext cx="6076950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" y="205840"/>
            <a:ext cx="60769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D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大調卡農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（銅管樂五重奏版本）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806BBD-1F3B-4302-9CB0-B8E10FCE1D92}"/>
              </a:ext>
            </a:extLst>
          </p:cNvPr>
          <p:cNvSpPr/>
          <p:nvPr/>
        </p:nvSpPr>
        <p:spPr>
          <a:xfrm>
            <a:off x="1154485" y="1959540"/>
            <a:ext cx="8767009" cy="1015663"/>
          </a:xfrm>
          <a:custGeom>
            <a:avLst/>
            <a:gdLst>
              <a:gd name="connsiteX0" fmla="*/ 0 w 8767009"/>
              <a:gd name="connsiteY0" fmla="*/ 0 h 1015663"/>
              <a:gd name="connsiteX1" fmla="*/ 8767009 w 8767009"/>
              <a:gd name="connsiteY1" fmla="*/ 0 h 1015663"/>
              <a:gd name="connsiteX2" fmla="*/ 8767009 w 8767009"/>
              <a:gd name="connsiteY2" fmla="*/ 1015663 h 1015663"/>
              <a:gd name="connsiteX3" fmla="*/ 0 w 8767009"/>
              <a:gd name="connsiteY3" fmla="*/ 1015663 h 1015663"/>
              <a:gd name="connsiteX4" fmla="*/ 0 w 8767009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7009" h="1015663" fill="none" extrusionOk="0">
                <a:moveTo>
                  <a:pt x="0" y="0"/>
                </a:moveTo>
                <a:cubicBezTo>
                  <a:pt x="1936033" y="125555"/>
                  <a:pt x="4431049" y="-69904"/>
                  <a:pt x="8767009" y="0"/>
                </a:cubicBezTo>
                <a:cubicBezTo>
                  <a:pt x="8733077" y="386012"/>
                  <a:pt x="8822398" y="523765"/>
                  <a:pt x="8767009" y="1015663"/>
                </a:cubicBezTo>
                <a:cubicBezTo>
                  <a:pt x="6037436" y="1179604"/>
                  <a:pt x="1844308" y="938690"/>
                  <a:pt x="0" y="1015663"/>
                </a:cubicBezTo>
                <a:cubicBezTo>
                  <a:pt x="3013" y="703556"/>
                  <a:pt x="-55674" y="385804"/>
                  <a:pt x="0" y="0"/>
                </a:cubicBezTo>
                <a:close/>
              </a:path>
              <a:path w="8767009" h="1015663" stroke="0" extrusionOk="0">
                <a:moveTo>
                  <a:pt x="0" y="0"/>
                </a:moveTo>
                <a:cubicBezTo>
                  <a:pt x="3915621" y="-145166"/>
                  <a:pt x="5151116" y="154802"/>
                  <a:pt x="8767009" y="0"/>
                </a:cubicBezTo>
                <a:cubicBezTo>
                  <a:pt x="8773933" y="349531"/>
                  <a:pt x="8758459" y="741046"/>
                  <a:pt x="8767009" y="1015663"/>
                </a:cubicBezTo>
                <a:cubicBezTo>
                  <a:pt x="4519065" y="925549"/>
                  <a:pt x="1122764" y="1009705"/>
                  <a:pt x="0" y="1015663"/>
                </a:cubicBezTo>
                <a:cubicBezTo>
                  <a:pt x="40710" y="648498"/>
                  <a:pt x="15650" y="29297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德國作曲家</a:t>
            </a:r>
            <a:r>
              <a:rPr lang="zh-TW" altLang="en-US" sz="3000" u="sng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帕海貝爾</a:t>
            </a: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(Johann Pachelbel, 1653-1706)</a:t>
            </a: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約在</a:t>
            </a:r>
            <a:r>
              <a:rPr 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1680</a:t>
            </a: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年創作了</a:t>
            </a:r>
            <a:r>
              <a:rPr lang="en-US" altLang="zh-TW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</a:t>
            </a: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大調卡農與吉格</a:t>
            </a:r>
            <a:r>
              <a:rPr lang="en-US" altLang="zh-TW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B4EB965-DAE6-4300-A44D-5A76878AB6E6}"/>
              </a:ext>
            </a:extLst>
          </p:cNvPr>
          <p:cNvSpPr/>
          <p:nvPr/>
        </p:nvSpPr>
        <p:spPr>
          <a:xfrm>
            <a:off x="1823213" y="3915340"/>
            <a:ext cx="9815509" cy="1532830"/>
          </a:xfrm>
          <a:custGeom>
            <a:avLst/>
            <a:gdLst>
              <a:gd name="connsiteX0" fmla="*/ 0 w 9815509"/>
              <a:gd name="connsiteY0" fmla="*/ 0 h 1532830"/>
              <a:gd name="connsiteX1" fmla="*/ 9815509 w 9815509"/>
              <a:gd name="connsiteY1" fmla="*/ 0 h 1532830"/>
              <a:gd name="connsiteX2" fmla="*/ 9815509 w 9815509"/>
              <a:gd name="connsiteY2" fmla="*/ 1532830 h 1532830"/>
              <a:gd name="connsiteX3" fmla="*/ 0 w 9815509"/>
              <a:gd name="connsiteY3" fmla="*/ 1532830 h 1532830"/>
              <a:gd name="connsiteX4" fmla="*/ 0 w 9815509"/>
              <a:gd name="connsiteY4" fmla="*/ 0 h 153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5509" h="1532830" fill="none" extrusionOk="0">
                <a:moveTo>
                  <a:pt x="0" y="0"/>
                </a:moveTo>
                <a:cubicBezTo>
                  <a:pt x="1920309" y="125555"/>
                  <a:pt x="7108793" y="-69904"/>
                  <a:pt x="9815509" y="0"/>
                </a:cubicBezTo>
                <a:cubicBezTo>
                  <a:pt x="9884840" y="523082"/>
                  <a:pt x="9735771" y="1142356"/>
                  <a:pt x="9815509" y="1532830"/>
                </a:cubicBezTo>
                <a:cubicBezTo>
                  <a:pt x="6020529" y="1696771"/>
                  <a:pt x="1532960" y="1455857"/>
                  <a:pt x="0" y="1532830"/>
                </a:cubicBezTo>
                <a:cubicBezTo>
                  <a:pt x="46635" y="805126"/>
                  <a:pt x="-90538" y="198775"/>
                  <a:pt x="0" y="0"/>
                </a:cubicBezTo>
                <a:close/>
              </a:path>
              <a:path w="9815509" h="1532830" stroke="0" extrusionOk="0">
                <a:moveTo>
                  <a:pt x="0" y="0"/>
                </a:moveTo>
                <a:cubicBezTo>
                  <a:pt x="1394628" y="-145166"/>
                  <a:pt x="5645518" y="154802"/>
                  <a:pt x="9815509" y="0"/>
                </a:cubicBezTo>
                <a:cubicBezTo>
                  <a:pt x="9738269" y="155008"/>
                  <a:pt x="9896672" y="1114825"/>
                  <a:pt x="9815509" y="1532830"/>
                </a:cubicBezTo>
                <a:cubicBezTo>
                  <a:pt x="8543373" y="1442716"/>
                  <a:pt x="1433349" y="1526872"/>
                  <a:pt x="0" y="1532830"/>
                </a:cubicBezTo>
                <a:cubicBezTo>
                  <a:pt x="114509" y="1362421"/>
                  <a:pt x="-2814" y="72858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樂曲分為卡農與吉格舞曲兩個部分，以卡農部分較為著名。卡農是一種曲式，由幾個聲部演奏相同的旋律，並以輪唱的形式加入。</a:t>
            </a:r>
          </a:p>
        </p:txBody>
      </p:sp>
      <p:pic>
        <p:nvPicPr>
          <p:cNvPr id="17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C6C5A29A-D681-44F9-95BE-EE4BFE665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400" y1="67200" x2="16400" y2="67200"/>
                        <a14:foregroundMark x1="27600" y1="48800" x2="27600" y2="48800"/>
                        <a14:foregroundMark x1="48200" y1="42933" x2="48200" y2="42933"/>
                        <a14:foregroundMark x1="29000" y1="49067" x2="29000" y2="49067"/>
                        <a14:foregroundMark x1="21400" y1="33333" x2="21400" y2="33333"/>
                        <a14:foregroundMark x1="53400" y1="51467" x2="53400" y2="5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71"/>
          <a:stretch/>
        </p:blipFill>
        <p:spPr>
          <a:xfrm>
            <a:off x="10091694" y="1178234"/>
            <a:ext cx="2160015" cy="2712286"/>
          </a:xfrm>
          <a:prstGeom prst="rect">
            <a:avLst/>
          </a:prstGeom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815E67F2-7F32-40B2-945A-C3D542586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400" y1="67200" x2="16400" y2="67200"/>
                        <a14:foregroundMark x1="27600" y1="48800" x2="27600" y2="48800"/>
                        <a14:foregroundMark x1="48200" y1="42933" x2="48200" y2="42933"/>
                        <a14:foregroundMark x1="29000" y1="49067" x2="29000" y2="49067"/>
                        <a14:foregroundMark x1="21400" y1="33333" x2="21400" y2="33333"/>
                        <a14:foregroundMark x1="53400" y1="51467" x2="53400" y2="5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r="57670"/>
          <a:stretch/>
        </p:blipFill>
        <p:spPr>
          <a:xfrm rot="4432292">
            <a:off x="2057038" y="4718411"/>
            <a:ext cx="1505968" cy="2712286"/>
          </a:xfrm>
          <a:prstGeom prst="rect">
            <a:avLst/>
          </a:prstGeom>
        </p:spPr>
      </p:pic>
      <p:sp>
        <p:nvSpPr>
          <p:cNvPr id="20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735507D0-DF6F-409B-9561-5516C0535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736" y="6184732"/>
            <a:ext cx="1152128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\</a:t>
            </a: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2026" y="1602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CE39478-A417-43C6-922E-09CAD91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69D336E-9824-4E4F-9406-A6217338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1"/>
            <a:ext cx="6076950" cy="659594"/>
          </a:xfrm>
          <a:prstGeom prst="rect">
            <a:avLst/>
          </a:prstGeom>
          <a:solidFill>
            <a:srgbClr val="FF9900">
              <a:alpha val="61961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FD05D36-21BD-4772-A1B4-E60D22AC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" y="205840"/>
            <a:ext cx="60769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《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D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大調卡農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》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（銅管樂五重奏版本）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</p:txBody>
      </p:sp>
      <p:sp>
        <p:nvSpPr>
          <p:cNvPr id="13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7F58AF7E-F65E-4F91-AB1D-8A412ADA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2374" y="6303983"/>
            <a:ext cx="1052936" cy="5573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100ABE-4B85-4DA9-995F-BAEB7F3B06B1}"/>
              </a:ext>
            </a:extLst>
          </p:cNvPr>
          <p:cNvSpPr/>
          <p:nvPr/>
        </p:nvSpPr>
        <p:spPr>
          <a:xfrm>
            <a:off x="576688" y="3701244"/>
            <a:ext cx="11343424" cy="1477328"/>
          </a:xfrm>
          <a:custGeom>
            <a:avLst/>
            <a:gdLst>
              <a:gd name="connsiteX0" fmla="*/ 0 w 11343424"/>
              <a:gd name="connsiteY0" fmla="*/ 0 h 1477328"/>
              <a:gd name="connsiteX1" fmla="*/ 11343424 w 11343424"/>
              <a:gd name="connsiteY1" fmla="*/ 0 h 1477328"/>
              <a:gd name="connsiteX2" fmla="*/ 11343424 w 11343424"/>
              <a:gd name="connsiteY2" fmla="*/ 1477328 h 1477328"/>
              <a:gd name="connsiteX3" fmla="*/ 0 w 11343424"/>
              <a:gd name="connsiteY3" fmla="*/ 1477328 h 1477328"/>
              <a:gd name="connsiteX4" fmla="*/ 0 w 11343424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3424" h="1477328" fill="none" extrusionOk="0">
                <a:moveTo>
                  <a:pt x="0" y="0"/>
                </a:moveTo>
                <a:cubicBezTo>
                  <a:pt x="5587794" y="125555"/>
                  <a:pt x="6108084" y="-69904"/>
                  <a:pt x="11343424" y="0"/>
                </a:cubicBezTo>
                <a:cubicBezTo>
                  <a:pt x="11218082" y="691958"/>
                  <a:pt x="11290783" y="831421"/>
                  <a:pt x="11343424" y="1477328"/>
                </a:cubicBezTo>
                <a:cubicBezTo>
                  <a:pt x="7324382" y="1641269"/>
                  <a:pt x="2955919" y="1400355"/>
                  <a:pt x="0" y="1477328"/>
                </a:cubicBezTo>
                <a:cubicBezTo>
                  <a:pt x="27942" y="860285"/>
                  <a:pt x="-113844" y="320507"/>
                  <a:pt x="0" y="0"/>
                </a:cubicBezTo>
                <a:close/>
              </a:path>
              <a:path w="11343424" h="1477328" stroke="0" extrusionOk="0">
                <a:moveTo>
                  <a:pt x="0" y="0"/>
                </a:moveTo>
                <a:cubicBezTo>
                  <a:pt x="5537574" y="-145166"/>
                  <a:pt x="10147742" y="154802"/>
                  <a:pt x="11343424" y="0"/>
                </a:cubicBezTo>
                <a:cubicBezTo>
                  <a:pt x="11425138" y="470801"/>
                  <a:pt x="11393043" y="1233553"/>
                  <a:pt x="11343424" y="1477328"/>
                </a:cubicBezTo>
                <a:cubicBezTo>
                  <a:pt x="9409840" y="1387214"/>
                  <a:pt x="5298533" y="1471370"/>
                  <a:pt x="0" y="1477328"/>
                </a:cubicBezTo>
                <a:cubicBezTo>
                  <a:pt x="-117179" y="1172584"/>
                  <a:pt x="57199" y="7065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樂曲旋律優美動聽，不同聲部的旋律互相模仿，綿延不斷，予人放鬆的感覺。本書所輯錄的銅管樂五重奏版本由法國號、長號、低音號及兩支小號演奏，展示了銅管樂器柔和的一面。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3F73BCC-9649-4E1E-A31F-8D6D1576E6BD}"/>
              </a:ext>
            </a:extLst>
          </p:cNvPr>
          <p:cNvSpPr/>
          <p:nvPr/>
        </p:nvSpPr>
        <p:spPr>
          <a:xfrm>
            <a:off x="458622" y="1285636"/>
            <a:ext cx="11299758" cy="1926021"/>
          </a:xfrm>
          <a:custGeom>
            <a:avLst/>
            <a:gdLst>
              <a:gd name="connsiteX0" fmla="*/ 0 w 11299758"/>
              <a:gd name="connsiteY0" fmla="*/ 0 h 1926021"/>
              <a:gd name="connsiteX1" fmla="*/ 11299758 w 11299758"/>
              <a:gd name="connsiteY1" fmla="*/ 0 h 1926021"/>
              <a:gd name="connsiteX2" fmla="*/ 11299758 w 11299758"/>
              <a:gd name="connsiteY2" fmla="*/ 1926021 h 1926021"/>
              <a:gd name="connsiteX3" fmla="*/ 0 w 11299758"/>
              <a:gd name="connsiteY3" fmla="*/ 1926021 h 1926021"/>
              <a:gd name="connsiteX4" fmla="*/ 0 w 11299758"/>
              <a:gd name="connsiteY4" fmla="*/ 0 h 192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758" h="1926021" fill="none" extrusionOk="0">
                <a:moveTo>
                  <a:pt x="0" y="0"/>
                </a:moveTo>
                <a:cubicBezTo>
                  <a:pt x="2726725" y="125555"/>
                  <a:pt x="9583424" y="-69904"/>
                  <a:pt x="11299758" y="0"/>
                </a:cubicBezTo>
                <a:cubicBezTo>
                  <a:pt x="11379446" y="901952"/>
                  <a:pt x="11312539" y="1497232"/>
                  <a:pt x="11299758" y="1926021"/>
                </a:cubicBezTo>
                <a:cubicBezTo>
                  <a:pt x="7543185" y="2089962"/>
                  <a:pt x="4612754" y="1849048"/>
                  <a:pt x="0" y="1926021"/>
                </a:cubicBezTo>
                <a:cubicBezTo>
                  <a:pt x="45245" y="1372716"/>
                  <a:pt x="-11511" y="874348"/>
                  <a:pt x="0" y="0"/>
                </a:cubicBezTo>
                <a:close/>
              </a:path>
              <a:path w="11299758" h="1926021" stroke="0" extrusionOk="0">
                <a:moveTo>
                  <a:pt x="0" y="0"/>
                </a:moveTo>
                <a:cubicBezTo>
                  <a:pt x="2824023" y="-145166"/>
                  <a:pt x="9763008" y="154802"/>
                  <a:pt x="11299758" y="0"/>
                </a:cubicBezTo>
                <a:cubicBezTo>
                  <a:pt x="11294015" y="597768"/>
                  <a:pt x="11342694" y="1450104"/>
                  <a:pt x="11299758" y="1926021"/>
                </a:cubicBezTo>
                <a:cubicBezTo>
                  <a:pt x="7909149" y="1835907"/>
                  <a:pt x="1548570" y="1920063"/>
                  <a:pt x="0" y="1926021"/>
                </a:cubicBezTo>
                <a:cubicBezTo>
                  <a:pt x="-123823" y="1447680"/>
                  <a:pt x="127660" y="51291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8171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08000" indent="725488" algn="just">
              <a:tabLst>
                <a:tab pos="10310813" algn="l"/>
                <a:tab pos="10768013" algn="l"/>
              </a:tabLst>
            </a:pP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原曲以三個小提琴輪流加入演奏主旋律，並以一種通常用作演奏數字低音</a:t>
            </a:r>
            <a:r>
              <a:rPr 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(figured bass)</a:t>
            </a: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的低音樂器（如大提琴、古鍵琴等）來演奏兩小節的固定低音</a:t>
            </a:r>
            <a:r>
              <a:rPr 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(ground bass)</a:t>
            </a:r>
            <a:r>
              <a:rPr lang="zh-TW" altLang="en-US" sz="30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，即一組反覆出現的低音，作為樂曲中不斷重複的八個和弦的主體。</a:t>
            </a:r>
          </a:p>
        </p:txBody>
      </p:sp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6D727D99-4F22-4D24-AEA1-5D1847BFC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400" y1="67200" x2="16400" y2="67200"/>
                        <a14:foregroundMark x1="27600" y1="48800" x2="27600" y2="48800"/>
                        <a14:foregroundMark x1="48200" y1="42933" x2="48200" y2="42933"/>
                        <a14:foregroundMark x1="29000" y1="49067" x2="29000" y2="49067"/>
                        <a14:foregroundMark x1="21400" y1="33333" x2="21400" y2="33333"/>
                        <a14:foregroundMark x1="53400" y1="51467" x2="53400" y2="5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71"/>
          <a:stretch/>
        </p:blipFill>
        <p:spPr>
          <a:xfrm>
            <a:off x="1552526" y="4748764"/>
            <a:ext cx="2160015" cy="2712286"/>
          </a:xfrm>
          <a:prstGeom prst="rect">
            <a:avLst/>
          </a:prstGeom>
        </p:spPr>
      </p:pic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EDC16E7E-87BE-4164-A0DE-992E6215A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400" y1="67200" x2="16400" y2="67200"/>
                        <a14:foregroundMark x1="27600" y1="48800" x2="27600" y2="48800"/>
                        <a14:foregroundMark x1="48200" y1="42933" x2="48200" y2="42933"/>
                        <a14:foregroundMark x1="29000" y1="49067" x2="29000" y2="49067"/>
                        <a14:foregroundMark x1="21400" y1="33333" x2="21400" y2="33333"/>
                        <a14:foregroundMark x1="53400" y1="51467" x2="53400" y2="5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r="57670"/>
          <a:stretch/>
        </p:blipFill>
        <p:spPr>
          <a:xfrm rot="4432292">
            <a:off x="4176894" y="4670953"/>
            <a:ext cx="1505968" cy="2712286"/>
          </a:xfrm>
          <a:prstGeom prst="rect">
            <a:avLst/>
          </a:prstGeom>
        </p:spPr>
      </p:pic>
      <p:pic>
        <p:nvPicPr>
          <p:cNvPr id="21" name="圖片 20" descr="一張含有 文字 的圖片&#10;&#10;自動產生的描述">
            <a:extLst>
              <a:ext uri="{FF2B5EF4-FFF2-40B4-BE49-F238E27FC236}">
                <a16:creationId xmlns:a16="http://schemas.microsoft.com/office/drawing/2014/main" id="{149BB406-E133-4F20-9AE0-46FA7235D1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400" y1="67200" x2="16400" y2="67200"/>
                        <a14:foregroundMark x1="27600" y1="48800" x2="27600" y2="48800"/>
                        <a14:foregroundMark x1="48200" y1="42933" x2="48200" y2="42933"/>
                        <a14:foregroundMark x1="29000" y1="49067" x2="29000" y2="49067"/>
                        <a14:foregroundMark x1="21400" y1="33333" x2="21400" y2="33333"/>
                        <a14:foregroundMark x1="53400" y1="51467" x2="53400" y2="5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71"/>
          <a:stretch/>
        </p:blipFill>
        <p:spPr>
          <a:xfrm>
            <a:off x="6096000" y="4755324"/>
            <a:ext cx="2160015" cy="2712286"/>
          </a:xfrm>
          <a:prstGeom prst="rect">
            <a:avLst/>
          </a:prstGeom>
        </p:spPr>
      </p:pic>
      <p:pic>
        <p:nvPicPr>
          <p:cNvPr id="22" name="圖片 21" descr="一張含有 文字 的圖片&#10;&#10;自動產生的描述">
            <a:extLst>
              <a:ext uri="{FF2B5EF4-FFF2-40B4-BE49-F238E27FC236}">
                <a16:creationId xmlns:a16="http://schemas.microsoft.com/office/drawing/2014/main" id="{EB032474-5708-42F6-AC7F-F9E111BC31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400" y1="67200" x2="16400" y2="67200"/>
                        <a14:foregroundMark x1="27600" y1="48800" x2="27600" y2="48800"/>
                        <a14:foregroundMark x1="48200" y1="42933" x2="48200" y2="42933"/>
                        <a14:foregroundMark x1="29000" y1="49067" x2="29000" y2="49067"/>
                        <a14:foregroundMark x1="21400" y1="33333" x2="21400" y2="33333"/>
                        <a14:foregroundMark x1="53400" y1="51467" x2="53400" y2="5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r="57670"/>
          <a:stretch/>
        </p:blipFill>
        <p:spPr>
          <a:xfrm rot="4432292">
            <a:off x="8668471" y="4727196"/>
            <a:ext cx="1505968" cy="27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D4034D83-3757-40DB-91DD-22E33899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" y="-1"/>
            <a:ext cx="12192001" cy="69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C5E62963-EC13-4089-80B3-B049201E9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702" y="96803"/>
            <a:ext cx="86245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除了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>
                <a:solidFill>
                  <a:srgbClr val="0070C0"/>
                </a:solidFill>
              </a:rPr>
              <a:t>'</a:t>
            </a: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，看看這</a:t>
            </a: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首</a:t>
            </a:r>
            <a:r>
              <a:rPr lang="en-US" altLang="zh-TW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進行曲</a:t>
            </a:r>
            <a:r>
              <a:rPr lang="en-US" altLang="zh-TW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還包含了哪些音，它們的指法是怎樣的。</a:t>
            </a:r>
            <a:endParaRPr lang="zh-TW" altLang="zh-HK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200FBF-245B-468F-ACB2-AD557455E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97674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9752B69-2239-40B1-A943-A13C1F8F7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54" y="193607"/>
            <a:ext cx="297674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重温牧童笛指法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7" name="Picture 36">
            <a:extLst>
              <a:ext uri="{FF2B5EF4-FFF2-40B4-BE49-F238E27FC236}">
                <a16:creationId xmlns:a16="http://schemas.microsoft.com/office/drawing/2014/main" id="{8A6DBD6D-D964-40BC-A5D1-C26F688495C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868188" y="3237062"/>
            <a:ext cx="1471511" cy="1113425"/>
          </a:xfrm>
          <a:prstGeom prst="rect">
            <a:avLst/>
          </a:prstGeom>
        </p:spPr>
      </p:pic>
      <p:sp>
        <p:nvSpPr>
          <p:cNvPr id="28" name="Speech Bubble: Rectangle with Corners Rounded 33">
            <a:extLst>
              <a:ext uri="{FF2B5EF4-FFF2-40B4-BE49-F238E27FC236}">
                <a16:creationId xmlns:a16="http://schemas.microsoft.com/office/drawing/2014/main" id="{089FE33F-0997-4E63-94CB-B4F411B4362D}"/>
              </a:ext>
            </a:extLst>
          </p:cNvPr>
          <p:cNvSpPr/>
          <p:nvPr/>
        </p:nvSpPr>
        <p:spPr bwMode="auto">
          <a:xfrm>
            <a:off x="8531745" y="1795220"/>
            <a:ext cx="2038863" cy="1015663"/>
          </a:xfrm>
          <a:prstGeom prst="wedgeRoundRectCallout">
            <a:avLst>
              <a:gd name="adj1" fmla="val 40448"/>
              <a:gd name="adj2" fmla="val 86284"/>
              <a:gd name="adj3" fmla="val 16667"/>
            </a:avLst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G</a:t>
            </a:r>
            <a:r>
              <a:rPr kumimoji="1" lang="zh-TW" altLang="en-US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、</a:t>
            </a:r>
            <a:r>
              <a:rPr kumimoji="1" lang="en-US" altLang="zh-TW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A</a:t>
            </a:r>
            <a:r>
              <a:rPr kumimoji="1" lang="zh-TW" altLang="en-US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、</a:t>
            </a:r>
            <a:r>
              <a:rPr kumimoji="1" lang="en-US" altLang="zh-TW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B</a:t>
            </a:r>
            <a:r>
              <a:rPr kumimoji="1" lang="zh-TW" altLang="en-US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、</a:t>
            </a:r>
            <a:r>
              <a:rPr kumimoji="1" lang="en-US" altLang="zh-TW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C</a:t>
            </a:r>
            <a:r>
              <a:rPr lang="en-US" sz="2800" dirty="0">
                <a:solidFill>
                  <a:srgbClr val="FF00FF"/>
                </a:solidFill>
              </a:rPr>
              <a:t>'</a:t>
            </a:r>
            <a:r>
              <a:rPr kumimoji="1" lang="zh-TW" altLang="en-US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、</a:t>
            </a:r>
            <a:r>
              <a:rPr kumimoji="1" lang="en-US" altLang="zh-TW" sz="2800" b="1" dirty="0">
                <a:solidFill>
                  <a:srgbClr val="FF00FF"/>
                </a:solidFill>
                <a:latin typeface="Arial" charset="0"/>
                <a:ea typeface="新細明體" pitchFamily="18" charset="-120"/>
              </a:rPr>
              <a:t>D</a:t>
            </a:r>
            <a:r>
              <a:rPr lang="en-US" sz="2800" dirty="0">
                <a:solidFill>
                  <a:srgbClr val="FF00FF"/>
                </a:solidFill>
              </a:rPr>
              <a:t>'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D0BE783-5BC3-467B-B8ED-859FE3167BF3}"/>
              </a:ext>
            </a:extLst>
          </p:cNvPr>
          <p:cNvSpPr/>
          <p:nvPr/>
        </p:nvSpPr>
        <p:spPr bwMode="auto">
          <a:xfrm>
            <a:off x="-2" y="5798041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FF2AD48-3B6B-4538-A253-594974B0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圓角 5">
            <a:hlinkClick r:id="rId10" action="ppaction://hlinksldjump"/>
            <a:extLst>
              <a:ext uri="{FF2B5EF4-FFF2-40B4-BE49-F238E27FC236}">
                <a16:creationId xmlns:a16="http://schemas.microsoft.com/office/drawing/2014/main" id="{AA6D41CE-DE44-49DF-B4C1-185A012BD7A2}"/>
              </a:ext>
            </a:extLst>
          </p:cNvPr>
          <p:cNvSpPr/>
          <p:nvPr/>
        </p:nvSpPr>
        <p:spPr>
          <a:xfrm>
            <a:off x="8565082" y="5492192"/>
            <a:ext cx="2038862" cy="855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可按此重温其他牧童笛指法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04DD53D3-0349-4F94-84C5-0FDA482FED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601" r="3747" b="15568"/>
          <a:stretch/>
        </p:blipFill>
        <p:spPr>
          <a:xfrm>
            <a:off x="2843213" y="1136307"/>
            <a:ext cx="5477324" cy="5805431"/>
          </a:xfrm>
          <a:prstGeom prst="rect">
            <a:avLst/>
          </a:prstGeom>
        </p:spPr>
      </p:pic>
      <p:pic>
        <p:nvPicPr>
          <p:cNvPr id="2" name="5B04song1a">
            <a:hlinkClick r:id="" action="ppaction://media"/>
            <a:extLst>
              <a:ext uri="{FF2B5EF4-FFF2-40B4-BE49-F238E27FC236}">
                <a16:creationId xmlns:a16="http://schemas.microsoft.com/office/drawing/2014/main" id="{24E24DE3-843C-4F74-BF2A-1EB08A796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438" y="1953100"/>
            <a:ext cx="287550" cy="277635"/>
          </a:xfrm>
          <a:prstGeom prst="rect">
            <a:avLst/>
          </a:prstGeom>
        </p:spPr>
      </p:pic>
      <p:pic>
        <p:nvPicPr>
          <p:cNvPr id="3" name="5B04song1b">
            <a:hlinkClick r:id="" action="ppaction://media"/>
            <a:extLst>
              <a:ext uri="{FF2B5EF4-FFF2-40B4-BE49-F238E27FC236}">
                <a16:creationId xmlns:a16="http://schemas.microsoft.com/office/drawing/2014/main" id="{55C0F17B-53AF-47BD-9598-632F4556B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7596" y="2573292"/>
            <a:ext cx="287100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4C81775E-F0C9-4864-91CE-592EEEDA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68" y="204662"/>
            <a:ext cx="7750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視奏「牧童笛（一）」的旋律，並練習多次。</a:t>
            </a:r>
            <a:endParaRPr lang="zh-TW" altLang="zh-HK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6538BA0-432C-4B61-BC1F-A071C8C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120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E8F9A47E-33E2-4AF5-AAC7-A4C653F8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5" y="189306"/>
            <a:ext cx="262662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視奏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進行曲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86F77C8-4F35-410F-B6BA-B879F2C0F8FA}"/>
              </a:ext>
            </a:extLst>
          </p:cNvPr>
          <p:cNvSpPr/>
          <p:nvPr/>
        </p:nvSpPr>
        <p:spPr bwMode="auto">
          <a:xfrm>
            <a:off x="-49983" y="5731670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7679EC1B-4FCC-4F00-9F21-CBE61FEE4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601" r="3747" b="15568"/>
          <a:stretch/>
        </p:blipFill>
        <p:spPr>
          <a:xfrm>
            <a:off x="2994168" y="831927"/>
            <a:ext cx="5630126" cy="5967385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973F5B73-F15F-4041-A617-68FCA120EB37}"/>
              </a:ext>
            </a:extLst>
          </p:cNvPr>
          <p:cNvSpPr/>
          <p:nvPr/>
        </p:nvSpPr>
        <p:spPr>
          <a:xfrm>
            <a:off x="3180331" y="1465108"/>
            <a:ext cx="5257800" cy="6923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A773C13-7523-455F-90D1-FFF7585B4D4F}"/>
              </a:ext>
            </a:extLst>
          </p:cNvPr>
          <p:cNvSpPr/>
          <p:nvPr/>
        </p:nvSpPr>
        <p:spPr>
          <a:xfrm>
            <a:off x="3180331" y="2674508"/>
            <a:ext cx="5257800" cy="6923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68961BC9-FFEB-49DD-B1E4-49D15D616A68}"/>
              </a:ext>
            </a:extLst>
          </p:cNvPr>
          <p:cNvSpPr/>
          <p:nvPr/>
        </p:nvSpPr>
        <p:spPr>
          <a:xfrm>
            <a:off x="3180331" y="4018973"/>
            <a:ext cx="5257800" cy="6923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C02FBFE-8769-49B9-9BBF-AAD6125E386F}"/>
              </a:ext>
            </a:extLst>
          </p:cNvPr>
          <p:cNvSpPr/>
          <p:nvPr/>
        </p:nvSpPr>
        <p:spPr>
          <a:xfrm>
            <a:off x="3180331" y="5330487"/>
            <a:ext cx="5257800" cy="6923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圖片 8" descr="一張含有 美工圖案 的圖片&#10;&#10;自動產生的描述">
            <a:extLst>
              <a:ext uri="{FF2B5EF4-FFF2-40B4-BE49-F238E27FC236}">
                <a16:creationId xmlns:a16="http://schemas.microsoft.com/office/drawing/2014/main" id="{E7D4B2B1-2164-4C38-AF04-9AB3A0919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50" l="200" r="96000">
                        <a14:foregroundMark x1="17600" y1="8125" x2="17600" y2="8125"/>
                        <a14:foregroundMark x1="12200" y1="6250" x2="12200" y2="6250"/>
                        <a14:foregroundMark x1="11200" y1="6125" x2="3200" y2="12000"/>
                        <a14:foregroundMark x1="3200" y1="12000" x2="200" y2="19875"/>
                        <a14:foregroundMark x1="200" y1="19875" x2="200" y2="19875"/>
                        <a14:foregroundMark x1="18000" y1="2500" x2="38600" y2="0"/>
                        <a14:foregroundMark x1="72200" y1="11500" x2="72200" y2="11500"/>
                        <a14:foregroundMark x1="75600" y1="3000" x2="75600" y2="3000"/>
                        <a14:foregroundMark x1="85200" y1="8375" x2="85200" y2="8375"/>
                        <a14:foregroundMark x1="96000" y1="17750" x2="96000" y2="17750"/>
                        <a14:foregroundMark x1="88000" y1="29875" x2="88000" y2="29875"/>
                        <a14:foregroundMark x1="89600" y1="36125" x2="89600" y2="36125"/>
                        <a14:foregroundMark x1="88600" y1="29250" x2="88600" y2="29250"/>
                        <a14:foregroundMark x1="88600" y1="29625" x2="91200" y2="37125"/>
                        <a14:foregroundMark x1="91200" y1="37125" x2="80200" y2="44375"/>
                        <a14:foregroundMark x1="87000" y1="28125" x2="88000" y2="31500"/>
                        <a14:foregroundMark x1="72000" y1="93375" x2="72000" y2="93375"/>
                        <a14:foregroundMark x1="70200" y1="93750" x2="70200" y2="93750"/>
                        <a14:foregroundMark x1="77000" y1="89250" x2="77000" y2="89250"/>
                        <a14:foregroundMark x1="64600" y1="91250" x2="64600" y2="91250"/>
                        <a14:foregroundMark x1="62200" y1="89875" x2="66600" y2="92125"/>
                        <a14:foregroundMark x1="12600" y1="91250" x2="10000" y2="91875"/>
                        <a14:foregroundMark x1="10000" y1="94375" x2="10000" y2="94375"/>
                        <a14:foregroundMark x1="10000" y1="94375" x2="10000" y2="94375"/>
                        <a14:foregroundMark x1="7600" y1="93625" x2="12600" y2="98750"/>
                        <a14:foregroundMark x1="9600" y1="95000" x2="10600" y2="95000"/>
                        <a14:foregroundMark x1="31200" y1="49375" x2="31200" y2="49375"/>
                        <a14:foregroundMark x1="27600" y1="41750" x2="21600" y2="52500"/>
                        <a14:foregroundMark x1="26000" y1="57375" x2="26000" y2="57375"/>
                        <a14:foregroundMark x1="32600" y1="54875" x2="32600" y2="54875"/>
                        <a14:foregroundMark x1="22000" y1="52750" x2="22000" y2="57375"/>
                        <a14:foregroundMark x1="47200" y1="47125" x2="47200" y2="47125"/>
                        <a14:foregroundMark x1="40600" y1="41250" x2="50800" y2="45125"/>
                        <a14:foregroundMark x1="50800" y1="45125" x2="57600" y2="45500"/>
                        <a14:foregroundMark x1="50600" y1="47500" x2="50600" y2="47500"/>
                        <a14:foregroundMark x1="55600" y1="47500" x2="55600" y2="47500"/>
                        <a14:foregroundMark x1="55600" y1="47500" x2="55600" y2="47500"/>
                        <a14:foregroundMark x1="75600" y1="9375" x2="75600" y2="9375"/>
                        <a14:foregroundMark x1="75600" y1="11125" x2="75600" y2="11125"/>
                        <a14:foregroundMark x1="94000" y1="17750" x2="94000" y2="17750"/>
                        <a14:foregroundMark x1="95200" y1="19000" x2="95200" y2="19000"/>
                        <a14:foregroundMark x1="83000" y1="7375" x2="83000" y2="7375"/>
                        <a14:foregroundMark x1="67200" y1="12750" x2="67200" y2="12750"/>
                        <a14:foregroundMark x1="71600" y1="11250" x2="71600" y2="11250"/>
                        <a14:foregroundMark x1="71600" y1="11250" x2="71600" y2="11250"/>
                        <a14:foregroundMark x1="73600" y1="10500" x2="736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" y="3731923"/>
            <a:ext cx="1681939" cy="2691102"/>
          </a:xfrm>
          <a:prstGeom prst="rect">
            <a:avLst/>
          </a:prstGeom>
        </p:spPr>
      </p:pic>
      <p:pic>
        <p:nvPicPr>
          <p:cNvPr id="1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C31EF4E-587D-4130-A454-D52868FC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: 圓角 18">
            <a:hlinkClick r:id="rId10" action="ppaction://hlinksldjump"/>
            <a:extLst>
              <a:ext uri="{FF2B5EF4-FFF2-40B4-BE49-F238E27FC236}">
                <a16:creationId xmlns:a16="http://schemas.microsoft.com/office/drawing/2014/main" id="{9A4B46AC-CDC7-496E-BD6D-912A2B8CE330}"/>
              </a:ext>
            </a:extLst>
          </p:cNvPr>
          <p:cNvSpPr/>
          <p:nvPr/>
        </p:nvSpPr>
        <p:spPr>
          <a:xfrm>
            <a:off x="9314938" y="4827232"/>
            <a:ext cx="1626331" cy="855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可按此看看電子樂譜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5B04song1a">
            <a:hlinkClick r:id="" action="ppaction://media"/>
            <a:extLst>
              <a:ext uri="{FF2B5EF4-FFF2-40B4-BE49-F238E27FC236}">
                <a16:creationId xmlns:a16="http://schemas.microsoft.com/office/drawing/2014/main" id="{1AB2EC66-55E2-486E-92AC-3E77AE560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891" y="1679176"/>
            <a:ext cx="287550" cy="2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4C81775E-F0C9-4864-91CE-592EEEDA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68" y="204662"/>
            <a:ext cx="7750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視奏「牧童笛（二）」的旋律，並練習多次。</a:t>
            </a:r>
            <a:endParaRPr lang="zh-TW" altLang="zh-HK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6538BA0-432C-4B61-BC1F-A071C8C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120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E8F9A47E-33E2-4AF5-AAC7-A4C653F8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5" y="189306"/>
            <a:ext cx="262662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視奏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進行曲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6647523-BF33-4108-B9DE-03C8C9F86EFE}"/>
              </a:ext>
            </a:extLst>
          </p:cNvPr>
          <p:cNvSpPr/>
          <p:nvPr/>
        </p:nvSpPr>
        <p:spPr bwMode="auto">
          <a:xfrm>
            <a:off x="-14287" y="5775010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7679EC1B-4FCC-4F00-9F21-CBE61FEE4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601" r="3747" b="15568"/>
          <a:stretch/>
        </p:blipFill>
        <p:spPr>
          <a:xfrm>
            <a:off x="2994168" y="831927"/>
            <a:ext cx="5630126" cy="5967385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973F5B73-F15F-4041-A617-68FCA120EB37}"/>
              </a:ext>
            </a:extLst>
          </p:cNvPr>
          <p:cNvSpPr/>
          <p:nvPr/>
        </p:nvSpPr>
        <p:spPr>
          <a:xfrm>
            <a:off x="3180331" y="2018751"/>
            <a:ext cx="5257800" cy="692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A773C13-7523-455F-90D1-FFF7585B4D4F}"/>
              </a:ext>
            </a:extLst>
          </p:cNvPr>
          <p:cNvSpPr/>
          <p:nvPr/>
        </p:nvSpPr>
        <p:spPr>
          <a:xfrm>
            <a:off x="3180331" y="3330265"/>
            <a:ext cx="5257800" cy="692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68961BC9-FFEB-49DD-B1E4-49D15D616A68}"/>
              </a:ext>
            </a:extLst>
          </p:cNvPr>
          <p:cNvSpPr/>
          <p:nvPr/>
        </p:nvSpPr>
        <p:spPr>
          <a:xfrm>
            <a:off x="3180331" y="4641779"/>
            <a:ext cx="5257800" cy="692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C02FBFE-8769-49B9-9BBF-AAD6125E386F}"/>
              </a:ext>
            </a:extLst>
          </p:cNvPr>
          <p:cNvSpPr/>
          <p:nvPr/>
        </p:nvSpPr>
        <p:spPr>
          <a:xfrm>
            <a:off x="3180331" y="5960956"/>
            <a:ext cx="5257800" cy="692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DDBD9F3-472F-452C-854C-98D7CA32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: 圓角 18">
            <a:hlinkClick r:id="rId8" action="ppaction://hlinksldjump"/>
            <a:extLst>
              <a:ext uri="{FF2B5EF4-FFF2-40B4-BE49-F238E27FC236}">
                <a16:creationId xmlns:a16="http://schemas.microsoft.com/office/drawing/2014/main" id="{EE194C61-1FB4-4032-B06D-0C89B8CC4AEF}"/>
              </a:ext>
            </a:extLst>
          </p:cNvPr>
          <p:cNvSpPr/>
          <p:nvPr/>
        </p:nvSpPr>
        <p:spPr>
          <a:xfrm>
            <a:off x="9436218" y="4849370"/>
            <a:ext cx="1626331" cy="855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可按此看看電子樂譜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 descr="一張含有 美工圖案 的圖片&#10;&#10;自動產生的描述">
            <a:extLst>
              <a:ext uri="{FF2B5EF4-FFF2-40B4-BE49-F238E27FC236}">
                <a16:creationId xmlns:a16="http://schemas.microsoft.com/office/drawing/2014/main" id="{B2195B61-027F-489E-A4DE-E87B112236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750" l="200" r="96000">
                        <a14:foregroundMark x1="17600" y1="8125" x2="17600" y2="8125"/>
                        <a14:foregroundMark x1="12200" y1="6250" x2="12200" y2="6250"/>
                        <a14:foregroundMark x1="11200" y1="6125" x2="3200" y2="12000"/>
                        <a14:foregroundMark x1="3200" y1="12000" x2="200" y2="19875"/>
                        <a14:foregroundMark x1="200" y1="19875" x2="200" y2="19875"/>
                        <a14:foregroundMark x1="18000" y1="2500" x2="38600" y2="0"/>
                        <a14:foregroundMark x1="72200" y1="11500" x2="72200" y2="11500"/>
                        <a14:foregroundMark x1="75600" y1="3000" x2="75600" y2="3000"/>
                        <a14:foregroundMark x1="85200" y1="8375" x2="85200" y2="8375"/>
                        <a14:foregroundMark x1="96000" y1="17750" x2="96000" y2="17750"/>
                        <a14:foregroundMark x1="88000" y1="29875" x2="88000" y2="29875"/>
                        <a14:foregroundMark x1="89600" y1="36125" x2="89600" y2="36125"/>
                        <a14:foregroundMark x1="88600" y1="29250" x2="88600" y2="29250"/>
                        <a14:foregroundMark x1="88600" y1="29625" x2="91200" y2="37125"/>
                        <a14:foregroundMark x1="91200" y1="37125" x2="80200" y2="44375"/>
                        <a14:foregroundMark x1="87000" y1="28125" x2="88000" y2="31500"/>
                        <a14:foregroundMark x1="72000" y1="93375" x2="72000" y2="93375"/>
                        <a14:foregroundMark x1="70200" y1="93750" x2="70200" y2="93750"/>
                        <a14:foregroundMark x1="77000" y1="89250" x2="77000" y2="89250"/>
                        <a14:foregroundMark x1="64600" y1="91250" x2="64600" y2="91250"/>
                        <a14:foregroundMark x1="62200" y1="89875" x2="66600" y2="92125"/>
                        <a14:foregroundMark x1="12600" y1="91250" x2="10000" y2="91875"/>
                        <a14:foregroundMark x1="10000" y1="94375" x2="10000" y2="94375"/>
                        <a14:foregroundMark x1="10000" y1="94375" x2="10000" y2="94375"/>
                        <a14:foregroundMark x1="7600" y1="93625" x2="12600" y2="98750"/>
                        <a14:foregroundMark x1="9600" y1="95000" x2="10600" y2="95000"/>
                        <a14:foregroundMark x1="31200" y1="49375" x2="31200" y2="49375"/>
                        <a14:foregroundMark x1="27600" y1="41750" x2="21600" y2="52500"/>
                        <a14:foregroundMark x1="26000" y1="57375" x2="26000" y2="57375"/>
                        <a14:foregroundMark x1="32600" y1="54875" x2="32600" y2="54875"/>
                        <a14:foregroundMark x1="22000" y1="52750" x2="22000" y2="57375"/>
                        <a14:foregroundMark x1="47200" y1="47125" x2="47200" y2="47125"/>
                        <a14:foregroundMark x1="40600" y1="41250" x2="50800" y2="45125"/>
                        <a14:foregroundMark x1="50800" y1="45125" x2="57600" y2="45500"/>
                        <a14:foregroundMark x1="50600" y1="47500" x2="50600" y2="47500"/>
                        <a14:foregroundMark x1="55600" y1="47500" x2="55600" y2="47500"/>
                        <a14:foregroundMark x1="55600" y1="47500" x2="55600" y2="47500"/>
                        <a14:foregroundMark x1="75600" y1="9375" x2="75600" y2="9375"/>
                        <a14:foregroundMark x1="75600" y1="11125" x2="75600" y2="11125"/>
                        <a14:foregroundMark x1="94000" y1="17750" x2="94000" y2="17750"/>
                        <a14:foregroundMark x1="95200" y1="19000" x2="95200" y2="19000"/>
                        <a14:foregroundMark x1="83000" y1="7375" x2="83000" y2="7375"/>
                        <a14:foregroundMark x1="67200" y1="12750" x2="67200" y2="12750"/>
                        <a14:foregroundMark x1="71600" y1="11250" x2="71600" y2="11250"/>
                        <a14:foregroundMark x1="71600" y1="11250" x2="71600" y2="11250"/>
                        <a14:foregroundMark x1="73600" y1="10500" x2="736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" y="3731923"/>
            <a:ext cx="1681939" cy="2691102"/>
          </a:xfrm>
          <a:prstGeom prst="rect">
            <a:avLst/>
          </a:prstGeom>
        </p:spPr>
      </p:pic>
      <p:pic>
        <p:nvPicPr>
          <p:cNvPr id="21" name="5B04song1b">
            <a:hlinkClick r:id="" action="ppaction://media"/>
            <a:extLst>
              <a:ext uri="{FF2B5EF4-FFF2-40B4-BE49-F238E27FC236}">
                <a16:creationId xmlns:a16="http://schemas.microsoft.com/office/drawing/2014/main" id="{7EBD01CB-8FB6-41FC-8D67-FB98165A5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3517" y="2268913"/>
            <a:ext cx="287100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4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4C81775E-F0C9-4864-91CE-592EEEDA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68" y="204662"/>
            <a:ext cx="7750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全班分成兩組進行合奏，先合奏第一、二行。</a:t>
            </a:r>
            <a:endParaRPr lang="zh-TW" altLang="zh-HK" sz="2800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6538BA0-432C-4B61-BC1F-A071C8C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120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E8F9A47E-33E2-4AF5-AAC7-A4C653F8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5" y="189306"/>
            <a:ext cx="262662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合奏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進行曲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B0D4270-22E2-4633-A5B9-50F5C6BE419D}"/>
              </a:ext>
            </a:extLst>
          </p:cNvPr>
          <p:cNvSpPr/>
          <p:nvPr/>
        </p:nvSpPr>
        <p:spPr bwMode="auto">
          <a:xfrm>
            <a:off x="19051" y="5792283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BAAC1BF-B218-4E65-9119-23EFC5FDE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" b="98769" l="5000" r="99800">
                        <a14:foregroundMark x1="58400" y1="6156" x2="58400" y2="6156"/>
                        <a14:foregroundMark x1="65000" y1="9439" x2="65000" y2="9439"/>
                        <a14:foregroundMark x1="63800" y1="1231" x2="63800" y2="1231"/>
                        <a14:foregroundMark x1="32200" y1="23803" x2="32200" y2="23803"/>
                        <a14:foregroundMark x1="93800" y1="42544" x2="93800" y2="42544"/>
                        <a14:foregroundMark x1="52200" y1="89466" x2="52200" y2="89466"/>
                        <a14:foregroundMark x1="67600" y1="68126" x2="67600" y2="68126"/>
                        <a14:foregroundMark x1="67600" y1="67168" x2="67600" y2="67168"/>
                        <a14:foregroundMark x1="62000" y1="80027" x2="62000" y2="80027"/>
                        <a14:foregroundMark x1="61400" y1="73324" x2="61400" y2="73324"/>
                        <a14:foregroundMark x1="64400" y1="71956" x2="64400" y2="71956"/>
                        <a14:foregroundMark x1="69400" y1="69220" x2="69400" y2="78386"/>
                        <a14:foregroundMark x1="32800" y1="83995" x2="20600" y2="83995"/>
                        <a14:foregroundMark x1="5000" y1="84815" x2="5000" y2="84815"/>
                        <a14:foregroundMark x1="6200" y1="93023" x2="6200" y2="93023"/>
                        <a14:foregroundMark x1="13200" y1="86731" x2="13200" y2="86731"/>
                        <a14:foregroundMark x1="8800" y1="84405" x2="8800" y2="84405"/>
                        <a14:foregroundMark x1="8800" y1="97127" x2="8800" y2="97127"/>
                        <a14:foregroundMark x1="13200" y1="94802" x2="13200" y2="94802"/>
                        <a14:foregroundMark x1="11200" y1="86047" x2="11200" y2="86047"/>
                        <a14:foregroundMark x1="8400" y1="85499" x2="8400" y2="85499"/>
                        <a14:foregroundMark x1="8400" y1="85226" x2="13200" y2="91655"/>
                        <a14:foregroundMark x1="13200" y1="91655" x2="13200" y2="92750"/>
                        <a14:foregroundMark x1="17000" y1="93160" x2="25000" y2="98769"/>
                        <a14:foregroundMark x1="25000" y1="98769" x2="52800" y2="94254"/>
                        <a14:foregroundMark x1="52800" y1="94254" x2="64400" y2="94802"/>
                        <a14:foregroundMark x1="64400" y1="94802" x2="68800" y2="87688"/>
                        <a14:foregroundMark x1="68800" y1="87688" x2="68800" y2="86047"/>
                        <a14:foregroundMark x1="58400" y1="80438" x2="58400" y2="80438"/>
                        <a14:foregroundMark x1="54400" y1="77565" x2="54400" y2="77565"/>
                        <a14:foregroundMark x1="68800" y1="62927" x2="70800" y2="72093"/>
                        <a14:foregroundMark x1="70200" y1="79207" x2="70200" y2="79207"/>
                        <a14:foregroundMark x1="70800" y1="75923" x2="70800" y2="75923"/>
                        <a14:foregroundMark x1="71400" y1="78386" x2="71800" y2="83174"/>
                        <a14:foregroundMark x1="66000" y1="63611" x2="72600" y2="77839"/>
                        <a14:foregroundMark x1="72600" y1="77839" x2="72600" y2="82353"/>
                        <a14:foregroundMark x1="68200" y1="62517" x2="72600" y2="75650"/>
                        <a14:foregroundMark x1="67800" y1="61970" x2="68400" y2="66074"/>
                        <a14:foregroundMark x1="35600" y1="31327" x2="35600" y2="31327"/>
                        <a14:foregroundMark x1="56800" y1="6156" x2="56800" y2="6156"/>
                        <a14:foregroundMark x1="62000" y1="1778" x2="62000" y2="1778"/>
                        <a14:foregroundMark x1="64800" y1="1778" x2="64800" y2="1778"/>
                        <a14:foregroundMark x1="67800" y1="3420" x2="67800" y2="3420"/>
                        <a14:foregroundMark x1="66200" y1="6156" x2="66200" y2="6156"/>
                        <a14:foregroundMark x1="60200" y1="2736" x2="60200" y2="2736"/>
                        <a14:foregroundMark x1="34000" y1="26676" x2="34000" y2="26676"/>
                        <a14:foregroundMark x1="35600" y1="24624" x2="35600" y2="24624"/>
                        <a14:foregroundMark x1="34000" y1="26265" x2="36800" y2="29412"/>
                        <a14:foregroundMark x1="36400" y1="23529" x2="38200" y2="23529"/>
                        <a14:foregroundMark x1="99800" y1="45280" x2="99800" y2="45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11" y="3506682"/>
            <a:ext cx="1974440" cy="2886632"/>
          </a:xfrm>
          <a:prstGeom prst="rect">
            <a:avLst/>
          </a:prstGeom>
        </p:spPr>
      </p:pic>
      <p:pic>
        <p:nvPicPr>
          <p:cNvPr id="13" name="圖片 12" descr="一張含有 美工圖案 的圖片&#10;&#10;自動產生的描述">
            <a:extLst>
              <a:ext uri="{FF2B5EF4-FFF2-40B4-BE49-F238E27FC236}">
                <a16:creationId xmlns:a16="http://schemas.microsoft.com/office/drawing/2014/main" id="{D851309C-506D-47E0-9852-ED23FBD16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50" l="200" r="96000">
                        <a14:foregroundMark x1="17600" y1="8125" x2="17600" y2="8125"/>
                        <a14:foregroundMark x1="12200" y1="6250" x2="12200" y2="6250"/>
                        <a14:foregroundMark x1="11200" y1="6125" x2="3200" y2="12000"/>
                        <a14:foregroundMark x1="3200" y1="12000" x2="200" y2="19875"/>
                        <a14:foregroundMark x1="200" y1="19875" x2="200" y2="19875"/>
                        <a14:foregroundMark x1="18000" y1="2500" x2="38600" y2="0"/>
                        <a14:foregroundMark x1="72200" y1="11500" x2="72200" y2="11500"/>
                        <a14:foregroundMark x1="75600" y1="3000" x2="75600" y2="3000"/>
                        <a14:foregroundMark x1="85200" y1="8375" x2="85200" y2="8375"/>
                        <a14:foregroundMark x1="96000" y1="17750" x2="96000" y2="17750"/>
                        <a14:foregroundMark x1="88000" y1="29875" x2="88000" y2="29875"/>
                        <a14:foregroundMark x1="89600" y1="36125" x2="89600" y2="36125"/>
                        <a14:foregroundMark x1="88600" y1="29250" x2="88600" y2="29250"/>
                        <a14:foregroundMark x1="88600" y1="29625" x2="91200" y2="37125"/>
                        <a14:foregroundMark x1="91200" y1="37125" x2="80200" y2="44375"/>
                        <a14:foregroundMark x1="87000" y1="28125" x2="88000" y2="31500"/>
                        <a14:foregroundMark x1="72000" y1="93375" x2="72000" y2="93375"/>
                        <a14:foregroundMark x1="70200" y1="93750" x2="70200" y2="93750"/>
                        <a14:foregroundMark x1="77000" y1="89250" x2="77000" y2="89250"/>
                        <a14:foregroundMark x1="64600" y1="91250" x2="64600" y2="91250"/>
                        <a14:foregroundMark x1="62200" y1="89875" x2="66600" y2="92125"/>
                        <a14:foregroundMark x1="12600" y1="91250" x2="10000" y2="91875"/>
                        <a14:foregroundMark x1="10000" y1="94375" x2="10000" y2="94375"/>
                        <a14:foregroundMark x1="10000" y1="94375" x2="10000" y2="94375"/>
                        <a14:foregroundMark x1="7600" y1="93625" x2="12600" y2="98750"/>
                        <a14:foregroundMark x1="9600" y1="95000" x2="10600" y2="95000"/>
                        <a14:foregroundMark x1="31200" y1="49375" x2="31200" y2="49375"/>
                        <a14:foregroundMark x1="27600" y1="41750" x2="21600" y2="52500"/>
                        <a14:foregroundMark x1="26000" y1="57375" x2="26000" y2="57375"/>
                        <a14:foregroundMark x1="32600" y1="54875" x2="32600" y2="54875"/>
                        <a14:foregroundMark x1="22000" y1="52750" x2="22000" y2="57375"/>
                        <a14:foregroundMark x1="47200" y1="47125" x2="47200" y2="47125"/>
                        <a14:foregroundMark x1="40600" y1="41250" x2="50800" y2="45125"/>
                        <a14:foregroundMark x1="50800" y1="45125" x2="57600" y2="45500"/>
                        <a14:foregroundMark x1="50600" y1="47500" x2="50600" y2="47500"/>
                        <a14:foregroundMark x1="55600" y1="47500" x2="55600" y2="47500"/>
                        <a14:foregroundMark x1="55600" y1="47500" x2="55600" y2="47500"/>
                        <a14:foregroundMark x1="75600" y1="9375" x2="75600" y2="9375"/>
                        <a14:foregroundMark x1="75600" y1="11125" x2="75600" y2="11125"/>
                        <a14:foregroundMark x1="94000" y1="17750" x2="94000" y2="17750"/>
                        <a14:foregroundMark x1="95200" y1="19000" x2="95200" y2="19000"/>
                        <a14:foregroundMark x1="83000" y1="7375" x2="83000" y2="7375"/>
                        <a14:foregroundMark x1="67200" y1="12750" x2="67200" y2="12750"/>
                        <a14:foregroundMark x1="71600" y1="11250" x2="71600" y2="11250"/>
                        <a14:foregroundMark x1="71600" y1="11250" x2="71600" y2="11250"/>
                        <a14:foregroundMark x1="73600" y1="10500" x2="736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" y="3731923"/>
            <a:ext cx="1681939" cy="2691102"/>
          </a:xfrm>
          <a:prstGeom prst="rect">
            <a:avLst/>
          </a:prstGeom>
        </p:spPr>
      </p:pic>
      <p:pic>
        <p:nvPicPr>
          <p:cNvPr id="2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1840FAD-B3ED-4018-AB25-3788D399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79EC1B-4FCC-4F00-9F21-CBE61FEE4F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601" r="3747" b="15568"/>
          <a:stretch/>
        </p:blipFill>
        <p:spPr>
          <a:xfrm>
            <a:off x="2994168" y="831927"/>
            <a:ext cx="5630126" cy="5967385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973F5B73-F15F-4041-A617-68FCA120EB37}"/>
              </a:ext>
            </a:extLst>
          </p:cNvPr>
          <p:cNvSpPr/>
          <p:nvPr/>
        </p:nvSpPr>
        <p:spPr>
          <a:xfrm>
            <a:off x="3180331" y="2157489"/>
            <a:ext cx="5257800" cy="55364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A773C13-7523-455F-90D1-FFF7585B4D4F}"/>
              </a:ext>
            </a:extLst>
          </p:cNvPr>
          <p:cNvSpPr/>
          <p:nvPr/>
        </p:nvSpPr>
        <p:spPr>
          <a:xfrm>
            <a:off x="3180331" y="3469003"/>
            <a:ext cx="5257800" cy="55364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5FE588C-7C00-478C-8A3B-F915B5F8BE1F}"/>
              </a:ext>
            </a:extLst>
          </p:cNvPr>
          <p:cNvSpPr/>
          <p:nvPr/>
        </p:nvSpPr>
        <p:spPr>
          <a:xfrm>
            <a:off x="3180331" y="1495252"/>
            <a:ext cx="5257800" cy="55364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15F9F31-A2C3-4A0E-92EC-FE35BA963203}"/>
              </a:ext>
            </a:extLst>
          </p:cNvPr>
          <p:cNvSpPr/>
          <p:nvPr/>
        </p:nvSpPr>
        <p:spPr>
          <a:xfrm>
            <a:off x="3180331" y="2823985"/>
            <a:ext cx="5257800" cy="55364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Music_5B_for slide 8_audio 1">
            <a:hlinkClick r:id="" action="ppaction://media"/>
            <a:extLst>
              <a:ext uri="{FF2B5EF4-FFF2-40B4-BE49-F238E27FC236}">
                <a16:creationId xmlns:a16="http://schemas.microsoft.com/office/drawing/2014/main" id="{47CCF4AC-0986-437C-BC9E-0A5DA299C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778" y="1634367"/>
            <a:ext cx="372857" cy="360000"/>
          </a:xfrm>
          <a:prstGeom prst="rect">
            <a:avLst/>
          </a:prstGeom>
        </p:spPr>
      </p:pic>
      <p:pic>
        <p:nvPicPr>
          <p:cNvPr id="3" name="Music_5B_for slide 8_audio 2">
            <a:hlinkClick r:id="" action="ppaction://media"/>
            <a:extLst>
              <a:ext uri="{FF2B5EF4-FFF2-40B4-BE49-F238E27FC236}">
                <a16:creationId xmlns:a16="http://schemas.microsoft.com/office/drawing/2014/main" id="{C7A30B7A-3679-4047-A2EE-6DB1FFF57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778" y="2276289"/>
            <a:ext cx="360000" cy="3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897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4C81775E-F0C9-4864-91CE-592EEEDA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68" y="204662"/>
            <a:ext cx="7750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現在合奏第三、四行。</a:t>
            </a:r>
            <a:endParaRPr lang="zh-TW" altLang="zh-HK" sz="2800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6538BA0-432C-4B61-BC1F-A071C8C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1207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E8F9A47E-33E2-4AF5-AAC7-A4C653F8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5" y="189306"/>
            <a:ext cx="262662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合奏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進行曲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73F5B73-F15F-4041-A617-68FCA120EB37}"/>
              </a:ext>
            </a:extLst>
          </p:cNvPr>
          <p:cNvSpPr/>
          <p:nvPr/>
        </p:nvSpPr>
        <p:spPr>
          <a:xfrm>
            <a:off x="3180331" y="4772121"/>
            <a:ext cx="5257800" cy="55364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5FE588C-7C00-478C-8A3B-F915B5F8BE1F}"/>
              </a:ext>
            </a:extLst>
          </p:cNvPr>
          <p:cNvSpPr/>
          <p:nvPr/>
        </p:nvSpPr>
        <p:spPr>
          <a:xfrm>
            <a:off x="3180331" y="4109884"/>
            <a:ext cx="5257800" cy="55364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CE91ACA-0384-4473-B981-27B74DA99AB1}"/>
              </a:ext>
            </a:extLst>
          </p:cNvPr>
          <p:cNvSpPr/>
          <p:nvPr/>
        </p:nvSpPr>
        <p:spPr bwMode="auto">
          <a:xfrm>
            <a:off x="0" y="5759662"/>
            <a:ext cx="12239626" cy="1112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7679EC1B-4FCC-4F00-9F21-CBE61FEE4F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601" r="3747" b="15568"/>
          <a:stretch/>
        </p:blipFill>
        <p:spPr>
          <a:xfrm>
            <a:off x="2994168" y="831927"/>
            <a:ext cx="5630126" cy="5967385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A773C13-7523-455F-90D1-FFF7585B4D4F}"/>
              </a:ext>
            </a:extLst>
          </p:cNvPr>
          <p:cNvSpPr/>
          <p:nvPr/>
        </p:nvSpPr>
        <p:spPr>
          <a:xfrm>
            <a:off x="3180331" y="6083635"/>
            <a:ext cx="5257800" cy="55364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BAAC1BF-B218-4E65-9119-23EFC5FDE7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8" b="98769" l="5000" r="99800">
                        <a14:foregroundMark x1="58400" y1="6156" x2="58400" y2="6156"/>
                        <a14:foregroundMark x1="65000" y1="9439" x2="65000" y2="9439"/>
                        <a14:foregroundMark x1="63800" y1="1231" x2="63800" y2="1231"/>
                        <a14:foregroundMark x1="32200" y1="23803" x2="32200" y2="23803"/>
                        <a14:foregroundMark x1="93800" y1="42544" x2="93800" y2="42544"/>
                        <a14:foregroundMark x1="52200" y1="89466" x2="52200" y2="89466"/>
                        <a14:foregroundMark x1="67600" y1="68126" x2="67600" y2="68126"/>
                        <a14:foregroundMark x1="67600" y1="67168" x2="67600" y2="67168"/>
                        <a14:foregroundMark x1="62000" y1="80027" x2="62000" y2="80027"/>
                        <a14:foregroundMark x1="61400" y1="73324" x2="61400" y2="73324"/>
                        <a14:foregroundMark x1="64400" y1="71956" x2="64400" y2="71956"/>
                        <a14:foregroundMark x1="69400" y1="69220" x2="69400" y2="78386"/>
                        <a14:foregroundMark x1="32800" y1="83995" x2="20600" y2="83995"/>
                        <a14:foregroundMark x1="5000" y1="84815" x2="5000" y2="84815"/>
                        <a14:foregroundMark x1="6200" y1="93023" x2="6200" y2="93023"/>
                        <a14:foregroundMark x1="13200" y1="86731" x2="13200" y2="86731"/>
                        <a14:foregroundMark x1="8800" y1="84405" x2="8800" y2="84405"/>
                        <a14:foregroundMark x1="8800" y1="97127" x2="8800" y2="97127"/>
                        <a14:foregroundMark x1="13200" y1="94802" x2="13200" y2="94802"/>
                        <a14:foregroundMark x1="11200" y1="86047" x2="11200" y2="86047"/>
                        <a14:foregroundMark x1="8400" y1="85499" x2="8400" y2="85499"/>
                        <a14:foregroundMark x1="8400" y1="85226" x2="13200" y2="91655"/>
                        <a14:foregroundMark x1="13200" y1="91655" x2="13200" y2="92750"/>
                        <a14:foregroundMark x1="17000" y1="93160" x2="25000" y2="98769"/>
                        <a14:foregroundMark x1="25000" y1="98769" x2="52800" y2="94254"/>
                        <a14:foregroundMark x1="52800" y1="94254" x2="64400" y2="94802"/>
                        <a14:foregroundMark x1="64400" y1="94802" x2="68800" y2="87688"/>
                        <a14:foregroundMark x1="68800" y1="87688" x2="68800" y2="86047"/>
                        <a14:foregroundMark x1="58400" y1="80438" x2="58400" y2="80438"/>
                        <a14:foregroundMark x1="54400" y1="77565" x2="54400" y2="77565"/>
                        <a14:foregroundMark x1="68800" y1="62927" x2="70800" y2="72093"/>
                        <a14:foregroundMark x1="70200" y1="79207" x2="70200" y2="79207"/>
                        <a14:foregroundMark x1="70800" y1="75923" x2="70800" y2="75923"/>
                        <a14:foregroundMark x1="71400" y1="78386" x2="71800" y2="83174"/>
                        <a14:foregroundMark x1="66000" y1="63611" x2="72600" y2="77839"/>
                        <a14:foregroundMark x1="72600" y1="77839" x2="72600" y2="82353"/>
                        <a14:foregroundMark x1="68200" y1="62517" x2="72600" y2="75650"/>
                        <a14:foregroundMark x1="67800" y1="61970" x2="68400" y2="66074"/>
                        <a14:foregroundMark x1="35600" y1="31327" x2="35600" y2="31327"/>
                        <a14:foregroundMark x1="56800" y1="6156" x2="56800" y2="6156"/>
                        <a14:foregroundMark x1="62000" y1="1778" x2="62000" y2="1778"/>
                        <a14:foregroundMark x1="64800" y1="1778" x2="64800" y2="1778"/>
                        <a14:foregroundMark x1="67800" y1="3420" x2="67800" y2="3420"/>
                        <a14:foregroundMark x1="66200" y1="6156" x2="66200" y2="6156"/>
                        <a14:foregroundMark x1="60200" y1="2736" x2="60200" y2="2736"/>
                        <a14:foregroundMark x1="34000" y1="26676" x2="34000" y2="26676"/>
                        <a14:foregroundMark x1="35600" y1="24624" x2="35600" y2="24624"/>
                        <a14:foregroundMark x1="34000" y1="26265" x2="36800" y2="29412"/>
                        <a14:foregroundMark x1="36400" y1="23529" x2="38200" y2="23529"/>
                        <a14:foregroundMark x1="99800" y1="45280" x2="99800" y2="45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11" y="3506682"/>
            <a:ext cx="1974440" cy="2886632"/>
          </a:xfrm>
          <a:prstGeom prst="rect">
            <a:avLst/>
          </a:prstGeom>
        </p:spPr>
      </p:pic>
      <p:pic>
        <p:nvPicPr>
          <p:cNvPr id="13" name="圖片 12" descr="一張含有 美工圖案 的圖片&#10;&#10;自動產生的描述">
            <a:extLst>
              <a:ext uri="{FF2B5EF4-FFF2-40B4-BE49-F238E27FC236}">
                <a16:creationId xmlns:a16="http://schemas.microsoft.com/office/drawing/2014/main" id="{D851309C-506D-47E0-9852-ED23FBD16D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50" l="200" r="96000">
                        <a14:foregroundMark x1="17600" y1="8125" x2="17600" y2="8125"/>
                        <a14:foregroundMark x1="12200" y1="6250" x2="12200" y2="6250"/>
                        <a14:foregroundMark x1="11200" y1="6125" x2="3200" y2="12000"/>
                        <a14:foregroundMark x1="3200" y1="12000" x2="200" y2="19875"/>
                        <a14:foregroundMark x1="200" y1="19875" x2="200" y2="19875"/>
                        <a14:foregroundMark x1="18000" y1="2500" x2="38600" y2="0"/>
                        <a14:foregroundMark x1="72200" y1="11500" x2="72200" y2="11500"/>
                        <a14:foregroundMark x1="75600" y1="3000" x2="75600" y2="3000"/>
                        <a14:foregroundMark x1="85200" y1="8375" x2="85200" y2="8375"/>
                        <a14:foregroundMark x1="96000" y1="17750" x2="96000" y2="17750"/>
                        <a14:foregroundMark x1="88000" y1="29875" x2="88000" y2="29875"/>
                        <a14:foregroundMark x1="89600" y1="36125" x2="89600" y2="36125"/>
                        <a14:foregroundMark x1="88600" y1="29250" x2="88600" y2="29250"/>
                        <a14:foregroundMark x1="88600" y1="29625" x2="91200" y2="37125"/>
                        <a14:foregroundMark x1="91200" y1="37125" x2="80200" y2="44375"/>
                        <a14:foregroundMark x1="87000" y1="28125" x2="88000" y2="31500"/>
                        <a14:foregroundMark x1="72000" y1="93375" x2="72000" y2="93375"/>
                        <a14:foregroundMark x1="70200" y1="93750" x2="70200" y2="93750"/>
                        <a14:foregroundMark x1="77000" y1="89250" x2="77000" y2="89250"/>
                        <a14:foregroundMark x1="64600" y1="91250" x2="64600" y2="91250"/>
                        <a14:foregroundMark x1="62200" y1="89875" x2="66600" y2="92125"/>
                        <a14:foregroundMark x1="12600" y1="91250" x2="10000" y2="91875"/>
                        <a14:foregroundMark x1="10000" y1="94375" x2="10000" y2="94375"/>
                        <a14:foregroundMark x1="10000" y1="94375" x2="10000" y2="94375"/>
                        <a14:foregroundMark x1="7600" y1="93625" x2="12600" y2="98750"/>
                        <a14:foregroundMark x1="9600" y1="95000" x2="10600" y2="95000"/>
                        <a14:foregroundMark x1="31200" y1="49375" x2="31200" y2="49375"/>
                        <a14:foregroundMark x1="27600" y1="41750" x2="21600" y2="52500"/>
                        <a14:foregroundMark x1="26000" y1="57375" x2="26000" y2="57375"/>
                        <a14:foregroundMark x1="32600" y1="54875" x2="32600" y2="54875"/>
                        <a14:foregroundMark x1="22000" y1="52750" x2="22000" y2="57375"/>
                        <a14:foregroundMark x1="47200" y1="47125" x2="47200" y2="47125"/>
                        <a14:foregroundMark x1="40600" y1="41250" x2="50800" y2="45125"/>
                        <a14:foregroundMark x1="50800" y1="45125" x2="57600" y2="45500"/>
                        <a14:foregroundMark x1="50600" y1="47500" x2="50600" y2="47500"/>
                        <a14:foregroundMark x1="55600" y1="47500" x2="55600" y2="47500"/>
                        <a14:foregroundMark x1="55600" y1="47500" x2="55600" y2="47500"/>
                        <a14:foregroundMark x1="75600" y1="9375" x2="75600" y2="9375"/>
                        <a14:foregroundMark x1="75600" y1="11125" x2="75600" y2="11125"/>
                        <a14:foregroundMark x1="94000" y1="17750" x2="94000" y2="17750"/>
                        <a14:foregroundMark x1="95200" y1="19000" x2="95200" y2="19000"/>
                        <a14:foregroundMark x1="83000" y1="7375" x2="83000" y2="7375"/>
                        <a14:foregroundMark x1="67200" y1="12750" x2="67200" y2="12750"/>
                        <a14:foregroundMark x1="71600" y1="11250" x2="71600" y2="11250"/>
                        <a14:foregroundMark x1="71600" y1="11250" x2="71600" y2="11250"/>
                        <a14:foregroundMark x1="73600" y1="10500" x2="736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" y="3731923"/>
            <a:ext cx="1681939" cy="2691102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15F9F31-A2C3-4A0E-92EC-FE35BA963203}"/>
              </a:ext>
            </a:extLst>
          </p:cNvPr>
          <p:cNvSpPr/>
          <p:nvPr/>
        </p:nvSpPr>
        <p:spPr>
          <a:xfrm>
            <a:off x="3180331" y="5438617"/>
            <a:ext cx="5257800" cy="55364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7A44600-BCF6-47D9-A140-5AE56ABC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5E22FD6-6670-4BEF-B2C5-8AC241F7DF5F}"/>
              </a:ext>
            </a:extLst>
          </p:cNvPr>
          <p:cNvSpPr/>
          <p:nvPr/>
        </p:nvSpPr>
        <p:spPr>
          <a:xfrm>
            <a:off x="3180331" y="4786225"/>
            <a:ext cx="5257800" cy="55364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37CBD7CA-0889-487B-BAAB-6A7916DF350D}"/>
              </a:ext>
            </a:extLst>
          </p:cNvPr>
          <p:cNvSpPr/>
          <p:nvPr/>
        </p:nvSpPr>
        <p:spPr>
          <a:xfrm>
            <a:off x="3180331" y="4141207"/>
            <a:ext cx="5257800" cy="55364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Music_5B_for slide 9_audio 1">
            <a:hlinkClick r:id="" action="ppaction://media"/>
            <a:extLst>
              <a:ext uri="{FF2B5EF4-FFF2-40B4-BE49-F238E27FC236}">
                <a16:creationId xmlns:a16="http://schemas.microsoft.com/office/drawing/2014/main" id="{6D8A5791-D1C9-4DAE-BE30-FE1670379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2607" y="4244235"/>
            <a:ext cx="360000" cy="347586"/>
          </a:xfrm>
          <a:prstGeom prst="rect">
            <a:avLst/>
          </a:prstGeom>
        </p:spPr>
      </p:pic>
      <p:pic>
        <p:nvPicPr>
          <p:cNvPr id="3" name="Music_5B_for slide 9_audio 2">
            <a:hlinkClick r:id="" action="ppaction://media"/>
            <a:extLst>
              <a:ext uri="{FF2B5EF4-FFF2-40B4-BE49-F238E27FC236}">
                <a16:creationId xmlns:a16="http://schemas.microsoft.com/office/drawing/2014/main" id="{9FBFCA8E-AA44-4DC8-A2EA-7EE00B2B5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0472" y="4936942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182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11" ma:contentTypeDescription="建立新的文件。" ma:contentTypeScope="" ma:versionID="f0a89debfbd280e65aaca12f6c266582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75946fe68e04b2145395af649e53b40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FDFD90-B262-49DD-BCF2-DDF646A8C5C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42484FB-9A0D-4B83-AB74-C14D074ED7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CAC9D4-16FB-4CD4-BAAA-08BCE096B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6264</TotalTime>
  <Words>2056</Words>
  <Application>Microsoft Office PowerPoint</Application>
  <PresentationFormat>寬螢幕</PresentationFormat>
  <Paragraphs>215</Paragraphs>
  <Slides>45</Slides>
  <Notes>30</Notes>
  <HiddenSlides>0</HiddenSlides>
  <MMClips>32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7" baseType="lpstr">
      <vt:lpstr>C大調弦樂四重奏，作品七十六第三號</vt:lpstr>
      <vt:lpstr>微軟正黑體</vt:lpstr>
      <vt:lpstr>微軟正黑體 Light</vt:lpstr>
      <vt:lpstr>標楷體</vt:lpstr>
      <vt:lpstr>Arial</vt:lpstr>
      <vt:lpstr>Calibri</vt:lpstr>
      <vt:lpstr>Calibri Light</vt:lpstr>
      <vt:lpstr>Times New Roman</vt:lpstr>
      <vt:lpstr>Verdana</vt:lpstr>
      <vt:lpstr>Office Theme</vt:lpstr>
      <vt:lpstr>預設簡報設計</vt:lpstr>
      <vt:lpstr>Document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\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Tsui, Flora</dc:creator>
  <cp:lastModifiedBy>Chan, Candace</cp:lastModifiedBy>
  <cp:revision>173</cp:revision>
  <dcterms:created xsi:type="dcterms:W3CDTF">2020-09-15T10:10:21Z</dcterms:created>
  <dcterms:modified xsi:type="dcterms:W3CDTF">2021-01-26T08:38:14Z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