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80" r:id="rId2"/>
    <p:sldId id="319" r:id="rId3"/>
    <p:sldId id="438" r:id="rId4"/>
    <p:sldId id="439" r:id="rId5"/>
    <p:sldId id="440" r:id="rId6"/>
    <p:sldId id="441" r:id="rId7"/>
    <p:sldId id="442" r:id="rId8"/>
    <p:sldId id="443" r:id="rId9"/>
    <p:sldId id="444" r:id="rId10"/>
    <p:sldId id="445" r:id="rId11"/>
    <p:sldId id="446" r:id="rId12"/>
    <p:sldId id="447" r:id="rId13"/>
    <p:sldId id="448" r:id="rId14"/>
    <p:sldId id="449" r:id="rId15"/>
    <p:sldId id="450" r:id="rId16"/>
    <p:sldId id="451" r:id="rId17"/>
    <p:sldId id="452" r:id="rId18"/>
    <p:sldId id="330" r:id="rId19"/>
    <p:sldId id="290" r:id="rId20"/>
    <p:sldId id="437" r:id="rId21"/>
    <p:sldId id="453" r:id="rId22"/>
    <p:sldId id="454" r:id="rId23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D8EEC0"/>
    <a:srgbClr val="E2E2F6"/>
    <a:srgbClr val="E1F2F3"/>
    <a:srgbClr val="FFCCFF"/>
    <a:srgbClr val="FFDDDD"/>
    <a:srgbClr val="FFCDCD"/>
    <a:srgbClr val="FFDB69"/>
    <a:srgbClr val="C2E49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0791BD-DA65-1C08-14DC-AF8A7C0CA5A7}" v="1" dt="2020-10-08T08:27:15.5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8" autoAdjust="0"/>
    <p:restoredTop sz="87547" autoAdjust="0"/>
  </p:normalViewPr>
  <p:slideViewPr>
    <p:cSldViewPr>
      <p:cViewPr varScale="1">
        <p:scale>
          <a:sx n="96" d="100"/>
          <a:sy n="96" d="100"/>
        </p:scale>
        <p:origin x="96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sui, Flora" userId="S::flora.tsui@pearson.com::47e28946-491b-4886-8aab-b3cbb0dc6c0c" providerId="AD" clId="Web-{120791BD-DA65-1C08-14DC-AF8A7C0CA5A7}"/>
    <pc:docChg chg="sldOrd">
      <pc:chgData name="Tsui, Flora" userId="S::flora.tsui@pearson.com::47e28946-491b-4886-8aab-b3cbb0dc6c0c" providerId="AD" clId="Web-{120791BD-DA65-1C08-14DC-AF8A7C0CA5A7}" dt="2020-10-08T08:27:15.511" v="0"/>
      <pc:docMkLst>
        <pc:docMk/>
      </pc:docMkLst>
      <pc:sldChg chg="ord">
        <pc:chgData name="Tsui, Flora" userId="S::flora.tsui@pearson.com::47e28946-491b-4886-8aab-b3cbb0dc6c0c" providerId="AD" clId="Web-{120791BD-DA65-1C08-14DC-AF8A7C0CA5A7}" dt="2020-10-08T08:27:15.511" v="0"/>
        <pc:sldMkLst>
          <pc:docMk/>
          <pc:sldMk cId="0" sldId="290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1875A1-6F68-4CB8-86C8-C2D50DED6A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E5D03-A52F-41B5-B80F-C59ADE99A4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A7C071-BC9B-42B7-ADF4-4EC0836EC737}" type="datetimeFigureOut">
              <a:rPr lang="en-US"/>
              <a:pPr>
                <a:defRPr/>
              </a:pPr>
              <a:t>10/8/2020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E88F725-7BD7-4F0A-8A83-5525E48E3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3BEB21-AC5E-46C5-84AC-7FC556F73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6DE40-3635-4B71-B03A-34210A6DD0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436FC-A977-461D-8CC7-EBD8A7B91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EF8F0A-74A4-419E-9AFD-EC5A29F38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97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77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90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GB" altLang="zh-HK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B6A8AE-E0E8-4EA3-A744-F98FD58F72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FA9C01-A3DD-494E-A11F-84FB91A8F6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D29F3-768F-4D0B-AA23-C331D9418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42C9-280E-4A14-A203-8CD6FDB223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335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FB8E5F-C03B-4526-835D-3CB8A4D4E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0D4722-B6B6-4859-AA47-1F0EB51907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D89E9B-B11E-42C9-81F6-6D52574AA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3F25-5C5C-40EA-AB68-8A60B2F41E6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709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901EC5-3DA1-4D96-95E6-19B7855FA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7D3496-2EF5-4B59-AA40-8CEAA042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C19D0-BC26-45CF-86FB-4B532350C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A760-BAB9-4382-9DA0-8DA39740B7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4618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FB241F-B557-4A29-BE40-C1B953D2C9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  <p:pic>
        <p:nvPicPr>
          <p:cNvPr id="3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36065A1-AFE4-4B92-98E1-0462849FA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004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ACCDA1B-3D28-46C0-8074-3D2DCAE254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441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backgrou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1D5E7EDA-7B99-421E-9DF6-86C8F2F7D1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753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80188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325A4A-9268-43B4-A7BC-AB772117D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9DDB44-D2F4-4C11-BCB7-D06722F4E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28A40-AC0C-422D-AF14-DA600508F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A7F4-507A-4F5E-847B-BB25815FDA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253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8461AE-576E-440E-8425-469711B02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F4B54A-D2FC-4AAE-BF11-5A1808309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C7853F-34E4-403D-A94C-067840D0C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8A9A7-9E44-4355-BF81-6B886B2C8F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456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B91BD-98C3-49D4-B37F-103841AE8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1B939-1885-492A-8F95-8396336F1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C9DEF-0ADE-4741-8C4A-4F7BE1D01A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ABFBF-D0B3-4AA4-80E8-852571C543B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256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1F264B-2DF3-4742-AB3A-E6F32A186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CBD039-B227-4460-A496-E42CEC1FB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184BF9-20C6-453F-9835-02EE3487F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39538-DCFC-43EE-AD4D-6BF9D8E2FC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008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778FB9-1878-41E0-944A-C43DDBE06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D725AB-C7DD-4A95-8A3E-9A25AE414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013832-EC51-4437-83DB-EE6B1B21E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60B06-CDEE-4D6E-A2C0-2B62C47BE0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115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E082C1-E475-4C0C-A336-DF0C2119E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F161B3-3F57-4C79-829B-D12945EE6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0953A6-C296-4F8D-BB8C-3CA409A88D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D97D3-3F37-4D72-83BF-402057DE4E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541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929CC-0E5B-462A-8A82-DBA284592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86BB10-36AE-4301-8EF8-D300A85C1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1E171-65D1-40F5-A64F-68577F435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05C19-5BED-459B-BCE1-3DD2380769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108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3800E-0355-4A23-A5B2-9930593492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5A114-72D7-47A2-8247-71951D0B0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880EF9-D2E1-4C94-9EC5-32BA14023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C81E-368E-47B7-BE58-547DA92F7C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259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FEF9170-5EEA-4B9C-B482-60408ED6B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9A825C-8493-4F2A-8C56-4C4CBD484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5C946C-607C-49BD-AD4D-EAC15E136F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96AFE2-C6D2-46E2-A981-42C6329D81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DC0308-7C88-4BF7-B9A5-622D632345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D4EB3B1D-D842-4906-B866-9B07D021F2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audio" Target="../media/audio3.wav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.png"/><Relationship Id="rId7" Type="http://schemas.openxmlformats.org/officeDocument/2006/relationships/slide" Target="slide22.xml"/><Relationship Id="rId12" Type="http://schemas.openxmlformats.org/officeDocument/2006/relationships/hyperlink" Target="https://youtu.be/uZOovTyNQ1Q" TargetMode="Externa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slide" Target="slide21.xml"/><Relationship Id="rId11" Type="http://schemas.openxmlformats.org/officeDocument/2006/relationships/image" Target="../media/image22.png"/><Relationship Id="rId5" Type="http://schemas.openxmlformats.org/officeDocument/2006/relationships/hyperlink" Target="Audio/&#25429;&#40165;&#32773;&#20043;&#27468;_original.mp3" TargetMode="External"/><Relationship Id="rId10" Type="http://schemas.openxmlformats.org/officeDocument/2006/relationships/hyperlink" Target="https://youtu.be/wskCTk8KIEE" TargetMode="External"/><Relationship Id="rId4" Type="http://schemas.openxmlformats.org/officeDocument/2006/relationships/hyperlink" Target="Audio/&#25429;&#40165;&#32773;&#20043;&#27468;_01.mp3" TargetMode="External"/><Relationship Id="rId9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" Target="slide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7.mp3"/><Relationship Id="rId7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jp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4.xml"/><Relationship Id="rId10" Type="http://schemas.openxmlformats.org/officeDocument/2006/relationships/slide" Target="slide18.xml"/><Relationship Id="rId4" Type="http://schemas.openxmlformats.org/officeDocument/2006/relationships/audio" Target="../media/media7.mp3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9.mp3"/><Relationship Id="rId7" Type="http://schemas.openxmlformats.org/officeDocument/2006/relationships/image" Target="../media/image2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9.jp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4.xml"/><Relationship Id="rId10" Type="http://schemas.openxmlformats.org/officeDocument/2006/relationships/slide" Target="slide18.xml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20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066668CA-0C51-4780-BCDD-21AE87CFABAD}"/>
              </a:ext>
            </a:extLst>
          </p:cNvPr>
          <p:cNvSpPr>
            <a:spLocks/>
          </p:cNvSpPr>
          <p:nvPr/>
        </p:nvSpPr>
        <p:spPr bwMode="auto">
          <a:xfrm>
            <a:off x="2081213" y="2046288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79">
            <a:extLst>
              <a:ext uri="{FF2B5EF4-FFF2-40B4-BE49-F238E27FC236}">
                <a16:creationId xmlns:a16="http://schemas.microsoft.com/office/drawing/2014/main" id="{339936CC-8022-4DB1-9BD6-27A392C39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7">
            <a:extLst>
              <a:ext uri="{FF2B5EF4-FFF2-40B4-BE49-F238E27FC236}">
                <a16:creationId xmlns:a16="http://schemas.microsoft.com/office/drawing/2014/main" id="{7128347E-BFEF-43DF-8143-0C47F6DD0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11">
            <a:extLst>
              <a:ext uri="{FF2B5EF4-FFF2-40B4-BE49-F238E27FC236}">
                <a16:creationId xmlns:a16="http://schemas.microsoft.com/office/drawing/2014/main" id="{3E0DE7AB-B6FB-4E25-8AB9-E44BE86B0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8" name="群組 1">
            <a:extLst>
              <a:ext uri="{FF2B5EF4-FFF2-40B4-BE49-F238E27FC236}">
                <a16:creationId xmlns:a16="http://schemas.microsoft.com/office/drawing/2014/main" id="{DD550401-0E11-40EE-81CD-7A19A55EE60D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AF9C64B6-6A66-44A3-B11E-3878952BE746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3A65F95D-D75E-4368-AB41-44CBED38FA6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E7A5A797-2944-4694-81CE-9F1E9D75329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A9E65DBD-46DA-432A-9683-37F2EACC9F9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D8E1C8C-355B-4B8E-AC25-B06C1254EC5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AA8A1094-0897-4E01-BAC6-8CBDC35CEB67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7EC356E9-1AFD-4BF4-89BA-D20331C5156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50CC4276-1230-4DF7-9D84-70906E8DB2A7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F0C8D785-278A-4A85-9ECA-23A12FDDC9D5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1A1E271F-B289-41A6-A5F3-BBFDF170E542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876D168A-8A8B-4814-9390-F2685C075260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F0A2EB7C-BDC2-4BA3-BFDC-1B12052932D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2C53F031-9B4C-4AD3-83DF-97280ECC0F8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FC24D080-342B-434A-80CC-A85477B5275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2B272FF4-23B5-4AD7-A473-D645AB55924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Rectangle 21">
            <a:extLst>
              <a:ext uri="{FF2B5EF4-FFF2-40B4-BE49-F238E27FC236}">
                <a16:creationId xmlns:a16="http://schemas.microsoft.com/office/drawing/2014/main" id="{8378A1D2-EB6A-494B-9D43-BBC405FE3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3090863"/>
            <a:ext cx="3248025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民歌的特色</a:t>
            </a: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498436D0-8998-4520-A6A6-D9694BE83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21" y="0"/>
            <a:ext cx="1750332" cy="3932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四上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1F81CD-CEDE-4292-A95E-58F7D7677305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539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BBE394-76AD-4A4F-99B4-8AE085F617EA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719D0660-EDEC-4CDD-9854-D9D588961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D6468CEE-2D95-4560-9CEB-A09E3B7B26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u="sng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中國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民歌的特色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1BD471F-63ED-402B-9D2C-D8F988BC26E8}"/>
              </a:ext>
            </a:extLst>
          </p:cNvPr>
          <p:cNvGrpSpPr/>
          <p:nvPr/>
        </p:nvGrpSpPr>
        <p:grpSpPr>
          <a:xfrm>
            <a:off x="5879976" y="0"/>
            <a:ext cx="5855892" cy="6858000"/>
            <a:chOff x="3168054" y="0"/>
            <a:chExt cx="5855892" cy="6858000"/>
          </a:xfrm>
        </p:grpSpPr>
        <p:pic>
          <p:nvPicPr>
            <p:cNvPr id="6" name="Picture 5" descr="Diagram, schematic&#10;&#10;Description automatically generated">
              <a:extLst>
                <a:ext uri="{FF2B5EF4-FFF2-40B4-BE49-F238E27FC236}">
                  <a16:creationId xmlns:a16="http://schemas.microsoft.com/office/drawing/2014/main" id="{13819C9D-0443-41B0-B54C-76A78D5BA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054" y="0"/>
              <a:ext cx="5855892" cy="6858000"/>
            </a:xfrm>
            <a:prstGeom prst="rect">
              <a:avLst/>
            </a:prstGeom>
          </p:spPr>
        </p:pic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39D1BC46-2A30-407F-B467-90E02BBE9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2184" y="0"/>
              <a:ext cx="11405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範唱：</a:t>
              </a:r>
              <a:endParaRPr lang="en-US" altLang="zh-TW" sz="2000" strike="sngStrike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  <p:pic>
          <p:nvPicPr>
            <p:cNvPr id="8" name="4A03song1s">
              <a:hlinkClick r:id="" action="ppaction://media"/>
              <a:extLst>
                <a:ext uri="{FF2B5EF4-FFF2-40B4-BE49-F238E27FC236}">
                  <a16:creationId xmlns:a16="http://schemas.microsoft.com/office/drawing/2014/main" id="{AE9A92DF-8015-48BE-8710-EADBBE4D22EE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78937" y="16906"/>
              <a:ext cx="379381" cy="366297"/>
            </a:xfrm>
            <a:prstGeom prst="rect">
              <a:avLst/>
            </a:prstGeom>
          </p:spPr>
        </p:pic>
      </p:grpSp>
      <p:sp>
        <p:nvSpPr>
          <p:cNvPr id="9" name="矩形 1">
            <a:extLst>
              <a:ext uri="{FF2B5EF4-FFF2-40B4-BE49-F238E27FC236}">
                <a16:creationId xmlns:a16="http://schemas.microsoft.com/office/drawing/2014/main" id="{7A3621B0-996B-4AB1-BE97-BBE273C22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980728"/>
            <a:ext cx="540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你能從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紅彩妹妹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中找出</a:t>
            </a:r>
            <a:r>
              <a:rPr lang="zh-TW" altLang="en-US" sz="2800" u="sng" dirty="0">
                <a:solidFill>
                  <a:srgbClr val="0070C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民歌的特色嗎？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E4380648-769D-46BD-BED2-14A5E45251B3}"/>
              </a:ext>
            </a:extLst>
          </p:cNvPr>
          <p:cNvSpPr>
            <a:spLocks/>
          </p:cNvSpPr>
          <p:nvPr/>
        </p:nvSpPr>
        <p:spPr bwMode="auto">
          <a:xfrm>
            <a:off x="263352" y="2204864"/>
            <a:ext cx="540060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A4E690-1478-4608-B2F7-670049C482DC}"/>
              </a:ext>
            </a:extLst>
          </p:cNvPr>
          <p:cNvSpPr txBox="1"/>
          <p:nvPr/>
        </p:nvSpPr>
        <p:spPr>
          <a:xfrm>
            <a:off x="1794101" y="249289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u="sng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民歌的特色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F858EF-FF20-4480-A9A9-74960063D789}"/>
              </a:ext>
            </a:extLst>
          </p:cNvPr>
          <p:cNvSpPr txBox="1"/>
          <p:nvPr/>
        </p:nvSpPr>
        <p:spPr>
          <a:xfrm>
            <a:off x="456132" y="3198167"/>
            <a:ext cx="982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en-GB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26B63D-1AF7-4350-B40D-12F0A46730DA}"/>
              </a:ext>
            </a:extLst>
          </p:cNvPr>
          <p:cNvSpPr txBox="1"/>
          <p:nvPr/>
        </p:nvSpPr>
        <p:spPr>
          <a:xfrm>
            <a:off x="522652" y="3739716"/>
            <a:ext cx="514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6575" algn="l"/>
              </a:tabLst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</a:t>
            </a:r>
            <a:r>
              <a:rPr lang="en-GB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	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歌詞選自古典詩句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8D0F3A-84C9-47BC-BC99-4471E21F3C6F}"/>
              </a:ext>
            </a:extLst>
          </p:cNvPr>
          <p:cNvSpPr txBox="1"/>
          <p:nvPr/>
        </p:nvSpPr>
        <p:spPr>
          <a:xfrm>
            <a:off x="522652" y="4337613"/>
            <a:ext cx="4349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6575" algn="l"/>
              </a:tabLst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</a:t>
            </a:r>
            <a:r>
              <a:rPr lang="en-GB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	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歌詞簡單淺易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14171B-C80C-43DA-A1F9-FA9295C9CEF5}"/>
              </a:ext>
            </a:extLst>
          </p:cNvPr>
          <p:cNvSpPr txBox="1"/>
          <p:nvPr/>
        </p:nvSpPr>
        <p:spPr>
          <a:xfrm>
            <a:off x="551384" y="4306835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CC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</a:t>
            </a:r>
            <a:endParaRPr lang="en-GB" sz="3200" dirty="0">
              <a:solidFill>
                <a:srgbClr val="FFCC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A87245-4D47-4383-892A-34A6DF9EDF22}"/>
              </a:ext>
            </a:extLst>
          </p:cNvPr>
          <p:cNvSpPr txBox="1"/>
          <p:nvPr/>
        </p:nvSpPr>
        <p:spPr>
          <a:xfrm>
            <a:off x="1489081" y="3198167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093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4" grpId="0"/>
      <p:bldP spid="16" grpId="0"/>
      <p:bldP spid="17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BBE394-76AD-4A4F-99B4-8AE085F617EA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719D0660-EDEC-4CDD-9854-D9D588961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D6468CEE-2D95-4560-9CEB-A09E3B7B26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u="sng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中國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民歌的特色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1BD471F-63ED-402B-9D2C-D8F988BC26E8}"/>
              </a:ext>
            </a:extLst>
          </p:cNvPr>
          <p:cNvGrpSpPr/>
          <p:nvPr/>
        </p:nvGrpSpPr>
        <p:grpSpPr>
          <a:xfrm>
            <a:off x="5879976" y="0"/>
            <a:ext cx="5855892" cy="6858000"/>
            <a:chOff x="3168054" y="0"/>
            <a:chExt cx="5855892" cy="6858000"/>
          </a:xfrm>
        </p:grpSpPr>
        <p:pic>
          <p:nvPicPr>
            <p:cNvPr id="6" name="Picture 5" descr="Diagram, schematic&#10;&#10;Description automatically generated">
              <a:extLst>
                <a:ext uri="{FF2B5EF4-FFF2-40B4-BE49-F238E27FC236}">
                  <a16:creationId xmlns:a16="http://schemas.microsoft.com/office/drawing/2014/main" id="{13819C9D-0443-41B0-B54C-76A78D5BA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054" y="0"/>
              <a:ext cx="5855892" cy="6858000"/>
            </a:xfrm>
            <a:prstGeom prst="rect">
              <a:avLst/>
            </a:prstGeom>
          </p:spPr>
        </p:pic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39D1BC46-2A30-407F-B467-90E02BBE9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2184" y="0"/>
              <a:ext cx="11405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範唱：</a:t>
              </a:r>
              <a:endParaRPr lang="en-US" altLang="zh-TW" sz="2000" strike="sngStrike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  <p:pic>
          <p:nvPicPr>
            <p:cNvPr id="8" name="4A03song1s">
              <a:hlinkClick r:id="" action="ppaction://media"/>
              <a:extLst>
                <a:ext uri="{FF2B5EF4-FFF2-40B4-BE49-F238E27FC236}">
                  <a16:creationId xmlns:a16="http://schemas.microsoft.com/office/drawing/2014/main" id="{AE9A92DF-8015-48BE-8710-EADBBE4D22EE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78937" y="16906"/>
              <a:ext cx="379381" cy="366297"/>
            </a:xfrm>
            <a:prstGeom prst="rect">
              <a:avLst/>
            </a:prstGeom>
          </p:spPr>
        </p:pic>
      </p:grpSp>
      <p:sp>
        <p:nvSpPr>
          <p:cNvPr id="9" name="矩形 1">
            <a:extLst>
              <a:ext uri="{FF2B5EF4-FFF2-40B4-BE49-F238E27FC236}">
                <a16:creationId xmlns:a16="http://schemas.microsoft.com/office/drawing/2014/main" id="{7A3621B0-996B-4AB1-BE97-BBE273C22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980728"/>
            <a:ext cx="540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你能從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紅彩妹妹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中找出</a:t>
            </a:r>
            <a:r>
              <a:rPr lang="zh-TW" altLang="en-US" sz="2800" u="sng" dirty="0">
                <a:solidFill>
                  <a:srgbClr val="0070C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民歌的特色嗎？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E4380648-769D-46BD-BED2-14A5E45251B3}"/>
              </a:ext>
            </a:extLst>
          </p:cNvPr>
          <p:cNvSpPr>
            <a:spLocks/>
          </p:cNvSpPr>
          <p:nvPr/>
        </p:nvSpPr>
        <p:spPr bwMode="auto">
          <a:xfrm>
            <a:off x="263352" y="2204864"/>
            <a:ext cx="540060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A4E690-1478-4608-B2F7-670049C482DC}"/>
              </a:ext>
            </a:extLst>
          </p:cNvPr>
          <p:cNvSpPr txBox="1"/>
          <p:nvPr/>
        </p:nvSpPr>
        <p:spPr>
          <a:xfrm>
            <a:off x="1794101" y="249289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u="sng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民歌的特色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F858EF-FF20-4480-A9A9-74960063D789}"/>
              </a:ext>
            </a:extLst>
          </p:cNvPr>
          <p:cNvSpPr txBox="1"/>
          <p:nvPr/>
        </p:nvSpPr>
        <p:spPr>
          <a:xfrm>
            <a:off x="456132" y="3198167"/>
            <a:ext cx="982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en-GB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26B63D-1AF7-4350-B40D-12F0A46730DA}"/>
              </a:ext>
            </a:extLst>
          </p:cNvPr>
          <p:cNvSpPr txBox="1"/>
          <p:nvPr/>
        </p:nvSpPr>
        <p:spPr>
          <a:xfrm>
            <a:off x="522652" y="3739716"/>
            <a:ext cx="514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6575" algn="l"/>
              </a:tabLst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</a:t>
            </a:r>
            <a:r>
              <a:rPr lang="en-GB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	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旋律簡單易唱，風格樸實自然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8D0F3A-84C9-47BC-BC99-4471E21F3C6F}"/>
              </a:ext>
            </a:extLst>
          </p:cNvPr>
          <p:cNvSpPr txBox="1"/>
          <p:nvPr/>
        </p:nvSpPr>
        <p:spPr>
          <a:xfrm>
            <a:off x="522652" y="4337613"/>
            <a:ext cx="4349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6575" algn="l"/>
              </a:tabLst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</a:t>
            </a:r>
            <a:r>
              <a:rPr lang="en-GB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	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旋律複雜多變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14171B-C80C-43DA-A1F9-FA9295C9CEF5}"/>
              </a:ext>
            </a:extLst>
          </p:cNvPr>
          <p:cNvSpPr txBox="1"/>
          <p:nvPr/>
        </p:nvSpPr>
        <p:spPr>
          <a:xfrm>
            <a:off x="551384" y="3717032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CC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</a:t>
            </a:r>
            <a:endParaRPr lang="en-GB" sz="3200" dirty="0">
              <a:solidFill>
                <a:srgbClr val="FFCC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A87245-4D47-4383-892A-34A6DF9EDF22}"/>
              </a:ext>
            </a:extLst>
          </p:cNvPr>
          <p:cNvSpPr txBox="1"/>
          <p:nvPr/>
        </p:nvSpPr>
        <p:spPr>
          <a:xfrm>
            <a:off x="1489081" y="3198167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528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4" grpId="0"/>
      <p:bldP spid="16" grpId="0"/>
      <p:bldP spid="17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9108A9-9571-4C40-9007-494F9FBAE93D}"/>
              </a:ext>
            </a:extLst>
          </p:cNvPr>
          <p:cNvGrpSpPr/>
          <p:nvPr/>
        </p:nvGrpSpPr>
        <p:grpSpPr>
          <a:xfrm>
            <a:off x="-24681" y="152400"/>
            <a:ext cx="2952329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35CBF7B6-263A-4C05-99FF-ACFC1316F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D086835C-2573-4573-9EE4-35E6AB55A4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u="sng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中國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五聲音階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F0AD6C60-5661-40F4-BFD8-1575D8FA6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980728"/>
            <a:ext cx="540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你能完成以下的句子嗎？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A71C88-A870-45B3-BD1C-486FF7C4C8EE}"/>
              </a:ext>
            </a:extLst>
          </p:cNvPr>
          <p:cNvGrpSpPr/>
          <p:nvPr/>
        </p:nvGrpSpPr>
        <p:grpSpPr>
          <a:xfrm>
            <a:off x="5879976" y="0"/>
            <a:ext cx="5855892" cy="6858000"/>
            <a:chOff x="3168054" y="0"/>
            <a:chExt cx="5855892" cy="6858000"/>
          </a:xfrm>
        </p:grpSpPr>
        <p:pic>
          <p:nvPicPr>
            <p:cNvPr id="7" name="Picture 6" descr="Diagram, schematic&#10;&#10;Description automatically generated">
              <a:extLst>
                <a:ext uri="{FF2B5EF4-FFF2-40B4-BE49-F238E27FC236}">
                  <a16:creationId xmlns:a16="http://schemas.microsoft.com/office/drawing/2014/main" id="{425917DE-8954-44B7-8586-BB99F2CF9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054" y="0"/>
              <a:ext cx="5855892" cy="6858000"/>
            </a:xfrm>
            <a:prstGeom prst="rect">
              <a:avLst/>
            </a:prstGeom>
          </p:spPr>
        </p:pic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80F2BE55-9779-43C1-B2EA-EC70D0104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2184" y="0"/>
              <a:ext cx="11405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範唱：</a:t>
              </a:r>
              <a:endParaRPr lang="en-US" altLang="zh-TW" sz="2000" strike="sngStrike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  <p:pic>
          <p:nvPicPr>
            <p:cNvPr id="9" name="4A03song1s">
              <a:hlinkClick r:id="" action="ppaction://media"/>
              <a:extLst>
                <a:ext uri="{FF2B5EF4-FFF2-40B4-BE49-F238E27FC236}">
                  <a16:creationId xmlns:a16="http://schemas.microsoft.com/office/drawing/2014/main" id="{11EDF045-100F-45B1-B6A2-A938C72D9269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78937" y="16906"/>
              <a:ext cx="379381" cy="366297"/>
            </a:xfrm>
            <a:prstGeom prst="rect">
              <a:avLst/>
            </a:prstGeom>
          </p:spPr>
        </p:pic>
      </p:grpSp>
      <p:pic>
        <p:nvPicPr>
          <p:cNvPr id="11" name="Picture 10" descr="A picture containing square&#10;&#10;Description automatically generated">
            <a:extLst>
              <a:ext uri="{FF2B5EF4-FFF2-40B4-BE49-F238E27FC236}">
                <a16:creationId xmlns:a16="http://schemas.microsoft.com/office/drawing/2014/main" id="{4FD79467-0019-469D-84A2-7A8F1F4A9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1556792"/>
            <a:ext cx="5400600" cy="25922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72523B-CC3B-45C6-81BF-CED29E05D84A}"/>
              </a:ext>
            </a:extLst>
          </p:cNvPr>
          <p:cNvSpPr txBox="1"/>
          <p:nvPr/>
        </p:nvSpPr>
        <p:spPr>
          <a:xfrm>
            <a:off x="839416" y="2065314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紅彩妹妹</a:t>
            </a:r>
            <a:r>
              <a:rPr lang="en-US" altLang="zh-TW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</a:t>
            </a:r>
            <a:r>
              <a:rPr lang="en-US" altLang="zh-TW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_____</a:t>
            </a: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_____</a:t>
            </a: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_____</a:t>
            </a: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_____</a:t>
            </a: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_____</a:t>
            </a: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五個唱名</a:t>
            </a:r>
            <a:endParaRPr lang="en-GB" altLang="zh-TW" sz="24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（包括高或低八度的音）組成。</a:t>
            </a:r>
            <a:endParaRPr lang="en-GB" sz="24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6C2BD7-417E-486F-8D0A-A9D555EEA2D6}"/>
              </a:ext>
            </a:extLst>
          </p:cNvPr>
          <p:cNvSpPr txBox="1"/>
          <p:nvPr/>
        </p:nvSpPr>
        <p:spPr>
          <a:xfrm>
            <a:off x="3215680" y="206531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7D5A31-D443-4352-9796-C69C4CB28961}"/>
              </a:ext>
            </a:extLst>
          </p:cNvPr>
          <p:cNvSpPr txBox="1"/>
          <p:nvPr/>
        </p:nvSpPr>
        <p:spPr>
          <a:xfrm>
            <a:off x="4221405" y="2060849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A7DB78-CB94-450E-8B70-ABA89DA237C4}"/>
              </a:ext>
            </a:extLst>
          </p:cNvPr>
          <p:cNvSpPr txBox="1"/>
          <p:nvPr/>
        </p:nvSpPr>
        <p:spPr>
          <a:xfrm>
            <a:off x="1051346" y="2431842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306824-3732-49E0-8B34-7A45256BA11C}"/>
              </a:ext>
            </a:extLst>
          </p:cNvPr>
          <p:cNvSpPr txBox="1"/>
          <p:nvPr/>
        </p:nvSpPr>
        <p:spPr>
          <a:xfrm>
            <a:off x="2082287" y="243184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73DA11-EA64-4DD9-8450-A4037DF50008}"/>
              </a:ext>
            </a:extLst>
          </p:cNvPr>
          <p:cNvSpPr txBox="1"/>
          <p:nvPr/>
        </p:nvSpPr>
        <p:spPr>
          <a:xfrm>
            <a:off x="3132164" y="2434680"/>
            <a:ext cx="269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4C11CE-6A4F-4F80-8859-7E3CBF62A34B}"/>
              </a:ext>
            </a:extLst>
          </p:cNvPr>
          <p:cNvSpPr txBox="1"/>
          <p:nvPr/>
        </p:nvSpPr>
        <p:spPr>
          <a:xfrm>
            <a:off x="3828545" y="3329653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DDE145A-A3C7-4F3D-9D34-0C9B758046A0}"/>
              </a:ext>
            </a:extLst>
          </p:cNvPr>
          <p:cNvGrpSpPr/>
          <p:nvPr/>
        </p:nvGrpSpPr>
        <p:grpSpPr>
          <a:xfrm>
            <a:off x="983432" y="4365104"/>
            <a:ext cx="4235888" cy="2278008"/>
            <a:chOff x="1284048" y="4365104"/>
            <a:chExt cx="4235888" cy="2278008"/>
          </a:xfrm>
        </p:grpSpPr>
        <p:pic>
          <p:nvPicPr>
            <p:cNvPr id="20" name="Picture 19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D0DF976F-BAD2-4086-95F9-88A0A3DEE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9401" y="4365104"/>
              <a:ext cx="1150535" cy="22780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FD73A2-5D9B-4BA8-B45A-A4899022E447}"/>
                </a:ext>
              </a:extLst>
            </p:cNvPr>
            <p:cNvSpPr txBox="1"/>
            <p:nvPr/>
          </p:nvSpPr>
          <p:spPr>
            <a:xfrm>
              <a:off x="1284048" y="4515608"/>
              <a:ext cx="2763992" cy="919401"/>
            </a:xfrm>
            <a:prstGeom prst="wedgeRoundRectCallout">
              <a:avLst>
                <a:gd name="adj1" fmla="val 66131"/>
                <a:gd name="adj2" fmla="val 29258"/>
                <a:gd name="adj3" fmla="val 16667"/>
              </a:avLst>
            </a:prstGeom>
            <a:solidFill>
              <a:srgbClr val="E1F2F3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2400" dirty="0">
                  <a:solidFill>
                    <a:schemeClr val="accent6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這也是</a:t>
              </a:r>
              <a:r>
                <a:rPr lang="zh-TW" altLang="en-US" sz="2400" u="sng" dirty="0">
                  <a:solidFill>
                    <a:schemeClr val="accent6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中國</a:t>
              </a:r>
              <a:r>
                <a:rPr lang="zh-TW" altLang="en-US" sz="2400" dirty="0">
                  <a:solidFill>
                    <a:schemeClr val="accent6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民歌的特色之一呢！</a:t>
              </a:r>
              <a:endParaRPr lang="en-GB" sz="24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68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32FF93-4EDE-4295-8E50-C3AE7AA9BF5B}"/>
              </a:ext>
            </a:extLst>
          </p:cNvPr>
          <p:cNvGrpSpPr/>
          <p:nvPr/>
        </p:nvGrpSpPr>
        <p:grpSpPr>
          <a:xfrm>
            <a:off x="-24681" y="152400"/>
            <a:ext cx="2952329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21E4D14C-E363-4126-A0AE-CE04919C7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6D6DAB69-5249-4504-AAC1-A6DA57CEC7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u="sng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中國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五聲音階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5" name="Picture 79">
            <a:extLst>
              <a:ext uri="{FF2B5EF4-FFF2-40B4-BE49-F238E27FC236}">
                <a16:creationId xmlns:a16="http://schemas.microsoft.com/office/drawing/2014/main" id="{EB1C4A5B-9D7F-41D0-9BC6-6A18A36FA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4954712" y="5369668"/>
            <a:ext cx="72009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95">
            <a:extLst>
              <a:ext uri="{FF2B5EF4-FFF2-40B4-BE49-F238E27FC236}">
                <a16:creationId xmlns:a16="http://schemas.microsoft.com/office/drawing/2014/main" id="{1E9A587D-CA3A-4B17-A7E9-346378DA8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908720"/>
            <a:ext cx="100091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zh-TW" altLang="en-US" sz="3200" dirty="0">
                <a:solidFill>
                  <a:srgbClr val="0070C0"/>
                </a:solidFill>
                <a:ea typeface="標楷體" panose="03000509000000000000" pitchFamily="65" charset="-120"/>
              </a:rPr>
              <a:t>由五個唱名組成的音階稱為「五聲音階」。</a:t>
            </a:r>
            <a:endParaRPr lang="en-GB" altLang="zh-TW" sz="32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7" name="Picture 97">
            <a:extLst>
              <a:ext uri="{FF2B5EF4-FFF2-40B4-BE49-F238E27FC236}">
                <a16:creationId xmlns:a16="http://schemas.microsoft.com/office/drawing/2014/main" id="{1A0500D9-3596-4BD3-9E6C-C81A99373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455275" y="4028230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4">
            <a:extLst>
              <a:ext uri="{FF2B5EF4-FFF2-40B4-BE49-F238E27FC236}">
                <a16:creationId xmlns:a16="http://schemas.microsoft.com/office/drawing/2014/main" id="{67E6325F-92A1-404A-AAE6-2BF74A7D3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530" y="2434315"/>
            <a:ext cx="6000750" cy="190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5">
            <a:hlinkClick r:id="" action="ppaction://noaction">
              <a:snd r:embed="rId6" name="4a03_01.WAV"/>
            </a:hlinkClick>
            <a:extLst>
              <a:ext uri="{FF2B5EF4-FFF2-40B4-BE49-F238E27FC236}">
                <a16:creationId xmlns:a16="http://schemas.microsoft.com/office/drawing/2014/main" id="{1B13B16A-A4F6-484C-9F02-472C2ED8B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22" y="2276872"/>
            <a:ext cx="601216" cy="60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95">
            <a:extLst>
              <a:ext uri="{FF2B5EF4-FFF2-40B4-BE49-F238E27FC236}">
                <a16:creationId xmlns:a16="http://schemas.microsoft.com/office/drawing/2014/main" id="{7EF144EF-682E-432A-9B92-2300DEB7D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529" y="4710430"/>
            <a:ext cx="90277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zh-TW" altLang="en-US" sz="3200" dirty="0">
                <a:solidFill>
                  <a:srgbClr val="0070C0"/>
                </a:solidFill>
                <a:ea typeface="標楷體" panose="03000509000000000000" pitchFamily="65" charset="-120"/>
              </a:rPr>
              <a:t>這五個音相等於</a:t>
            </a:r>
            <a:r>
              <a:rPr lang="zh-TW" altLang="en-US" sz="3200" u="sng" dirty="0">
                <a:solidFill>
                  <a:srgbClr val="0070C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3200" dirty="0">
                <a:solidFill>
                  <a:srgbClr val="0070C0"/>
                </a:solidFill>
                <a:ea typeface="標楷體" panose="03000509000000000000" pitchFamily="65" charset="-120"/>
              </a:rPr>
              <a:t>音階的</a:t>
            </a:r>
            <a:r>
              <a:rPr lang="zh-TW" altLang="en-US" sz="3200" dirty="0">
                <a:solidFill>
                  <a:srgbClr val="FF6600"/>
                </a:solidFill>
                <a:ea typeface="標楷體" panose="03000509000000000000" pitchFamily="65" charset="-120"/>
              </a:rPr>
              <a:t>宮</a:t>
            </a:r>
            <a:r>
              <a:rPr lang="zh-TW" altLang="en-US" sz="3200" dirty="0">
                <a:solidFill>
                  <a:srgbClr val="0070C0"/>
                </a:solidFill>
                <a:ea typeface="標楷體" panose="03000509000000000000" pitchFamily="65" charset="-120"/>
              </a:rPr>
              <a:t>、</a:t>
            </a:r>
            <a:r>
              <a:rPr lang="zh-TW" altLang="en-US" sz="3200" dirty="0">
                <a:solidFill>
                  <a:srgbClr val="FF6600"/>
                </a:solidFill>
                <a:ea typeface="標楷體" panose="03000509000000000000" pitchFamily="65" charset="-120"/>
              </a:rPr>
              <a:t>商</a:t>
            </a:r>
            <a:r>
              <a:rPr lang="zh-TW" altLang="en-US" sz="3200" dirty="0">
                <a:solidFill>
                  <a:srgbClr val="0070C0"/>
                </a:solidFill>
                <a:ea typeface="標楷體" panose="03000509000000000000" pitchFamily="65" charset="-120"/>
              </a:rPr>
              <a:t>、</a:t>
            </a:r>
            <a:r>
              <a:rPr lang="zh-TW" altLang="en-US" sz="3200" dirty="0">
                <a:solidFill>
                  <a:srgbClr val="FF6600"/>
                </a:solidFill>
                <a:ea typeface="標楷體" panose="03000509000000000000" pitchFamily="65" charset="-120"/>
              </a:rPr>
              <a:t>角</a:t>
            </a:r>
            <a:r>
              <a:rPr lang="zh-TW" altLang="en-US" sz="3200" dirty="0">
                <a:solidFill>
                  <a:srgbClr val="0070C0"/>
                </a:solidFill>
                <a:ea typeface="標楷體" panose="03000509000000000000" pitchFamily="65" charset="-120"/>
              </a:rPr>
              <a:t>、</a:t>
            </a:r>
            <a:r>
              <a:rPr lang="zh-TW" altLang="en-US" sz="3200" dirty="0">
                <a:solidFill>
                  <a:srgbClr val="FF6600"/>
                </a:solidFill>
                <a:ea typeface="標楷體" panose="03000509000000000000" pitchFamily="65" charset="-120"/>
              </a:rPr>
              <a:t>徵</a:t>
            </a:r>
            <a:r>
              <a:rPr lang="zh-TW" altLang="en-US" sz="3200" dirty="0">
                <a:solidFill>
                  <a:srgbClr val="0070C0"/>
                </a:solidFill>
                <a:ea typeface="標楷體" panose="03000509000000000000" pitchFamily="65" charset="-120"/>
              </a:rPr>
              <a:t>、</a:t>
            </a:r>
            <a:r>
              <a:rPr lang="zh-TW" altLang="en-US" sz="3200" dirty="0">
                <a:solidFill>
                  <a:srgbClr val="FF6600"/>
                </a:solidFill>
                <a:ea typeface="標楷體" panose="03000509000000000000" pitchFamily="65" charset="-120"/>
              </a:rPr>
              <a:t>羽</a:t>
            </a:r>
            <a:r>
              <a:rPr lang="zh-TW" altLang="en-US" sz="3200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D10945-8381-4B68-A2FD-AFE773FC4605}"/>
              </a:ext>
            </a:extLst>
          </p:cNvPr>
          <p:cNvGrpSpPr/>
          <p:nvPr/>
        </p:nvGrpSpPr>
        <p:grpSpPr>
          <a:xfrm>
            <a:off x="4094014" y="3920091"/>
            <a:ext cx="4191000" cy="430213"/>
            <a:chOff x="4094014" y="3237891"/>
            <a:chExt cx="4191000" cy="430213"/>
          </a:xfrm>
        </p:grpSpPr>
        <p:sp>
          <p:nvSpPr>
            <p:cNvPr id="11" name="文字方塊 1">
              <a:extLst>
                <a:ext uri="{FF2B5EF4-FFF2-40B4-BE49-F238E27FC236}">
                  <a16:creationId xmlns:a16="http://schemas.microsoft.com/office/drawing/2014/main" id="{8676F06E-3A4C-4A89-BCD3-D4C45ED091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4014" y="3237891"/>
              <a:ext cx="503237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200" dirty="0">
                  <a:solidFill>
                    <a:srgbClr val="7030A0"/>
                  </a:solidFill>
                </a:rPr>
                <a:t>宮</a:t>
              </a:r>
              <a:endParaRPr lang="zh-HK" altLang="en-US" sz="2200" dirty="0">
                <a:solidFill>
                  <a:srgbClr val="7030A0"/>
                </a:solidFill>
              </a:endParaRPr>
            </a:p>
          </p:txBody>
        </p:sp>
        <p:sp>
          <p:nvSpPr>
            <p:cNvPr id="12" name="文字方塊 17">
              <a:extLst>
                <a:ext uri="{FF2B5EF4-FFF2-40B4-BE49-F238E27FC236}">
                  <a16:creationId xmlns:a16="http://schemas.microsoft.com/office/drawing/2014/main" id="{A182324B-C4A1-47D8-A6DA-79BE707F1C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4764" y="3237891"/>
              <a:ext cx="504825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200">
                  <a:solidFill>
                    <a:srgbClr val="7030A0"/>
                  </a:solidFill>
                </a:rPr>
                <a:t>商</a:t>
              </a:r>
              <a:endParaRPr lang="zh-HK" altLang="en-US" sz="2200">
                <a:solidFill>
                  <a:srgbClr val="7030A0"/>
                </a:solidFill>
              </a:endParaRPr>
            </a:p>
          </p:txBody>
        </p:sp>
        <p:sp>
          <p:nvSpPr>
            <p:cNvPr id="13" name="文字方塊 18">
              <a:extLst>
                <a:ext uri="{FF2B5EF4-FFF2-40B4-BE49-F238E27FC236}">
                  <a16:creationId xmlns:a16="http://schemas.microsoft.com/office/drawing/2014/main" id="{2EC3BC26-E03C-4B95-AD60-B5F7DEE38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1389" y="3237891"/>
              <a:ext cx="504825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200">
                  <a:solidFill>
                    <a:srgbClr val="7030A0"/>
                  </a:solidFill>
                </a:rPr>
                <a:t>角</a:t>
              </a:r>
              <a:endParaRPr lang="zh-HK" altLang="en-US" sz="2200">
                <a:solidFill>
                  <a:srgbClr val="7030A0"/>
                </a:solidFill>
              </a:endParaRPr>
            </a:p>
          </p:txBody>
        </p:sp>
        <p:sp>
          <p:nvSpPr>
            <p:cNvPr id="14" name="文字方塊 19">
              <a:extLst>
                <a:ext uri="{FF2B5EF4-FFF2-40B4-BE49-F238E27FC236}">
                  <a16:creationId xmlns:a16="http://schemas.microsoft.com/office/drawing/2014/main" id="{0FA24D1A-BE4D-4AC8-B1A0-C0B26AB3DC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4364" y="3237891"/>
              <a:ext cx="504825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200">
                  <a:solidFill>
                    <a:srgbClr val="7030A0"/>
                  </a:solidFill>
                </a:rPr>
                <a:t>徵</a:t>
              </a:r>
              <a:endParaRPr lang="zh-HK" altLang="en-US" sz="2200">
                <a:solidFill>
                  <a:srgbClr val="7030A0"/>
                </a:solidFill>
              </a:endParaRPr>
            </a:p>
          </p:txBody>
        </p:sp>
        <p:sp>
          <p:nvSpPr>
            <p:cNvPr id="15" name="文字方塊 20">
              <a:extLst>
                <a:ext uri="{FF2B5EF4-FFF2-40B4-BE49-F238E27FC236}">
                  <a16:creationId xmlns:a16="http://schemas.microsoft.com/office/drawing/2014/main" id="{E411CDD2-E4DD-478F-B7F7-26EF4A701D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0189" y="3237891"/>
              <a:ext cx="504825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200">
                  <a:solidFill>
                    <a:srgbClr val="7030A0"/>
                  </a:solidFill>
                </a:rPr>
                <a:t>羽</a:t>
              </a:r>
              <a:endParaRPr lang="zh-HK" altLang="en-US" sz="2200">
                <a:solidFill>
                  <a:srgbClr val="7030A0"/>
                </a:solidFill>
              </a:endParaRPr>
            </a:p>
          </p:txBody>
        </p:sp>
      </p:grpSp>
      <p:sp>
        <p:nvSpPr>
          <p:cNvPr id="17" name="Text Box 95">
            <a:extLst>
              <a:ext uri="{FF2B5EF4-FFF2-40B4-BE49-F238E27FC236}">
                <a16:creationId xmlns:a16="http://schemas.microsoft.com/office/drawing/2014/main" id="{7293CEDA-33EC-4A83-8973-F11D27706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562795"/>
            <a:ext cx="100091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zh-TW" altLang="en-US" sz="3200" u="sng" dirty="0">
                <a:solidFill>
                  <a:srgbClr val="0070C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3200" dirty="0">
                <a:solidFill>
                  <a:srgbClr val="0070C0"/>
                </a:solidFill>
                <a:ea typeface="標楷體" panose="03000509000000000000" pitchFamily="65" charset="-120"/>
              </a:rPr>
              <a:t>民歌常用的五聲音階由 </a:t>
            </a:r>
            <a:r>
              <a:rPr lang="en-US" altLang="zh-TW" sz="3200" dirty="0">
                <a:solidFill>
                  <a:srgbClr val="FF6600"/>
                </a:solidFill>
                <a:ea typeface="標楷體" panose="03000509000000000000" pitchFamily="65" charset="-120"/>
              </a:rPr>
              <a:t>d</a:t>
            </a:r>
            <a:r>
              <a:rPr lang="zh-TW" altLang="en-US" sz="3200" dirty="0">
                <a:solidFill>
                  <a:srgbClr val="FF6600"/>
                </a:solidFill>
                <a:ea typeface="標楷體" panose="03000509000000000000" pitchFamily="65" charset="-120"/>
              </a:rPr>
              <a:t>  </a:t>
            </a:r>
            <a:r>
              <a:rPr lang="en-US" altLang="zh-TW" sz="3200" dirty="0">
                <a:solidFill>
                  <a:srgbClr val="FF6600"/>
                </a:solidFill>
                <a:ea typeface="標楷體" panose="03000509000000000000" pitchFamily="65" charset="-120"/>
              </a:rPr>
              <a:t>r</a:t>
            </a:r>
            <a:r>
              <a:rPr lang="zh-TW" altLang="en-US" sz="3200" dirty="0">
                <a:solidFill>
                  <a:srgbClr val="FF6600"/>
                </a:solidFill>
                <a:ea typeface="標楷體" panose="03000509000000000000" pitchFamily="65" charset="-120"/>
              </a:rPr>
              <a:t>  </a:t>
            </a:r>
            <a:r>
              <a:rPr lang="en-US" altLang="zh-TW" sz="3200" dirty="0">
                <a:solidFill>
                  <a:srgbClr val="FF6600"/>
                </a:solidFill>
                <a:ea typeface="標楷體" panose="03000509000000000000" pitchFamily="65" charset="-120"/>
              </a:rPr>
              <a:t>m  s  l </a:t>
            </a:r>
            <a:r>
              <a:rPr lang="zh-TW" altLang="en-US" sz="3200" dirty="0">
                <a:solidFill>
                  <a:srgbClr val="0070C0"/>
                </a:solidFill>
                <a:ea typeface="標楷體" panose="03000509000000000000" pitchFamily="65" charset="-120"/>
              </a:rPr>
              <a:t>五個音組成：</a:t>
            </a:r>
          </a:p>
        </p:txBody>
      </p:sp>
    </p:spTree>
    <p:extLst>
      <p:ext uri="{BB962C8B-B14F-4D97-AF65-F5344CB8AC3E}">
        <p14:creationId xmlns:p14="http://schemas.microsoft.com/office/powerpoint/2010/main" val="323412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4.16667E-6 0.00903 C 0.00508 0.01459 -0.00208 0.03148 -0.00247 0.03264 C -0.00299 0.02801 -0.00364 0.02431 -0.00364 0.01875 C -0.00364 0.01065 -0.00065 -1.85185E-6 -4.16667E-6 -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4CA5A2-1E18-4CBC-99FA-BA3C498647C1}"/>
              </a:ext>
            </a:extLst>
          </p:cNvPr>
          <p:cNvGrpSpPr/>
          <p:nvPr/>
        </p:nvGrpSpPr>
        <p:grpSpPr>
          <a:xfrm>
            <a:off x="-24681" y="152400"/>
            <a:ext cx="2952329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1AAB5B59-A280-4BCB-9C27-355779B15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CEA9C7BA-27ED-49B1-A034-4906DE24DB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u="sng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中國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五聲音階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6" name="Text Box 95">
            <a:extLst>
              <a:ext uri="{FF2B5EF4-FFF2-40B4-BE49-F238E27FC236}">
                <a16:creationId xmlns:a16="http://schemas.microsoft.com/office/drawing/2014/main" id="{C1EF82F5-4D70-4CB7-BA83-2ED67B282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43" y="891183"/>
            <a:ext cx="942798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zh-TW" altLang="en-US" sz="3200" dirty="0">
                <a:solidFill>
                  <a:srgbClr val="0070C0"/>
                </a:solidFill>
                <a:ea typeface="標楷體" panose="03000509000000000000" pitchFamily="65" charset="-120"/>
              </a:rPr>
              <a:t>以下歌曲是由中國五聲音階組成的嗎？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26E5833-61A7-46C1-9C26-24321C202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669" y="1578938"/>
            <a:ext cx="7840662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3">
            <a:extLst>
              <a:ext uri="{FF2B5EF4-FFF2-40B4-BE49-F238E27FC236}">
                <a16:creationId xmlns:a16="http://schemas.microsoft.com/office/drawing/2014/main" id="{3B6E9471-A01D-44DD-96EA-905795FD1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3" t="8832" r="25847" b="51779"/>
          <a:stretch>
            <a:fillRect/>
          </a:stretch>
        </p:blipFill>
        <p:spPr bwMode="auto">
          <a:xfrm>
            <a:off x="10177363" y="1618695"/>
            <a:ext cx="1674168" cy="213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5">
            <a:hlinkClick r:id="" action="ppaction://noaction">
              <a:snd r:embed="rId4" name="4a03_song01.wav"/>
            </a:hlinkClick>
            <a:extLst>
              <a:ext uri="{FF2B5EF4-FFF2-40B4-BE49-F238E27FC236}">
                <a16:creationId xmlns:a16="http://schemas.microsoft.com/office/drawing/2014/main" id="{4FF2B1D7-E251-4DA0-898C-69287DB13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517377"/>
            <a:ext cx="556741" cy="55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22D4E5B-AB63-4439-B90F-EDA3DBD9D018}"/>
              </a:ext>
            </a:extLst>
          </p:cNvPr>
          <p:cNvGrpSpPr/>
          <p:nvPr/>
        </p:nvGrpSpPr>
        <p:grpSpPr>
          <a:xfrm>
            <a:off x="582730" y="3943332"/>
            <a:ext cx="10769854" cy="2889882"/>
            <a:chOff x="582730" y="3943332"/>
            <a:chExt cx="10769854" cy="2889882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F3317B2C-6E9A-452C-B8B6-46F297B52F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2261" y="5048303"/>
              <a:ext cx="5926559" cy="1784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 Box 95">
              <a:extLst>
                <a:ext uri="{FF2B5EF4-FFF2-40B4-BE49-F238E27FC236}">
                  <a16:creationId xmlns:a16="http://schemas.microsoft.com/office/drawing/2014/main" id="{32F579A8-C5B7-445E-9B29-DD58776A37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2730" y="3943332"/>
              <a:ext cx="10769854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30000"/>
                </a:spcBef>
              </a:pPr>
              <a:r>
                <a:rPr lang="zh-TW" altLang="en-US" sz="32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答對了！這首歌由 </a:t>
              </a:r>
              <a:r>
                <a:rPr lang="en-US" altLang="zh-TW" sz="32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d</a:t>
              </a:r>
              <a:r>
                <a:rPr lang="zh-TW" altLang="en-US" sz="32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   </a:t>
              </a:r>
              <a:r>
                <a:rPr lang="en-US" altLang="zh-TW" sz="32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r</a:t>
              </a:r>
              <a:r>
                <a:rPr lang="zh-TW" altLang="en-US" sz="32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   </a:t>
              </a:r>
              <a:r>
                <a:rPr lang="en-US" altLang="zh-TW" sz="32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m</a:t>
              </a:r>
              <a:r>
                <a:rPr lang="zh-TW" altLang="en-US" sz="32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   </a:t>
              </a:r>
              <a:r>
                <a:rPr lang="en-US" altLang="zh-TW" sz="32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s</a:t>
              </a:r>
              <a:r>
                <a:rPr lang="zh-TW" altLang="en-US" sz="32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   </a:t>
              </a:r>
              <a:r>
                <a:rPr lang="en-US" altLang="zh-TW" sz="32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l</a:t>
              </a:r>
              <a:r>
                <a:rPr lang="zh-TW" altLang="en-US" sz="32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  五個音組成，是一首</a:t>
              </a:r>
              <a:r>
                <a:rPr lang="zh-TW" altLang="en-US" sz="3200" u="sng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中國</a:t>
              </a:r>
              <a:r>
                <a:rPr lang="zh-TW" altLang="en-US" sz="32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五聲音階的歌曲。</a:t>
              </a:r>
            </a:p>
          </p:txBody>
        </p:sp>
        <p:pic>
          <p:nvPicPr>
            <p:cNvPr id="12" name="Picture 25">
              <a:hlinkClick r:id="" action="ppaction://noaction">
                <a:snd r:embed="rId7" name="4a03_02.WAV"/>
              </a:hlinkClick>
              <a:extLst>
                <a:ext uri="{FF2B5EF4-FFF2-40B4-BE49-F238E27FC236}">
                  <a16:creationId xmlns:a16="http://schemas.microsoft.com/office/drawing/2014/main" id="{F101BF83-2DF5-48A9-AE77-E1151BA648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6812" y="5185129"/>
              <a:ext cx="4572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05CFDCE-E4E8-427A-9ED0-059AC8BD0724}"/>
              </a:ext>
            </a:extLst>
          </p:cNvPr>
          <p:cNvSpPr txBox="1"/>
          <p:nvPr/>
        </p:nvSpPr>
        <p:spPr>
          <a:xfrm>
            <a:off x="7608168" y="949444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368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C 0.00052 -0.00486 -0.00053 -0.01065 0.00156 -0.01482 C 0.00273 -0.01736 0.00312 -0.00926 0.00312 -0.00625 C 0.00312 -0.00209 0.00208 0.00208 0.00156 0.00625 C -0.00638 0.00347 -0.00638 0.00579 4.58333E-6 1.85185E-6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00" y="-4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6D5916-3285-4D6F-8AF0-72723B409D04}"/>
              </a:ext>
            </a:extLst>
          </p:cNvPr>
          <p:cNvGrpSpPr/>
          <p:nvPr/>
        </p:nvGrpSpPr>
        <p:grpSpPr>
          <a:xfrm>
            <a:off x="-24681" y="152400"/>
            <a:ext cx="2952329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E0250B9D-44BB-431B-AB09-7C575305B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D0B4183E-D142-41E3-B189-E5565E5265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u="sng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中國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五聲音階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Text Box 95">
            <a:extLst>
              <a:ext uri="{FF2B5EF4-FFF2-40B4-BE49-F238E27FC236}">
                <a16:creationId xmlns:a16="http://schemas.microsoft.com/office/drawing/2014/main" id="{B544702C-5DB7-4EBF-831D-918E47FF9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980728"/>
            <a:ext cx="10801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zh-TW" altLang="en-US" sz="3200" u="sng" dirty="0">
                <a:solidFill>
                  <a:srgbClr val="0070C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3200" dirty="0">
                <a:solidFill>
                  <a:srgbClr val="0070C0"/>
                </a:solidFill>
                <a:ea typeface="標楷體" panose="03000509000000000000" pitchFamily="65" charset="-120"/>
              </a:rPr>
              <a:t>五聲音階的歌曲還可以根據其結束音而決定它屬於哪個調式，例如：</a:t>
            </a:r>
            <a:endParaRPr lang="en-GB" altLang="zh-TW" sz="32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6" name="Picture 24">
            <a:extLst>
              <a:ext uri="{FF2B5EF4-FFF2-40B4-BE49-F238E27FC236}">
                <a16:creationId xmlns:a16="http://schemas.microsoft.com/office/drawing/2014/main" id="{1ACBCF63-362A-4FE8-8A40-C887754E1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569" y="2132856"/>
            <a:ext cx="6000750" cy="190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CC8C88-B013-463D-81D6-DC590F76ED2C}"/>
              </a:ext>
            </a:extLst>
          </p:cNvPr>
          <p:cNvGrpSpPr/>
          <p:nvPr/>
        </p:nvGrpSpPr>
        <p:grpSpPr>
          <a:xfrm>
            <a:off x="4092053" y="3618632"/>
            <a:ext cx="4191000" cy="430213"/>
            <a:chOff x="4094014" y="3237891"/>
            <a:chExt cx="4191000" cy="430213"/>
          </a:xfrm>
        </p:grpSpPr>
        <p:sp>
          <p:nvSpPr>
            <p:cNvPr id="8" name="文字方塊 1">
              <a:extLst>
                <a:ext uri="{FF2B5EF4-FFF2-40B4-BE49-F238E27FC236}">
                  <a16:creationId xmlns:a16="http://schemas.microsoft.com/office/drawing/2014/main" id="{178EBBFA-C6C2-45D3-8777-851821CAAF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4014" y="3237891"/>
              <a:ext cx="503237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200" dirty="0">
                  <a:solidFill>
                    <a:srgbClr val="7030A0"/>
                  </a:solidFill>
                </a:rPr>
                <a:t>宮</a:t>
              </a:r>
              <a:endParaRPr lang="zh-HK" altLang="en-US" sz="2200" dirty="0">
                <a:solidFill>
                  <a:srgbClr val="7030A0"/>
                </a:solidFill>
              </a:endParaRPr>
            </a:p>
          </p:txBody>
        </p:sp>
        <p:sp>
          <p:nvSpPr>
            <p:cNvPr id="9" name="文字方塊 17">
              <a:extLst>
                <a:ext uri="{FF2B5EF4-FFF2-40B4-BE49-F238E27FC236}">
                  <a16:creationId xmlns:a16="http://schemas.microsoft.com/office/drawing/2014/main" id="{3DF47D8B-6942-4D7F-A058-2CEF492BAF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4764" y="3237891"/>
              <a:ext cx="504825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200">
                  <a:solidFill>
                    <a:srgbClr val="7030A0"/>
                  </a:solidFill>
                </a:rPr>
                <a:t>商</a:t>
              </a:r>
              <a:endParaRPr lang="zh-HK" altLang="en-US" sz="2200">
                <a:solidFill>
                  <a:srgbClr val="7030A0"/>
                </a:solidFill>
              </a:endParaRPr>
            </a:p>
          </p:txBody>
        </p:sp>
        <p:sp>
          <p:nvSpPr>
            <p:cNvPr id="10" name="文字方塊 18">
              <a:extLst>
                <a:ext uri="{FF2B5EF4-FFF2-40B4-BE49-F238E27FC236}">
                  <a16:creationId xmlns:a16="http://schemas.microsoft.com/office/drawing/2014/main" id="{DB4CBCB8-ED3D-448F-BCE6-BAAD1C3650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1389" y="3237891"/>
              <a:ext cx="504825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200">
                  <a:solidFill>
                    <a:srgbClr val="7030A0"/>
                  </a:solidFill>
                </a:rPr>
                <a:t>角</a:t>
              </a:r>
              <a:endParaRPr lang="zh-HK" altLang="en-US" sz="2200">
                <a:solidFill>
                  <a:srgbClr val="7030A0"/>
                </a:solidFill>
              </a:endParaRPr>
            </a:p>
          </p:txBody>
        </p:sp>
        <p:sp>
          <p:nvSpPr>
            <p:cNvPr id="11" name="文字方塊 19">
              <a:extLst>
                <a:ext uri="{FF2B5EF4-FFF2-40B4-BE49-F238E27FC236}">
                  <a16:creationId xmlns:a16="http://schemas.microsoft.com/office/drawing/2014/main" id="{7DE5F7A2-A5A7-4AD0-83D8-151CE6C666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4364" y="3237891"/>
              <a:ext cx="504825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200">
                  <a:solidFill>
                    <a:srgbClr val="7030A0"/>
                  </a:solidFill>
                </a:rPr>
                <a:t>徵</a:t>
              </a:r>
              <a:endParaRPr lang="zh-HK" altLang="en-US" sz="2200">
                <a:solidFill>
                  <a:srgbClr val="7030A0"/>
                </a:solidFill>
              </a:endParaRPr>
            </a:p>
          </p:txBody>
        </p:sp>
        <p:sp>
          <p:nvSpPr>
            <p:cNvPr id="12" name="文字方塊 20">
              <a:extLst>
                <a:ext uri="{FF2B5EF4-FFF2-40B4-BE49-F238E27FC236}">
                  <a16:creationId xmlns:a16="http://schemas.microsoft.com/office/drawing/2014/main" id="{CD2700B7-B00C-41A7-89C0-2C408A5B9C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0189" y="3237891"/>
              <a:ext cx="504825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200">
                  <a:solidFill>
                    <a:srgbClr val="7030A0"/>
                  </a:solidFill>
                </a:rPr>
                <a:t>羽</a:t>
              </a:r>
              <a:endParaRPr lang="zh-HK" altLang="en-US" sz="2200">
                <a:solidFill>
                  <a:srgbClr val="7030A0"/>
                </a:solidFill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E16B03B8-4597-4E15-9B2F-8D7688554BAA}"/>
              </a:ext>
            </a:extLst>
          </p:cNvPr>
          <p:cNvSpPr/>
          <p:nvPr/>
        </p:nvSpPr>
        <p:spPr bwMode="auto">
          <a:xfrm>
            <a:off x="4007768" y="2780928"/>
            <a:ext cx="720080" cy="1440160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91D0E61-3352-443A-BF5F-EC2778C75F92}"/>
              </a:ext>
            </a:extLst>
          </p:cNvPr>
          <p:cNvGrpSpPr/>
          <p:nvPr/>
        </p:nvGrpSpPr>
        <p:grpSpPr>
          <a:xfrm>
            <a:off x="2063553" y="4010181"/>
            <a:ext cx="2531738" cy="1802041"/>
            <a:chOff x="2063553" y="4010181"/>
            <a:chExt cx="2531738" cy="1802041"/>
          </a:xfrm>
        </p:grpSpPr>
        <p:sp>
          <p:nvSpPr>
            <p:cNvPr id="14" name="Text Box 95">
              <a:extLst>
                <a:ext uri="{FF2B5EF4-FFF2-40B4-BE49-F238E27FC236}">
                  <a16:creationId xmlns:a16="http://schemas.microsoft.com/office/drawing/2014/main" id="{38756BDF-1D64-4009-9E97-62718B08C4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3553" y="4756614"/>
              <a:ext cx="2531738" cy="1055608"/>
            </a:xfrm>
            <a:prstGeom prst="roundRect">
              <a:avLst/>
            </a:prstGeom>
            <a:solidFill>
              <a:srgbClr val="E2E2F6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30000"/>
                </a:spcBef>
              </a:pPr>
              <a:r>
                <a:rPr lang="zh-TW" altLang="en-US" sz="280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結束於 </a:t>
              </a:r>
              <a:r>
                <a:rPr lang="en-US" altLang="zh-TW" sz="280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 </a:t>
              </a:r>
              <a:r>
                <a:rPr lang="zh-TW" altLang="en-US" sz="280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音屬「宮調」</a:t>
              </a:r>
              <a:endParaRPr lang="en-GB" altLang="zh-TW" sz="2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F338C25-4251-40E5-AB60-9AD7579048E0}"/>
                </a:ext>
              </a:extLst>
            </p:cNvPr>
            <p:cNvCxnSpPr>
              <a:cxnSpLocks/>
              <a:stCxn id="13" idx="3"/>
              <a:endCxn id="14" idx="0"/>
            </p:cNvCxnSpPr>
            <p:nvPr/>
          </p:nvCxnSpPr>
          <p:spPr bwMode="auto">
            <a:xfrm flipH="1">
              <a:off x="3329422" y="4010181"/>
              <a:ext cx="783799" cy="7464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4A8AD216-9B95-4A06-9927-6CD8C976A389}"/>
              </a:ext>
            </a:extLst>
          </p:cNvPr>
          <p:cNvSpPr/>
          <p:nvPr/>
        </p:nvSpPr>
        <p:spPr bwMode="auto">
          <a:xfrm>
            <a:off x="4905175" y="2765715"/>
            <a:ext cx="720080" cy="1440160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94D4E2-1AE8-474E-AC17-870D5B94D5C8}"/>
              </a:ext>
            </a:extLst>
          </p:cNvPr>
          <p:cNvGrpSpPr/>
          <p:nvPr/>
        </p:nvGrpSpPr>
        <p:grpSpPr>
          <a:xfrm>
            <a:off x="4700831" y="3994968"/>
            <a:ext cx="2475289" cy="1817254"/>
            <a:chOff x="4700831" y="3994968"/>
            <a:chExt cx="2475289" cy="1817254"/>
          </a:xfrm>
        </p:grpSpPr>
        <p:sp>
          <p:nvSpPr>
            <p:cNvPr id="18" name="Text Box 95">
              <a:extLst>
                <a:ext uri="{FF2B5EF4-FFF2-40B4-BE49-F238E27FC236}">
                  <a16:creationId xmlns:a16="http://schemas.microsoft.com/office/drawing/2014/main" id="{4EFE565E-F770-4F96-99A3-B28CA3B03C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0831" y="4756614"/>
              <a:ext cx="2475289" cy="1055608"/>
            </a:xfrm>
            <a:prstGeom prst="roundRect">
              <a:avLst/>
            </a:prstGeom>
            <a:solidFill>
              <a:srgbClr val="D8EEC0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30000"/>
                </a:spcBef>
              </a:pPr>
              <a:r>
                <a:rPr lang="zh-TW" altLang="en-US" sz="28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結束於 </a:t>
              </a:r>
              <a:r>
                <a:rPr lang="en-US" altLang="zh-TW" sz="28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 </a:t>
              </a:r>
              <a:r>
                <a:rPr lang="zh-TW" altLang="en-US" sz="28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音屬「商調」</a:t>
              </a:r>
              <a:endParaRPr lang="en-GB" altLang="zh-TW" sz="28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88B9FAF-84C6-4221-BDD4-E4F12EA3F07C}"/>
                </a:ext>
              </a:extLst>
            </p:cNvPr>
            <p:cNvCxnSpPr>
              <a:cxnSpLocks/>
              <a:stCxn id="17" idx="5"/>
              <a:endCxn id="18" idx="0"/>
            </p:cNvCxnSpPr>
            <p:nvPr/>
          </p:nvCxnSpPr>
          <p:spPr bwMode="auto">
            <a:xfrm>
              <a:off x="5519802" y="3994968"/>
              <a:ext cx="418674" cy="76164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26E93B9E-89B6-4B76-94F6-38E376DCAA20}"/>
              </a:ext>
            </a:extLst>
          </p:cNvPr>
          <p:cNvSpPr/>
          <p:nvPr/>
        </p:nvSpPr>
        <p:spPr bwMode="auto">
          <a:xfrm>
            <a:off x="5828183" y="2708920"/>
            <a:ext cx="720080" cy="1440160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45F521C-4EFA-4FB9-BADB-C58E4E28ACE5}"/>
              </a:ext>
            </a:extLst>
          </p:cNvPr>
          <p:cNvSpPr/>
          <p:nvPr/>
        </p:nvSpPr>
        <p:spPr bwMode="auto">
          <a:xfrm>
            <a:off x="6732454" y="2690430"/>
            <a:ext cx="720080" cy="144016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AD903E7-AF75-4D39-BFE9-3EFAF72C193D}"/>
              </a:ext>
            </a:extLst>
          </p:cNvPr>
          <p:cNvSpPr/>
          <p:nvPr/>
        </p:nvSpPr>
        <p:spPr bwMode="auto">
          <a:xfrm>
            <a:off x="7644756" y="2628563"/>
            <a:ext cx="720080" cy="1440160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8" name="Text Box 95">
            <a:extLst>
              <a:ext uri="{FF2B5EF4-FFF2-40B4-BE49-F238E27FC236}">
                <a16:creationId xmlns:a16="http://schemas.microsoft.com/office/drawing/2014/main" id="{CA68613C-D278-439A-B162-8216EAA57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7339" y="5227447"/>
            <a:ext cx="30879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altLang="zh-TW" sz="3200" dirty="0">
                <a:solidFill>
                  <a:srgbClr val="0070C0"/>
                </a:solidFill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solidFill>
                  <a:srgbClr val="0070C0"/>
                </a:solidFill>
                <a:ea typeface="標楷體" panose="03000509000000000000" pitchFamily="65" charset="-120"/>
              </a:rPr>
              <a:t>以此類推。</a:t>
            </a:r>
            <a:endParaRPr lang="en-GB" altLang="zh-TW" sz="32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31" name="Picture 97">
            <a:extLst>
              <a:ext uri="{FF2B5EF4-FFF2-40B4-BE49-F238E27FC236}">
                <a16:creationId xmlns:a16="http://schemas.microsoft.com/office/drawing/2014/main" id="{1A2685DE-F336-43B4-B86F-EEB53BDA0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513909" y="2244924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5">
            <a:hlinkClick r:id="" action="ppaction://noaction">
              <a:snd r:embed="rId4" name="4a03_01.WAV"/>
            </a:hlinkClick>
            <a:extLst>
              <a:ext uri="{FF2B5EF4-FFF2-40B4-BE49-F238E27FC236}">
                <a16:creationId xmlns:a16="http://schemas.microsoft.com/office/drawing/2014/main" id="{DCCBEF34-4BBE-4829-A9AE-3560FC741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1" y="2020045"/>
            <a:ext cx="489553" cy="48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293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1.875E-6 0.00903 C 0.00508 0.01458 -0.00208 0.03148 -0.00247 0.03264 C -0.00299 0.02801 -0.00364 0.0243 -0.00364 0.01875 C -0.00364 0.01065 -0.00065 1.85185E-6 -1.875E-6 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4" grpId="0" animBg="1"/>
      <p:bldP spid="26" grpId="0" animBg="1"/>
      <p:bldP spid="27" grpId="0" animBg="1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5">
            <a:extLst>
              <a:ext uri="{FF2B5EF4-FFF2-40B4-BE49-F238E27FC236}">
                <a16:creationId xmlns:a16="http://schemas.microsoft.com/office/drawing/2014/main" id="{DC9AE79A-E938-4CF4-99DF-3B759D911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42" y="891183"/>
            <a:ext cx="98281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zh-TW" altLang="en-US" sz="3200" dirty="0">
                <a:solidFill>
                  <a:srgbClr val="0070C0"/>
                </a:solidFill>
                <a:ea typeface="標楷體" panose="03000509000000000000" pitchFamily="65" charset="-120"/>
              </a:rPr>
              <a:t>再看看剛才的</a:t>
            </a:r>
            <a:r>
              <a:rPr lang="zh-TW" altLang="en-US" sz="3200" u="sng" dirty="0">
                <a:solidFill>
                  <a:srgbClr val="0070C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3200" dirty="0">
                <a:solidFill>
                  <a:srgbClr val="0070C0"/>
                </a:solidFill>
                <a:ea typeface="標楷體" panose="03000509000000000000" pitchFamily="65" charset="-120"/>
              </a:rPr>
              <a:t>五聲音階歌曲。它屬於哪個調式？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0C448E-49AE-466B-828D-AEC755D8D85C}"/>
              </a:ext>
            </a:extLst>
          </p:cNvPr>
          <p:cNvGrpSpPr/>
          <p:nvPr/>
        </p:nvGrpSpPr>
        <p:grpSpPr>
          <a:xfrm>
            <a:off x="-24681" y="152400"/>
            <a:ext cx="2952329" cy="641350"/>
            <a:chOff x="19050" y="152400"/>
            <a:chExt cx="2425700" cy="641350"/>
          </a:xfrm>
        </p:grpSpPr>
        <p:sp>
          <p:nvSpPr>
            <p:cNvPr id="4" name="Rectangle 11">
              <a:extLst>
                <a:ext uri="{FF2B5EF4-FFF2-40B4-BE49-F238E27FC236}">
                  <a16:creationId xmlns:a16="http://schemas.microsoft.com/office/drawing/2014/main" id="{CB900CE7-EEA0-481D-BB43-12217761A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1C1F6D37-F11B-4BF0-B9A7-060D6540BD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u="sng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中國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五聲音階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6" name="Picture 3">
            <a:extLst>
              <a:ext uri="{FF2B5EF4-FFF2-40B4-BE49-F238E27FC236}">
                <a16:creationId xmlns:a16="http://schemas.microsoft.com/office/drawing/2014/main" id="{3E761258-4710-406F-AD0A-1BD95F3C3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669" y="1578938"/>
            <a:ext cx="7840662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5">
            <a:hlinkClick r:id="" action="ppaction://noaction">
              <a:snd r:embed="rId3" name="4a03_song01.wav"/>
            </a:hlinkClick>
            <a:extLst>
              <a:ext uri="{FF2B5EF4-FFF2-40B4-BE49-F238E27FC236}">
                <a16:creationId xmlns:a16="http://schemas.microsoft.com/office/drawing/2014/main" id="{E519E70F-A862-4F15-AD4C-00788EF96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517377"/>
            <a:ext cx="556741" cy="55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2FCFBBA-E08D-48E8-AEC3-341404FBDDF8}"/>
              </a:ext>
            </a:extLst>
          </p:cNvPr>
          <p:cNvGrpSpPr/>
          <p:nvPr/>
        </p:nvGrpSpPr>
        <p:grpSpPr>
          <a:xfrm>
            <a:off x="6411109" y="4293096"/>
            <a:ext cx="5070272" cy="2278008"/>
            <a:chOff x="449664" y="4365104"/>
            <a:chExt cx="5070272" cy="2278008"/>
          </a:xfrm>
        </p:grpSpPr>
        <p:pic>
          <p:nvPicPr>
            <p:cNvPr id="10" name="Picture 9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6F257533-6ADE-436A-8580-7FE120A47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9401" y="4365104"/>
              <a:ext cx="1150535" cy="22780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51DFDC-E207-400F-9EE0-4FE6C9A98521}"/>
                </a:ext>
              </a:extLst>
            </p:cNvPr>
            <p:cNvSpPr txBox="1"/>
            <p:nvPr/>
          </p:nvSpPr>
          <p:spPr>
            <a:xfrm>
              <a:off x="449664" y="4449515"/>
              <a:ext cx="3268048" cy="1055608"/>
            </a:xfrm>
            <a:prstGeom prst="wedgeRoundRectCallout">
              <a:avLst>
                <a:gd name="adj1" fmla="val 66131"/>
                <a:gd name="adj2" fmla="val 29258"/>
                <a:gd name="adj3" fmla="val 16667"/>
              </a:avLst>
            </a:prstGeom>
            <a:solidFill>
              <a:srgbClr val="E1F2F3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28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歌曲結束於</a:t>
              </a:r>
              <a:r>
                <a:rPr lang="en-GB" altLang="zh-TW" sz="28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d </a:t>
              </a:r>
              <a:r>
                <a:rPr lang="zh-TW" altLang="en-US" sz="28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音，屬於</a:t>
              </a:r>
              <a:r>
                <a:rPr lang="zh-TW" altLang="en-US" sz="2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宮調式</a:t>
              </a:r>
              <a:r>
                <a:rPr lang="zh-TW" altLang="en-US" sz="28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  <a:endParaRPr lang="en-GB" sz="28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2" name="Picture 53">
            <a:extLst>
              <a:ext uri="{FF2B5EF4-FFF2-40B4-BE49-F238E27FC236}">
                <a16:creationId xmlns:a16="http://schemas.microsoft.com/office/drawing/2014/main" id="{A5821285-675E-489D-A801-6E374C46C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3" t="8832" r="25847" b="51779"/>
          <a:stretch>
            <a:fillRect/>
          </a:stretch>
        </p:blipFill>
        <p:spPr bwMode="auto">
          <a:xfrm>
            <a:off x="10177363" y="1618695"/>
            <a:ext cx="1674168" cy="213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3A00336-19F5-4807-B78E-F2CBA7BDBFDA}"/>
              </a:ext>
            </a:extLst>
          </p:cNvPr>
          <p:cNvSpPr/>
          <p:nvPr/>
        </p:nvSpPr>
        <p:spPr bwMode="auto">
          <a:xfrm>
            <a:off x="9120336" y="2852937"/>
            <a:ext cx="360040" cy="1089582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287367-DA30-4666-8E62-9A326098CF4E}"/>
              </a:ext>
            </a:extLst>
          </p:cNvPr>
          <p:cNvCxnSpPr>
            <a:cxnSpLocks/>
            <a:stCxn id="11" idx="0"/>
            <a:endCxn id="13" idx="3"/>
          </p:cNvCxnSpPr>
          <p:nvPr/>
        </p:nvCxnSpPr>
        <p:spPr bwMode="auto">
          <a:xfrm flipV="1">
            <a:off x="8045133" y="3782953"/>
            <a:ext cx="1127930" cy="5945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" name="Picture 2">
            <a:extLst>
              <a:ext uri="{FF2B5EF4-FFF2-40B4-BE49-F238E27FC236}">
                <a16:creationId xmlns:a16="http://schemas.microsoft.com/office/drawing/2014/main" id="{A2B30E77-77B1-4525-B2EE-469FE8216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50" y="4258659"/>
            <a:ext cx="5415169" cy="163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03FE452-47F9-4F50-83CC-582243BE6355}"/>
              </a:ext>
            </a:extLst>
          </p:cNvPr>
          <p:cNvGrpSpPr/>
          <p:nvPr/>
        </p:nvGrpSpPr>
        <p:grpSpPr>
          <a:xfrm>
            <a:off x="1938536" y="5518246"/>
            <a:ext cx="3471887" cy="431063"/>
            <a:chOff x="4094014" y="3237041"/>
            <a:chExt cx="3471887" cy="431063"/>
          </a:xfrm>
        </p:grpSpPr>
        <p:sp>
          <p:nvSpPr>
            <p:cNvPr id="22" name="文字方塊 1">
              <a:extLst>
                <a:ext uri="{FF2B5EF4-FFF2-40B4-BE49-F238E27FC236}">
                  <a16:creationId xmlns:a16="http://schemas.microsoft.com/office/drawing/2014/main" id="{C6E3AF42-4137-4A7B-82D6-CCC4F868F1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4014" y="3237891"/>
              <a:ext cx="503237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200" dirty="0">
                  <a:solidFill>
                    <a:srgbClr val="7030A0"/>
                  </a:solidFill>
                </a:rPr>
                <a:t>宮</a:t>
              </a:r>
              <a:endParaRPr lang="zh-HK" altLang="en-US" sz="2200" dirty="0">
                <a:solidFill>
                  <a:srgbClr val="7030A0"/>
                </a:solidFill>
              </a:endParaRPr>
            </a:p>
          </p:txBody>
        </p:sp>
        <p:sp>
          <p:nvSpPr>
            <p:cNvPr id="23" name="文字方塊 17">
              <a:extLst>
                <a:ext uri="{FF2B5EF4-FFF2-40B4-BE49-F238E27FC236}">
                  <a16:creationId xmlns:a16="http://schemas.microsoft.com/office/drawing/2014/main" id="{B7BC3D35-A528-443F-B09A-5FAB117026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5094" y="3237891"/>
              <a:ext cx="504825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200" dirty="0">
                  <a:solidFill>
                    <a:srgbClr val="7030A0"/>
                  </a:solidFill>
                </a:rPr>
                <a:t>商</a:t>
              </a:r>
              <a:endParaRPr lang="zh-HK" altLang="en-US" sz="2200" dirty="0">
                <a:solidFill>
                  <a:srgbClr val="7030A0"/>
                </a:solidFill>
              </a:endParaRPr>
            </a:p>
          </p:txBody>
        </p:sp>
        <p:sp>
          <p:nvSpPr>
            <p:cNvPr id="24" name="文字方塊 18">
              <a:extLst>
                <a:ext uri="{FF2B5EF4-FFF2-40B4-BE49-F238E27FC236}">
                  <a16:creationId xmlns:a16="http://schemas.microsoft.com/office/drawing/2014/main" id="{D6F66AC6-F29A-4CB0-A370-44AEF4170A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3256" y="3237041"/>
              <a:ext cx="504825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200" dirty="0">
                  <a:solidFill>
                    <a:srgbClr val="7030A0"/>
                  </a:solidFill>
                </a:rPr>
                <a:t>角</a:t>
              </a:r>
              <a:endParaRPr lang="zh-HK" altLang="en-US" sz="2200" dirty="0">
                <a:solidFill>
                  <a:srgbClr val="7030A0"/>
                </a:solidFill>
              </a:endParaRPr>
            </a:p>
          </p:txBody>
        </p:sp>
        <p:sp>
          <p:nvSpPr>
            <p:cNvPr id="25" name="文字方塊 19">
              <a:extLst>
                <a:ext uri="{FF2B5EF4-FFF2-40B4-BE49-F238E27FC236}">
                  <a16:creationId xmlns:a16="http://schemas.microsoft.com/office/drawing/2014/main" id="{1A4179C5-C245-4B1D-B90E-3EE582B95A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7262" y="3237891"/>
              <a:ext cx="504825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200" dirty="0">
                  <a:solidFill>
                    <a:srgbClr val="7030A0"/>
                  </a:solidFill>
                </a:rPr>
                <a:t>徵</a:t>
              </a:r>
              <a:endParaRPr lang="zh-HK" altLang="en-US" sz="2200" dirty="0">
                <a:solidFill>
                  <a:srgbClr val="7030A0"/>
                </a:solidFill>
              </a:endParaRPr>
            </a:p>
          </p:txBody>
        </p:sp>
        <p:sp>
          <p:nvSpPr>
            <p:cNvPr id="26" name="文字方塊 20">
              <a:extLst>
                <a:ext uri="{FF2B5EF4-FFF2-40B4-BE49-F238E27FC236}">
                  <a16:creationId xmlns:a16="http://schemas.microsoft.com/office/drawing/2014/main" id="{1AED68C0-E76F-44C5-B31D-EC5B031C10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61076" y="3237042"/>
              <a:ext cx="504825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200" dirty="0">
                  <a:solidFill>
                    <a:srgbClr val="7030A0"/>
                  </a:solidFill>
                </a:rPr>
                <a:t>羽</a:t>
              </a:r>
              <a:endParaRPr lang="zh-HK" altLang="en-US" sz="22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7" name="Picture 25">
            <a:hlinkClick r:id="" action="ppaction://noaction">
              <a:snd r:embed="rId8" name="4a03_02.WAV"/>
            </a:hlinkClick>
            <a:extLst>
              <a:ext uri="{FF2B5EF4-FFF2-40B4-BE49-F238E27FC236}">
                <a16:creationId xmlns:a16="http://schemas.microsoft.com/office/drawing/2014/main" id="{43FEC8DD-6DC0-4126-8B39-21E8FBE19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42" y="408023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70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C 0.00052 -0.00486 -0.00053 -0.01065 0.00156 -0.01482 C 0.00273 -0.01736 0.00312 -0.00926 0.00312 -0.00625 C 0.00312 -0.00209 0.00208 0.00208 0.00156 0.00625 C -0.00638 0.00347 -0.00638 0.00579 4.58333E-6 1.85185E-6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00" y="-4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93F5AAE-FFD6-4C2B-A098-12176E6D545A}"/>
              </a:ext>
            </a:extLst>
          </p:cNvPr>
          <p:cNvGrpSpPr/>
          <p:nvPr/>
        </p:nvGrpSpPr>
        <p:grpSpPr>
          <a:xfrm>
            <a:off x="-24681" y="152400"/>
            <a:ext cx="2952329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2D2DA914-DFE1-4253-8949-1D5D6EDE8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9B6B95DB-25AB-4AE2-869E-99D4290605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u="sng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中國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五聲音階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7CD21CA-181D-4EC7-A1AE-F453FBD29386}"/>
              </a:ext>
            </a:extLst>
          </p:cNvPr>
          <p:cNvGrpSpPr/>
          <p:nvPr/>
        </p:nvGrpSpPr>
        <p:grpSpPr>
          <a:xfrm>
            <a:off x="5879976" y="0"/>
            <a:ext cx="5855892" cy="6858000"/>
            <a:chOff x="3168054" y="0"/>
            <a:chExt cx="5855892" cy="6858000"/>
          </a:xfrm>
        </p:grpSpPr>
        <p:pic>
          <p:nvPicPr>
            <p:cNvPr id="6" name="Picture 5" descr="Diagram, schematic&#10;&#10;Description automatically generated">
              <a:extLst>
                <a:ext uri="{FF2B5EF4-FFF2-40B4-BE49-F238E27FC236}">
                  <a16:creationId xmlns:a16="http://schemas.microsoft.com/office/drawing/2014/main" id="{7BD2FFFD-4BA1-4A94-8CCF-FFFD82873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054" y="0"/>
              <a:ext cx="5855892" cy="6858000"/>
            </a:xfrm>
            <a:prstGeom prst="rect">
              <a:avLst/>
            </a:prstGeom>
          </p:spPr>
        </p:pic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C7FF033A-0DDA-4D08-AC28-51A314E81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2184" y="0"/>
              <a:ext cx="11405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範唱：</a:t>
              </a:r>
              <a:endParaRPr lang="en-US" altLang="zh-TW" sz="2000" strike="sngStrike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  <p:pic>
          <p:nvPicPr>
            <p:cNvPr id="8" name="4A03song1s">
              <a:hlinkClick r:id="" action="ppaction://media"/>
              <a:extLst>
                <a:ext uri="{FF2B5EF4-FFF2-40B4-BE49-F238E27FC236}">
                  <a16:creationId xmlns:a16="http://schemas.microsoft.com/office/drawing/2014/main" id="{0CF5B918-464D-418E-9EE6-E0E1CA4A95FD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78937" y="16906"/>
              <a:ext cx="379381" cy="366297"/>
            </a:xfrm>
            <a:prstGeom prst="rect">
              <a:avLst/>
            </a:prstGeom>
          </p:spPr>
        </p:pic>
      </p:grpSp>
      <p:pic>
        <p:nvPicPr>
          <p:cNvPr id="9" name="Picture 8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3CD944BE-5734-47CA-855F-E1C0C165F2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352" y="2204864"/>
            <a:ext cx="1360213" cy="26931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47B674-6D1A-4366-929E-34F39FB21A44}"/>
              </a:ext>
            </a:extLst>
          </p:cNvPr>
          <p:cNvSpPr txBox="1"/>
          <p:nvPr/>
        </p:nvSpPr>
        <p:spPr>
          <a:xfrm>
            <a:off x="1847528" y="1124744"/>
            <a:ext cx="3672408" cy="987504"/>
          </a:xfrm>
          <a:prstGeom prst="wedgeRoundRectCallout">
            <a:avLst>
              <a:gd name="adj1" fmla="val -62664"/>
              <a:gd name="adj2" fmla="val 102218"/>
              <a:gd name="adj3" fmla="val 16667"/>
            </a:avLst>
          </a:prstGeom>
          <a:solidFill>
            <a:srgbClr val="E1F2F3"/>
          </a:solidFill>
        </p:spPr>
        <p:txBody>
          <a:bodyPr wrap="square" rtlCol="0">
            <a:spAutoFit/>
          </a:bodyPr>
          <a:lstStyle/>
          <a:p>
            <a:r>
              <a:rPr lang="zh-TW" altLang="en-US" sz="26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那麼</a:t>
            </a:r>
            <a:r>
              <a:rPr lang="en-US" altLang="zh-TW" sz="26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6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紅彩妹妹</a:t>
            </a:r>
            <a:r>
              <a:rPr lang="en-US" altLang="zh-TW" sz="26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6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是由哪種調式寫成的呢？</a:t>
            </a:r>
            <a:endParaRPr lang="en-GB" sz="2600" dirty="0">
              <a:solidFill>
                <a:schemeClr val="accent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CB21431-D9BB-4F86-B77A-068EC6E00104}"/>
              </a:ext>
            </a:extLst>
          </p:cNvPr>
          <p:cNvGrpSpPr/>
          <p:nvPr/>
        </p:nvGrpSpPr>
        <p:grpSpPr>
          <a:xfrm>
            <a:off x="1487488" y="2713758"/>
            <a:ext cx="4240588" cy="1581513"/>
            <a:chOff x="1487488" y="2713758"/>
            <a:chExt cx="4240588" cy="1581513"/>
          </a:xfrm>
        </p:grpSpPr>
        <p:pic>
          <p:nvPicPr>
            <p:cNvPr id="12" name="Picture 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C8E72CB-0FE0-43EC-B3C1-BF14C1B8A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152" y="2932911"/>
              <a:ext cx="4036924" cy="992178"/>
            </a:xfrm>
            <a:prstGeom prst="rect">
              <a:avLst/>
            </a:prstGeom>
          </p:spPr>
        </p:pic>
        <p:pic>
          <p:nvPicPr>
            <p:cNvPr id="13" name="e-flat-major_pentatonic">
              <a:hlinkClick r:id="" action="ppaction://media"/>
              <a:extLst>
                <a:ext uri="{FF2B5EF4-FFF2-40B4-BE49-F238E27FC236}">
                  <a16:creationId xmlns:a16="http://schemas.microsoft.com/office/drawing/2014/main" id="{24CDB1AE-A431-4275-A752-4BC57827F9E1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87488" y="2713758"/>
              <a:ext cx="453961" cy="438305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6FC2DB3-1595-4227-A43C-4B9505549DCF}"/>
                </a:ext>
              </a:extLst>
            </p:cNvPr>
            <p:cNvGrpSpPr/>
            <p:nvPr/>
          </p:nvGrpSpPr>
          <p:grpSpPr>
            <a:xfrm>
              <a:off x="2783632" y="3925089"/>
              <a:ext cx="2647347" cy="370182"/>
              <a:chOff x="4094014" y="3237041"/>
              <a:chExt cx="2647347" cy="370182"/>
            </a:xfrm>
          </p:grpSpPr>
          <p:sp>
            <p:nvSpPr>
              <p:cNvPr id="15" name="文字方塊 1">
                <a:extLst>
                  <a:ext uri="{FF2B5EF4-FFF2-40B4-BE49-F238E27FC236}">
                    <a16:creationId xmlns:a16="http://schemas.microsoft.com/office/drawing/2014/main" id="{D56D7FFA-007A-45EA-91A8-4C025D93EE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4014" y="3237891"/>
                <a:ext cx="5032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7030A0"/>
                    </a:solidFill>
                  </a:rPr>
                  <a:t>宮</a:t>
                </a:r>
                <a:endParaRPr lang="zh-HK" altLang="en-US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16" name="文字方塊 17">
                <a:extLst>
                  <a:ext uri="{FF2B5EF4-FFF2-40B4-BE49-F238E27FC236}">
                    <a16:creationId xmlns:a16="http://schemas.microsoft.com/office/drawing/2014/main" id="{32C2BE9A-B1F3-4827-90B0-ACFB3D48D3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96189" y="3237041"/>
                <a:ext cx="5048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7030A0"/>
                    </a:solidFill>
                  </a:rPr>
                  <a:t>商</a:t>
                </a:r>
                <a:endParaRPr lang="zh-HK" altLang="en-US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17" name="文字方塊 18">
                <a:extLst>
                  <a:ext uri="{FF2B5EF4-FFF2-40B4-BE49-F238E27FC236}">
                    <a16:creationId xmlns:a16="http://schemas.microsoft.com/office/drawing/2014/main" id="{39B6EC86-DF03-4B64-8F40-72DC245B36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23632" y="3237041"/>
                <a:ext cx="5048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7030A0"/>
                    </a:solidFill>
                  </a:rPr>
                  <a:t>角</a:t>
                </a:r>
                <a:endParaRPr lang="zh-HK" altLang="en-US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49F30D9C-170C-49D1-9616-96F7AB4A76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75420" y="3237041"/>
                <a:ext cx="5048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7030A0"/>
                    </a:solidFill>
                  </a:rPr>
                  <a:t>徵</a:t>
                </a:r>
                <a:endParaRPr lang="zh-HK" altLang="en-US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19" name="文字方塊 20">
                <a:extLst>
                  <a:ext uri="{FF2B5EF4-FFF2-40B4-BE49-F238E27FC236}">
                    <a16:creationId xmlns:a16="http://schemas.microsoft.com/office/drawing/2014/main" id="{BC02EB3A-F3FF-483D-87CD-4BBAA369BC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36536" y="3237041"/>
                <a:ext cx="5048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7030A0"/>
                    </a:solidFill>
                  </a:rPr>
                  <a:t>羽</a:t>
                </a:r>
                <a:endParaRPr lang="zh-HK" altLang="en-US" dirty="0">
                  <a:solidFill>
                    <a:srgbClr val="7030A0"/>
                  </a:solidFill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ABCB881-E83E-4C8D-9E76-231FA88DA536}"/>
                </a:ext>
              </a:extLst>
            </p:cNvPr>
            <p:cNvGrpSpPr/>
            <p:nvPr/>
          </p:nvGrpSpPr>
          <p:grpSpPr>
            <a:xfrm>
              <a:off x="2721541" y="3645024"/>
              <a:ext cx="2688241" cy="370182"/>
              <a:chOff x="4094014" y="3237041"/>
              <a:chExt cx="2688241" cy="370182"/>
            </a:xfrm>
          </p:grpSpPr>
          <p:sp>
            <p:nvSpPr>
              <p:cNvPr id="21" name="文字方塊 1">
                <a:extLst>
                  <a:ext uri="{FF2B5EF4-FFF2-40B4-BE49-F238E27FC236}">
                    <a16:creationId xmlns:a16="http://schemas.microsoft.com/office/drawing/2014/main" id="{D7587DDA-BAA7-45A5-AC2C-AC9131B32A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4014" y="3237891"/>
                <a:ext cx="5032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lang="en-GB" altLang="zh-TW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lang="zh-HK" alt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文字方塊 17">
                <a:extLst>
                  <a:ext uri="{FF2B5EF4-FFF2-40B4-BE49-F238E27FC236}">
                    <a16:creationId xmlns:a16="http://schemas.microsoft.com/office/drawing/2014/main" id="{2A6E4516-20C1-47E5-9FC2-6F201E4E86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14865" y="3237041"/>
                <a:ext cx="5048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lang="en-GB" altLang="zh-TW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endParaRPr lang="zh-HK" alt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文字方塊 18">
                <a:extLst>
                  <a:ext uri="{FF2B5EF4-FFF2-40B4-BE49-F238E27FC236}">
                    <a16:creationId xmlns:a16="http://schemas.microsoft.com/office/drawing/2014/main" id="{2294F601-8592-462E-8FD8-14526BF9EA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53774" y="3237041"/>
                <a:ext cx="5048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lang="en-GB" altLang="zh-TW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zh-HK" alt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文字方塊 19">
                <a:extLst>
                  <a:ext uri="{FF2B5EF4-FFF2-40B4-BE49-F238E27FC236}">
                    <a16:creationId xmlns:a16="http://schemas.microsoft.com/office/drawing/2014/main" id="{126F6716-DB30-4F61-9C95-C7C606C783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05018" y="3237041"/>
                <a:ext cx="5048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lang="en-GB" altLang="zh-TW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endParaRPr lang="zh-HK" alt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文字方塊 20">
                <a:extLst>
                  <a:ext uri="{FF2B5EF4-FFF2-40B4-BE49-F238E27FC236}">
                    <a16:creationId xmlns:a16="http://schemas.microsoft.com/office/drawing/2014/main" id="{601F6B5C-BE68-4685-809E-74279E691A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77430" y="3237041"/>
                <a:ext cx="5048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lang="en-GB" altLang="zh-TW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lang="zh-HK" alt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46E1188C-3BD3-4B4F-8CBC-913897E496C9}"/>
              </a:ext>
            </a:extLst>
          </p:cNvPr>
          <p:cNvSpPr/>
          <p:nvPr/>
        </p:nvSpPr>
        <p:spPr bwMode="auto">
          <a:xfrm>
            <a:off x="10200456" y="5301208"/>
            <a:ext cx="360040" cy="720080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4C92BE3-7D95-4F05-B281-A3A2F3608D36}"/>
              </a:ext>
            </a:extLst>
          </p:cNvPr>
          <p:cNvCxnSpPr>
            <a:cxnSpLocks/>
            <a:stCxn id="33" idx="3"/>
            <a:endCxn id="26" idx="2"/>
          </p:cNvCxnSpPr>
          <p:nvPr/>
        </p:nvCxnSpPr>
        <p:spPr bwMode="auto">
          <a:xfrm>
            <a:off x="4926154" y="5460842"/>
            <a:ext cx="5274302" cy="20040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F06E13B-1000-4634-A41E-3CC20D1CF1CD}"/>
              </a:ext>
            </a:extLst>
          </p:cNvPr>
          <p:cNvSpPr txBox="1"/>
          <p:nvPr/>
        </p:nvSpPr>
        <p:spPr>
          <a:xfrm>
            <a:off x="2072562" y="4745752"/>
            <a:ext cx="2853592" cy="1430179"/>
          </a:xfrm>
          <a:prstGeom prst="wedgeRoundRectCallout">
            <a:avLst>
              <a:gd name="adj1" fmla="val -70297"/>
              <a:gd name="adj2" fmla="val -49967"/>
              <a:gd name="adj3" fmla="val 16667"/>
            </a:avLst>
          </a:prstGeom>
          <a:solidFill>
            <a:srgbClr val="E1F2F3"/>
          </a:solidFill>
        </p:spPr>
        <p:txBody>
          <a:bodyPr wrap="square" rtlCol="0">
            <a:spAutoFit/>
          </a:bodyPr>
          <a:lstStyle/>
          <a:p>
            <a:r>
              <a:rPr lang="zh-TW" altLang="en-US" sz="26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歌曲結束於</a:t>
            </a:r>
            <a:r>
              <a:rPr lang="en-GB" altLang="zh-TW" sz="26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GB" altLang="zh-TW" sz="26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l,</a:t>
            </a:r>
            <a:r>
              <a:rPr lang="zh-TW" altLang="en-US" sz="26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音（即</a:t>
            </a:r>
            <a:r>
              <a:rPr lang="en-GB" altLang="zh-TW" sz="26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GB" altLang="zh-TW" sz="26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</a:t>
            </a:r>
            <a:r>
              <a:rPr lang="en-GB" altLang="zh-TW" sz="26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音），屬於</a:t>
            </a:r>
            <a:r>
              <a:rPr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羽調式</a:t>
            </a:r>
            <a:r>
              <a:rPr lang="zh-TW" altLang="en-US" sz="26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GB" sz="2600" dirty="0">
              <a:solidFill>
                <a:schemeClr val="accent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721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26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11">
            <a:extLst>
              <a:ext uri="{FF2B5EF4-FFF2-40B4-BE49-F238E27FC236}">
                <a16:creationId xmlns:a16="http://schemas.microsoft.com/office/drawing/2014/main" id="{B2526B24-2041-44D0-BE89-902AFFFC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A020ED7A-6195-4A13-A2C7-BB58FF983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6688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486" name="Rectangle: Rounded Corners 13">
            <a:hlinkClick r:id="rId4" action="ppaction://hlinkfile"/>
            <a:extLst>
              <a:ext uri="{FF2B5EF4-FFF2-40B4-BE49-F238E27FC236}">
                <a16:creationId xmlns:a16="http://schemas.microsoft.com/office/drawing/2014/main" id="{95481B3B-DE55-49E0-884A-C4CC8F921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112" y="1627054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87" name="手繪多邊形 17">
            <a:extLst>
              <a:ext uri="{FF2B5EF4-FFF2-40B4-BE49-F238E27FC236}">
                <a16:creationId xmlns:a16="http://schemas.microsoft.com/office/drawing/2014/main" id="{6A3219D3-CF10-435E-8A4A-255A695E2DC1}"/>
              </a:ext>
            </a:extLst>
          </p:cNvPr>
          <p:cNvSpPr>
            <a:spLocks/>
          </p:cNvSpPr>
          <p:nvPr/>
        </p:nvSpPr>
        <p:spPr bwMode="auto">
          <a:xfrm>
            <a:off x="2423592" y="1340768"/>
            <a:ext cx="8979148" cy="1165075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8" name="手繪多邊形 17">
            <a:extLst>
              <a:ext uri="{FF2B5EF4-FFF2-40B4-BE49-F238E27FC236}">
                <a16:creationId xmlns:a16="http://schemas.microsoft.com/office/drawing/2014/main" id="{75FDAB94-400F-493D-A054-5091B6827712}"/>
              </a:ext>
            </a:extLst>
          </p:cNvPr>
          <p:cNvSpPr>
            <a:spLocks/>
          </p:cNvSpPr>
          <p:nvPr/>
        </p:nvSpPr>
        <p:spPr bwMode="auto">
          <a:xfrm>
            <a:off x="2423592" y="3573016"/>
            <a:ext cx="8280920" cy="1850424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Rectangle: Rounded Corners 17">
            <a:hlinkClick r:id="rId5" action="ppaction://hlinkfile"/>
            <a:extLst>
              <a:ext uri="{FF2B5EF4-FFF2-40B4-BE49-F238E27FC236}">
                <a16:creationId xmlns:a16="http://schemas.microsoft.com/office/drawing/2014/main" id="{8EAE026E-538E-40FB-BC56-BBD8FE1D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112" y="3861111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90" name="矩形 77">
            <a:extLst>
              <a:ext uri="{FF2B5EF4-FFF2-40B4-BE49-F238E27FC236}">
                <a16:creationId xmlns:a16="http://schemas.microsoft.com/office/drawing/2014/main" id="{9A051E6E-2D0D-4C84-9102-BA34B38A1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5661" y="1627054"/>
            <a:ext cx="77008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完成工作紙，鞏固對</a:t>
            </a:r>
            <a:r>
              <a:rPr lang="zh-TW" altLang="en-US" sz="2600" u="sng" dirty="0">
                <a:solidFill>
                  <a:srgbClr val="FF660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五聲音階的認識</a:t>
            </a:r>
            <a:endParaRPr lang="en-GB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</p:txBody>
      </p:sp>
      <p:sp>
        <p:nvSpPr>
          <p:cNvPr id="20491" name="矩形 77">
            <a:extLst>
              <a:ext uri="{FF2B5EF4-FFF2-40B4-BE49-F238E27FC236}">
                <a16:creationId xmlns:a16="http://schemas.microsoft.com/office/drawing/2014/main" id="{0EF56A75-FB68-4F70-924F-20E84137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5661" y="3838150"/>
            <a:ext cx="7127257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觀看影片，聆聽</a:t>
            </a:r>
            <a:r>
              <a:rPr lang="zh-TW" altLang="en-US" sz="2600" u="sng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中國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民歌</a:t>
            </a: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康定情歌</a:t>
            </a: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　  、</a:t>
            </a: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高山青</a:t>
            </a: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endParaRPr lang="en-GB" altLang="zh-TW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學唱</a:t>
            </a:r>
            <a:r>
              <a:rPr lang="zh-TW" altLang="en-US" sz="2600" u="sng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中國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民歌</a:t>
            </a: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 action="ppaction://hlinksldjump"/>
              </a:rPr>
              <a:t>《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 action="ppaction://hlinksldjump"/>
              </a:rPr>
              <a:t>刮地風</a:t>
            </a: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 action="ppaction://hlinksldjump"/>
              </a:rPr>
              <a:t>》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 action="ppaction://hlinksldjump"/>
              </a:rPr>
              <a:t>《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 action="ppaction://hlinksldjump"/>
              </a:rPr>
              <a:t>數蛤蟆</a:t>
            </a: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 action="ppaction://hlinksldjump"/>
              </a:rPr>
              <a:t>》</a:t>
            </a:r>
            <a:endParaRPr lang="en-GB" altLang="zh-TW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94D9E70-C76D-441E-9F9D-83E74E185A53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aphicFrame>
        <p:nvGraphicFramePr>
          <p:cNvPr id="2" name="Object 1">
            <a:hlinkClick r:id="" action="ppaction://ole?verb=1"/>
            <a:extLst>
              <a:ext uri="{FF2B5EF4-FFF2-40B4-BE49-F238E27FC236}">
                <a16:creationId xmlns:a16="http://schemas.microsoft.com/office/drawing/2014/main" id="{5DA4E5D1-E55F-4FA3-B93E-0C9AE99B39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2213896"/>
              </p:ext>
            </p:extLst>
          </p:nvPr>
        </p:nvGraphicFramePr>
        <p:xfrm>
          <a:off x="9836854" y="1686406"/>
          <a:ext cx="576064" cy="1166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2" name="Document" showAsIcon="1" r:id="rId8" imgW="380850" imgH="771525" progId="Word.Document.8">
                  <p:embed/>
                </p:oleObj>
              </mc:Choice>
              <mc:Fallback>
                <p:oleObj name="Document" showAsIcon="1" r:id="rId8" imgW="380850" imgH="77152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836854" y="1686406"/>
                        <a:ext cx="576064" cy="1166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A picture containing icon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AEED4B0F-D480-4001-80D4-9212950031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3783586"/>
            <a:ext cx="560881" cy="554784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hlinkClick r:id="rId12"/>
            <a:extLst>
              <a:ext uri="{FF2B5EF4-FFF2-40B4-BE49-F238E27FC236}">
                <a16:creationId xmlns:a16="http://schemas.microsoft.com/office/drawing/2014/main" id="{30E63609-0F9F-408D-97F8-2E75F6BB85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4221088"/>
            <a:ext cx="560881" cy="55478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6381328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 dirty="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E8DE-5772-4FD6-AEBD-B1FF3E240D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63486" y="2276872"/>
            <a:ext cx="5327650" cy="3198813"/>
          </a:xfrm>
        </p:spPr>
        <p:txBody>
          <a:bodyPr/>
          <a:lstStyle/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學唱</a:t>
            </a:r>
            <a:r>
              <a:rPr lang="en-US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紅彩妹妹</a:t>
            </a:r>
            <a:r>
              <a:rPr lang="en-US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</a:t>
            </a:r>
            <a:r>
              <a:rPr lang="zh-TW" altLang="en-US" sz="3600" b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民歌的特色</a:t>
            </a:r>
            <a:endParaRPr lang="en-GB" altLang="zh-TW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</a:t>
            </a:r>
            <a:r>
              <a:rPr lang="zh-TW" altLang="en-US" sz="3600" b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五聲音階</a:t>
            </a:r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22097152-C913-443E-AC00-C4DF2CFB9E4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527844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A916A01B-9B80-46C2-8882-6A8B8AAB194F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279632 w 6010312"/>
              <a:gd name="T1" fmla="*/ 0 h 4278079"/>
              <a:gd name="T2" fmla="*/ 209211 w 6010312"/>
              <a:gd name="T3" fmla="*/ 4 h 4278079"/>
              <a:gd name="T4" fmla="*/ 2110582 w 6010312"/>
              <a:gd name="T5" fmla="*/ 4 h 4278079"/>
              <a:gd name="T6" fmla="*/ 2264227 w 6010312"/>
              <a:gd name="T7" fmla="*/ 0 h 4278079"/>
              <a:gd name="T8" fmla="*/ 279632 w 6010312"/>
              <a:gd name="T9" fmla="*/ 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D2D2D6F5-581B-457B-BD60-A732884F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548CFD-F1D4-4F45-9723-3AD1CE124748}"/>
              </a:ext>
            </a:extLst>
          </p:cNvPr>
          <p:cNvGrpSpPr/>
          <p:nvPr/>
        </p:nvGrpSpPr>
        <p:grpSpPr>
          <a:xfrm>
            <a:off x="-24680" y="152400"/>
            <a:ext cx="4968552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A93679E4-0235-420E-9CD0-207B31360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8AE5D2CA-5CEA-4A01-AF7B-20CC737015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紅彩妹妹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純音樂卡拉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OK</a:t>
              </a:r>
            </a:p>
          </p:txBody>
        </p:sp>
      </p:grpSp>
      <p:pic>
        <p:nvPicPr>
          <p:cNvPr id="7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53DFDB7E-0D27-4527-80F2-12A78B31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548814" y="6194699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d-sister_music">
            <a:hlinkClick r:id="" action="ppaction://media"/>
            <a:extLst>
              <a:ext uri="{FF2B5EF4-FFF2-40B4-BE49-F238E27FC236}">
                <a16:creationId xmlns:a16="http://schemas.microsoft.com/office/drawing/2014/main" id="{0A48B5D1-DDE9-4032-A37A-451B31BEED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63552" y="908720"/>
            <a:ext cx="7848872" cy="58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4338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076F1B-21F1-4BF9-925B-45E1EE632488}"/>
              </a:ext>
            </a:extLst>
          </p:cNvPr>
          <p:cNvGrpSpPr/>
          <p:nvPr/>
        </p:nvGrpSpPr>
        <p:grpSpPr>
          <a:xfrm>
            <a:off x="-24680" y="152400"/>
            <a:ext cx="4392488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DCC8F6C2-BC2E-40AC-9FF9-4B57B7828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968A9671-5343-4918-8CB9-1946106DF0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刮地風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（</a:t>
              </a:r>
              <a:r>
                <a:rPr lang="zh-TW" altLang="en-US" sz="2800" u="sng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甘肅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民歌）</a:t>
              </a:r>
            </a:p>
          </p:txBody>
        </p:sp>
      </p:grpSp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486EFCAF-9DAC-42EC-952C-831E8E51CC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0"/>
            <a:ext cx="4794898" cy="6858000"/>
          </a:xfrm>
          <a:prstGeom prst="rect">
            <a:avLst/>
          </a:prstGeom>
        </p:spPr>
      </p:pic>
      <p:pic>
        <p:nvPicPr>
          <p:cNvPr id="7" name="Picture 6" descr="A picture containing toy, doll, drawing&#10;&#10;Description automatically generated">
            <a:extLst>
              <a:ext uri="{FF2B5EF4-FFF2-40B4-BE49-F238E27FC236}">
                <a16:creationId xmlns:a16="http://schemas.microsoft.com/office/drawing/2014/main" id="{D453B077-7728-4891-BC84-5148415C8D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81311" y="4005064"/>
            <a:ext cx="4918857" cy="2852936"/>
          </a:xfrm>
          <a:prstGeom prst="rect">
            <a:avLst/>
          </a:prstGeom>
        </p:spPr>
      </p:pic>
      <p:pic>
        <p:nvPicPr>
          <p:cNvPr id="9" name="Picture 8" descr="A picture containing flower, drawing&#10;&#10;Description automatically generated">
            <a:extLst>
              <a:ext uri="{FF2B5EF4-FFF2-40B4-BE49-F238E27FC236}">
                <a16:creationId xmlns:a16="http://schemas.microsoft.com/office/drawing/2014/main" id="{BAE182CB-F3F8-4A48-B44A-26133F0ED1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0" y="1268761"/>
            <a:ext cx="1287294" cy="1152128"/>
          </a:xfrm>
          <a:prstGeom prst="rect">
            <a:avLst/>
          </a:prstGeom>
        </p:spPr>
      </p:pic>
      <p:pic>
        <p:nvPicPr>
          <p:cNvPr id="10" name="Picture 9" descr="A picture containing flower, drawing&#10;&#10;Description automatically generated">
            <a:extLst>
              <a:ext uri="{FF2B5EF4-FFF2-40B4-BE49-F238E27FC236}">
                <a16:creationId xmlns:a16="http://schemas.microsoft.com/office/drawing/2014/main" id="{86035D81-3FF3-4E7D-9ED6-C515199ECF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07" y="2740230"/>
            <a:ext cx="1287294" cy="1152128"/>
          </a:xfrm>
          <a:prstGeom prst="rect">
            <a:avLst/>
          </a:prstGeom>
        </p:spPr>
      </p:pic>
      <p:sp>
        <p:nvSpPr>
          <p:cNvPr id="13" name="矩形 1">
            <a:extLst>
              <a:ext uri="{FF2B5EF4-FFF2-40B4-BE49-F238E27FC236}">
                <a16:creationId xmlns:a16="http://schemas.microsoft.com/office/drawing/2014/main" id="{92043887-7111-4FCA-A432-33C1E1CDE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285" y="2010375"/>
            <a:ext cx="12872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範唱：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5DA55D61-7FEB-462B-975B-D831D8756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2443" y="2918857"/>
            <a:ext cx="15859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純音樂：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5" name="刮地風">
            <a:hlinkClick r:id="" action="ppaction://media"/>
            <a:extLst>
              <a:ext uri="{FF2B5EF4-FFF2-40B4-BE49-F238E27FC236}">
                <a16:creationId xmlns:a16="http://schemas.microsoft.com/office/drawing/2014/main" id="{52B68BB3-DB84-4380-AB1C-87D93A1A9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0809" y="1998066"/>
            <a:ext cx="609600" cy="588577"/>
          </a:xfrm>
          <a:prstGeom prst="rect">
            <a:avLst/>
          </a:prstGeom>
        </p:spPr>
      </p:pic>
      <p:pic>
        <p:nvPicPr>
          <p:cNvPr id="16" name="刮地風_kara">
            <a:hlinkClick r:id="" action="ppaction://media"/>
            <a:extLst>
              <a:ext uri="{FF2B5EF4-FFF2-40B4-BE49-F238E27FC236}">
                <a16:creationId xmlns:a16="http://schemas.microsoft.com/office/drawing/2014/main" id="{170C317F-B989-496B-B1F9-C58DEB961D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0809" y="2912431"/>
            <a:ext cx="609600" cy="588577"/>
          </a:xfrm>
          <a:prstGeom prst="rect">
            <a:avLst/>
          </a:prstGeom>
        </p:spPr>
      </p:pic>
      <p:pic>
        <p:nvPicPr>
          <p:cNvPr id="17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B0B25C54-7582-4C53-92AB-1E31AD265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610850" y="6237312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42027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09E29E-4204-44F7-ADDB-E2D602972A75}"/>
              </a:ext>
            </a:extLst>
          </p:cNvPr>
          <p:cNvGrpSpPr/>
          <p:nvPr/>
        </p:nvGrpSpPr>
        <p:grpSpPr>
          <a:xfrm>
            <a:off x="-24680" y="152400"/>
            <a:ext cx="4392488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31D45D0D-7F5C-4BCC-9B8A-D98E312B8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A966EBD5-AA70-459F-9E10-FFA2CF57CE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數蛤蟆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（</a:t>
              </a:r>
              <a:r>
                <a:rPr lang="zh-TW" altLang="en-US" sz="2800" u="sng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四川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民謠）</a:t>
              </a:r>
            </a:p>
          </p:txBody>
        </p:sp>
      </p:grp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CEE468A-17AA-4751-B76B-F1FD45920D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0"/>
            <a:ext cx="4907301" cy="6858000"/>
          </a:xfrm>
          <a:prstGeom prst="rect">
            <a:avLst/>
          </a:prstGeom>
        </p:spPr>
      </p:pic>
      <p:pic>
        <p:nvPicPr>
          <p:cNvPr id="8" name="Picture 7" descr="A picture containing toy, doll, drawing&#10;&#10;Description automatically generated">
            <a:extLst>
              <a:ext uri="{FF2B5EF4-FFF2-40B4-BE49-F238E27FC236}">
                <a16:creationId xmlns:a16="http://schemas.microsoft.com/office/drawing/2014/main" id="{DC2B0CD2-7542-4AA6-9AA2-3714BF3D81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79376" y="3896129"/>
            <a:ext cx="5106676" cy="2961871"/>
          </a:xfrm>
          <a:prstGeom prst="rect">
            <a:avLst/>
          </a:prstGeom>
        </p:spPr>
      </p:pic>
      <p:pic>
        <p:nvPicPr>
          <p:cNvPr id="10" name="Picture 9" descr="A picture containing flower, water&#10;&#10;Description automatically generated">
            <a:extLst>
              <a:ext uri="{FF2B5EF4-FFF2-40B4-BE49-F238E27FC236}">
                <a16:creationId xmlns:a16="http://schemas.microsoft.com/office/drawing/2014/main" id="{4CD04192-AC4D-490C-91D7-EC5FBFD24F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236274"/>
            <a:ext cx="2497083" cy="2578238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483EEC60-C1A2-47A8-94B9-4545B86BF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285" y="2010375"/>
            <a:ext cx="12872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範唱：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2" name="矩形 1">
            <a:extLst>
              <a:ext uri="{FF2B5EF4-FFF2-40B4-BE49-F238E27FC236}">
                <a16:creationId xmlns:a16="http://schemas.microsoft.com/office/drawing/2014/main" id="{844A4BA5-7FC5-4EB6-9A0D-7F4EBBF2F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2443" y="2905780"/>
            <a:ext cx="15859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純音樂：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3" name="數蛤蟆">
            <a:hlinkClick r:id="" action="ppaction://media"/>
            <a:extLst>
              <a:ext uri="{FF2B5EF4-FFF2-40B4-BE49-F238E27FC236}">
                <a16:creationId xmlns:a16="http://schemas.microsoft.com/office/drawing/2014/main" id="{21D9ED48-670D-4917-A689-D43175EBFF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015" y="1977696"/>
            <a:ext cx="609600" cy="588577"/>
          </a:xfrm>
          <a:prstGeom prst="rect">
            <a:avLst/>
          </a:prstGeom>
        </p:spPr>
      </p:pic>
      <p:pic>
        <p:nvPicPr>
          <p:cNvPr id="14" name="數蛤蟆_kara">
            <a:hlinkClick r:id="" action="ppaction://media"/>
            <a:extLst>
              <a:ext uri="{FF2B5EF4-FFF2-40B4-BE49-F238E27FC236}">
                <a16:creationId xmlns:a16="http://schemas.microsoft.com/office/drawing/2014/main" id="{7ADFC2A3-7BC3-4DB7-96C5-AA4812E885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015" y="2873101"/>
            <a:ext cx="609600" cy="588577"/>
          </a:xfrm>
          <a:prstGeom prst="rect">
            <a:avLst/>
          </a:prstGeom>
        </p:spPr>
      </p:pic>
      <p:pic>
        <p:nvPicPr>
          <p:cNvPr id="16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FEA6741-CB0A-44F8-8839-7594A4B56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610850" y="6237312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59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7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id="{1A3A24C8-820B-4A20-B297-D3AB27486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980728"/>
            <a:ext cx="28083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來聽聽</a:t>
            </a:r>
            <a:r>
              <a:rPr lang="zh-TW" altLang="en-US" sz="2800" u="sng" dirty="0">
                <a:solidFill>
                  <a:srgbClr val="0070C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民歌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紅彩妹妹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吧！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7B952C-EDB3-43EC-8977-D470D398FC70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1CC22BBF-E77F-4433-851E-FCC3BC123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F3895797-7E43-4581-AC8D-6A5B54534A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紅彩妹妹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pic>
        <p:nvPicPr>
          <p:cNvPr id="12" name="red-sister_sing">
            <a:hlinkClick r:id="" action="ppaction://media"/>
            <a:extLst>
              <a:ext uri="{FF2B5EF4-FFF2-40B4-BE49-F238E27FC236}">
                <a16:creationId xmlns:a16="http://schemas.microsoft.com/office/drawing/2014/main" id="{3A48E5FA-BE01-4691-9C5B-AA07507D5B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5680" y="152400"/>
            <a:ext cx="8784976" cy="65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0027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id="{6BCC0CC2-ECD0-4B56-8C10-F75673D84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980728"/>
            <a:ext cx="28083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這是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紅彩妹妹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的樂譜：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EB5321A-BA71-4441-8B50-91D1CF946DAE}"/>
              </a:ext>
            </a:extLst>
          </p:cNvPr>
          <p:cNvGrpSpPr/>
          <p:nvPr/>
        </p:nvGrpSpPr>
        <p:grpSpPr>
          <a:xfrm>
            <a:off x="3168054" y="0"/>
            <a:ext cx="5855892" cy="6858000"/>
            <a:chOff x="3168054" y="0"/>
            <a:chExt cx="5855892" cy="6858000"/>
          </a:xfrm>
        </p:grpSpPr>
        <p:pic>
          <p:nvPicPr>
            <p:cNvPr id="7" name="Picture 6" descr="Diagram, schematic&#10;&#10;Description automatically generated">
              <a:extLst>
                <a:ext uri="{FF2B5EF4-FFF2-40B4-BE49-F238E27FC236}">
                  <a16:creationId xmlns:a16="http://schemas.microsoft.com/office/drawing/2014/main" id="{BB21197B-202A-4397-971D-57D7F2882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054" y="0"/>
              <a:ext cx="5855892" cy="6858000"/>
            </a:xfrm>
            <a:prstGeom prst="rect">
              <a:avLst/>
            </a:prstGeom>
          </p:spPr>
        </p:pic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5FD11192-6A55-41A1-9C7F-BE43FA380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2184" y="0"/>
              <a:ext cx="11405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範唱：</a:t>
              </a:r>
              <a:endParaRPr lang="en-US" altLang="zh-TW" sz="2000" strike="sngStrike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  <p:pic>
          <p:nvPicPr>
            <p:cNvPr id="9" name="4A03song1s">
              <a:hlinkClick r:id="" action="ppaction://media"/>
              <a:extLst>
                <a:ext uri="{FF2B5EF4-FFF2-40B4-BE49-F238E27FC236}">
                  <a16:creationId xmlns:a16="http://schemas.microsoft.com/office/drawing/2014/main" id="{57E71E04-1E1F-48E8-9BD4-7666DC3A39C2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78937" y="16906"/>
              <a:ext cx="379381" cy="36629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D38BF5-D42D-40D7-8F96-4F358FECFAA1}"/>
              </a:ext>
            </a:extLst>
          </p:cNvPr>
          <p:cNvGrpSpPr/>
          <p:nvPr/>
        </p:nvGrpSpPr>
        <p:grpSpPr>
          <a:xfrm>
            <a:off x="265917" y="493486"/>
            <a:ext cx="4173899" cy="4566220"/>
            <a:chOff x="265917" y="493486"/>
            <a:chExt cx="4173899" cy="456622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5A9544C-D257-47B7-88A6-02F8646AB184}"/>
                </a:ext>
              </a:extLst>
            </p:cNvPr>
            <p:cNvSpPr/>
            <p:nvPr/>
          </p:nvSpPr>
          <p:spPr bwMode="auto">
            <a:xfrm>
              <a:off x="3791744" y="493486"/>
              <a:ext cx="648072" cy="218648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DC262A0-5E14-4BDC-809D-E0CE448D14D9}"/>
                </a:ext>
              </a:extLst>
            </p:cNvPr>
            <p:cNvSpPr txBox="1"/>
            <p:nvPr/>
          </p:nvSpPr>
          <p:spPr>
            <a:xfrm>
              <a:off x="265917" y="2852466"/>
              <a:ext cx="2724657" cy="2207240"/>
            </a:xfrm>
            <a:prstGeom prst="foldedCorner">
              <a:avLst>
                <a:gd name="adj" fmla="val 31722"/>
              </a:avLst>
            </a:prstGeom>
            <a:solidFill>
              <a:srgbClr val="D8EEC0"/>
            </a:solidFill>
          </p:spPr>
          <p:txBody>
            <a:bodyPr wrap="square" rtlCol="0">
              <a:spAutoFit/>
            </a:bodyPr>
            <a:lstStyle/>
            <a:p>
              <a:pPr marL="88900"/>
              <a:r>
                <a:rPr lang="en-GB" sz="24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Moderato</a:t>
              </a:r>
              <a:r>
                <a:rPr lang="zh-TW" altLang="en-US" sz="24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原意為「適度」，一般譯為中板。速度比</a:t>
              </a:r>
              <a:r>
                <a:rPr lang="en-GB" sz="24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Andante</a:t>
              </a:r>
              <a:r>
                <a:rPr lang="zh-TW" altLang="en-US" sz="24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稍快。</a:t>
              </a:r>
              <a:endParaRPr lang="en-GB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F10421E-CF45-456F-B72E-EFC6EA7E60B5}"/>
                </a:ext>
              </a:extLst>
            </p:cNvPr>
            <p:cNvCxnSpPr>
              <a:cxnSpLocks/>
              <a:stCxn id="10" idx="2"/>
              <a:endCxn id="11" idx="0"/>
            </p:cNvCxnSpPr>
            <p:nvPr/>
          </p:nvCxnSpPr>
          <p:spPr bwMode="auto">
            <a:xfrm flipH="1">
              <a:off x="1628246" y="712134"/>
              <a:ext cx="2487534" cy="214033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ECD362A-82F3-4E0E-A5F0-870A549E5A3D}"/>
              </a:ext>
            </a:extLst>
          </p:cNvPr>
          <p:cNvGrpSpPr/>
          <p:nvPr/>
        </p:nvGrpSpPr>
        <p:grpSpPr>
          <a:xfrm>
            <a:off x="6348028" y="980728"/>
            <a:ext cx="5607299" cy="5040560"/>
            <a:chOff x="6348028" y="980728"/>
            <a:chExt cx="5607299" cy="50405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6CA6E-C9DE-4B9E-B7FC-12DBD5407658}"/>
                </a:ext>
              </a:extLst>
            </p:cNvPr>
            <p:cNvSpPr/>
            <p:nvPr/>
          </p:nvSpPr>
          <p:spPr bwMode="auto">
            <a:xfrm>
              <a:off x="6456040" y="980728"/>
              <a:ext cx="1152128" cy="432048"/>
            </a:xfrm>
            <a:prstGeom prst="rect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E83DF6B-D530-4159-913A-1093CA8A32C2}"/>
                </a:ext>
              </a:extLst>
            </p:cNvPr>
            <p:cNvSpPr/>
            <p:nvPr/>
          </p:nvSpPr>
          <p:spPr bwMode="auto">
            <a:xfrm>
              <a:off x="6384032" y="2482280"/>
              <a:ext cx="1152128" cy="432048"/>
            </a:xfrm>
            <a:prstGeom prst="rect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C9690F9-2DF5-44BA-A732-0EC5476B4F42}"/>
                </a:ext>
              </a:extLst>
            </p:cNvPr>
            <p:cNvSpPr/>
            <p:nvPr/>
          </p:nvSpPr>
          <p:spPr bwMode="auto">
            <a:xfrm>
              <a:off x="6384032" y="3933056"/>
              <a:ext cx="1368152" cy="432048"/>
            </a:xfrm>
            <a:prstGeom prst="rect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FB78B8A-756F-4C4E-8AEE-702E37D8247A}"/>
                </a:ext>
              </a:extLst>
            </p:cNvPr>
            <p:cNvSpPr/>
            <p:nvPr/>
          </p:nvSpPr>
          <p:spPr bwMode="auto">
            <a:xfrm>
              <a:off x="6348028" y="5589240"/>
              <a:ext cx="1260140" cy="432048"/>
            </a:xfrm>
            <a:prstGeom prst="rect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C44D432-6AA1-482B-8D78-3C99D5285F01}"/>
                </a:ext>
              </a:extLst>
            </p:cNvPr>
            <p:cNvSpPr txBox="1"/>
            <p:nvPr/>
          </p:nvSpPr>
          <p:spPr>
            <a:xfrm>
              <a:off x="8867329" y="2575611"/>
              <a:ext cx="3087998" cy="2070616"/>
            </a:xfrm>
            <a:prstGeom prst="foldedCorner">
              <a:avLst>
                <a:gd name="adj" fmla="val 24877"/>
              </a:avLst>
            </a:prstGeom>
            <a:solidFill>
              <a:srgbClr val="E2E2F6"/>
            </a:solidFill>
          </p:spPr>
          <p:txBody>
            <a:bodyPr wrap="square" rtlCol="0">
              <a:spAutoFit/>
            </a:bodyPr>
            <a:lstStyle/>
            <a:p>
              <a:pPr marL="88900"/>
              <a:r>
                <a:rPr lang="zh-TW" altLang="en-US" sz="240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這是我們在三年級學過的「切分節奏」，特色是強音落在本來是弱拍的地方。</a:t>
              </a:r>
              <a:endParaRPr lang="en-GB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0A2BEEE-4693-4EC2-B672-55544717012C}"/>
                </a:ext>
              </a:extLst>
            </p:cNvPr>
            <p:cNvCxnSpPr>
              <a:cxnSpLocks/>
              <a:stCxn id="16" idx="3"/>
              <a:endCxn id="21" idx="1"/>
            </p:cNvCxnSpPr>
            <p:nvPr/>
          </p:nvCxnSpPr>
          <p:spPr bwMode="auto">
            <a:xfrm>
              <a:off x="7608168" y="1196752"/>
              <a:ext cx="1259161" cy="241416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EF3E513-E803-4E04-85B5-4FA359B96244}"/>
                </a:ext>
              </a:extLst>
            </p:cNvPr>
            <p:cNvCxnSpPr>
              <a:cxnSpLocks/>
              <a:stCxn id="17" idx="3"/>
              <a:endCxn id="21" idx="1"/>
            </p:cNvCxnSpPr>
            <p:nvPr/>
          </p:nvCxnSpPr>
          <p:spPr bwMode="auto">
            <a:xfrm>
              <a:off x="7536160" y="2698304"/>
              <a:ext cx="1331169" cy="91261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DADBDF3-8921-4F6E-9293-0C02E8DA3729}"/>
                </a:ext>
              </a:extLst>
            </p:cNvPr>
            <p:cNvCxnSpPr>
              <a:cxnSpLocks/>
              <a:stCxn id="21" idx="1"/>
              <a:endCxn id="18" idx="3"/>
            </p:cNvCxnSpPr>
            <p:nvPr/>
          </p:nvCxnSpPr>
          <p:spPr bwMode="auto">
            <a:xfrm flipH="1">
              <a:off x="7752184" y="3610919"/>
              <a:ext cx="1115145" cy="53816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81B6887-26CA-4EE9-956C-840F4F595B92}"/>
                </a:ext>
              </a:extLst>
            </p:cNvPr>
            <p:cNvCxnSpPr>
              <a:cxnSpLocks/>
              <a:stCxn id="19" idx="3"/>
              <a:endCxn id="21" idx="1"/>
            </p:cNvCxnSpPr>
            <p:nvPr/>
          </p:nvCxnSpPr>
          <p:spPr bwMode="auto">
            <a:xfrm flipV="1">
              <a:off x="7608168" y="3610919"/>
              <a:ext cx="1259161" cy="219434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016FADC-EF23-415B-AE95-FAC9E9D22032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EB0B34EB-9FD4-4FCB-BD0E-6359D067E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7" name="Text Box 4">
              <a:extLst>
                <a:ext uri="{FF2B5EF4-FFF2-40B4-BE49-F238E27FC236}">
                  <a16:creationId xmlns:a16="http://schemas.microsoft.com/office/drawing/2014/main" id="{68E538BE-59C8-4475-A573-D4D91255F9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紅彩妹妹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167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id="{FD433511-ECFD-467E-BF96-FFAFB50D3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222775"/>
            <a:ext cx="89289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紅彩妹妹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是用普通話唱的。試跟着範讀，讀出歌詞。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9" name="red-sister_read">
            <a:hlinkClick r:id="" action="ppaction://media"/>
            <a:extLst>
              <a:ext uri="{FF2B5EF4-FFF2-40B4-BE49-F238E27FC236}">
                <a16:creationId xmlns:a16="http://schemas.microsoft.com/office/drawing/2014/main" id="{B45A3119-B343-41C5-BD64-076FF22F25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3512" y="936315"/>
            <a:ext cx="8941471" cy="592168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E946BD7-183A-4F2E-A58B-C3493728C316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B0B58D00-53A3-43D8-92B4-F312EBABA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7965C144-B1C8-4250-8D8F-80622CFC13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紅彩妹妹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907137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id="{1A3A24C8-820B-4A20-B297-D3AB27486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12" y="980728"/>
            <a:ext cx="325297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齊來跟着卡拉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OK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唱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紅彩妹妹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吧！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2" name="red-sister_sing">
            <a:hlinkClick r:id="" action="ppaction://media"/>
            <a:extLst>
              <a:ext uri="{FF2B5EF4-FFF2-40B4-BE49-F238E27FC236}">
                <a16:creationId xmlns:a16="http://schemas.microsoft.com/office/drawing/2014/main" id="{3A48E5FA-BE01-4691-9C5B-AA07507D5B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5680" y="152400"/>
            <a:ext cx="8784976" cy="6577696"/>
          </a:xfrm>
          <a:prstGeom prst="rect">
            <a:avLst/>
          </a:prstGeom>
        </p:spPr>
      </p:pic>
      <p:sp>
        <p:nvSpPr>
          <p:cNvPr id="9" name="TextBox 8">
            <a:hlinkClick r:id="rId5" action="ppaction://hlinksldjump"/>
            <a:extLst>
              <a:ext uri="{FF2B5EF4-FFF2-40B4-BE49-F238E27FC236}">
                <a16:creationId xmlns:a16="http://schemas.microsoft.com/office/drawing/2014/main" id="{FEF5D118-A62D-4B33-AFE9-966927408E04}"/>
              </a:ext>
            </a:extLst>
          </p:cNvPr>
          <p:cNvSpPr txBox="1"/>
          <p:nvPr/>
        </p:nvSpPr>
        <p:spPr>
          <a:xfrm>
            <a:off x="983432" y="6015007"/>
            <a:ext cx="1924612" cy="715089"/>
          </a:xfrm>
          <a:prstGeom prst="roundRect">
            <a:avLst/>
          </a:prstGeom>
          <a:solidFill>
            <a:srgbClr val="C2E49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按此開啟</a:t>
            </a:r>
            <a:endParaRPr lang="en-GB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純音樂卡拉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OK</a:t>
            </a:r>
            <a:endParaRPr lang="en-GB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9874BA-FAC3-4D93-A2A5-E3D2E48AF3E7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BADBBFA0-9CEC-43D9-BFCC-D3305E4AE6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3" name="Text Box 4">
              <a:extLst>
                <a:ext uri="{FF2B5EF4-FFF2-40B4-BE49-F238E27FC236}">
                  <a16:creationId xmlns:a16="http://schemas.microsoft.com/office/drawing/2014/main" id="{E04EF192-35D1-4CE1-A77A-908BD3A7B5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紅彩妹妹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219025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BBE394-76AD-4A4F-99B4-8AE085F617EA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719D0660-EDEC-4CDD-9854-D9D588961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D6468CEE-2D95-4560-9CEB-A09E3B7B26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u="sng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中國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民歌的特色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1BD471F-63ED-402B-9D2C-D8F988BC26E8}"/>
              </a:ext>
            </a:extLst>
          </p:cNvPr>
          <p:cNvGrpSpPr/>
          <p:nvPr/>
        </p:nvGrpSpPr>
        <p:grpSpPr>
          <a:xfrm>
            <a:off x="5879976" y="0"/>
            <a:ext cx="5855892" cy="6858000"/>
            <a:chOff x="3168054" y="0"/>
            <a:chExt cx="5855892" cy="6858000"/>
          </a:xfrm>
        </p:grpSpPr>
        <p:pic>
          <p:nvPicPr>
            <p:cNvPr id="6" name="Picture 5" descr="Diagram, schematic&#10;&#10;Description automatically generated">
              <a:extLst>
                <a:ext uri="{FF2B5EF4-FFF2-40B4-BE49-F238E27FC236}">
                  <a16:creationId xmlns:a16="http://schemas.microsoft.com/office/drawing/2014/main" id="{13819C9D-0443-41B0-B54C-76A78D5BA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054" y="0"/>
              <a:ext cx="5855892" cy="6858000"/>
            </a:xfrm>
            <a:prstGeom prst="rect">
              <a:avLst/>
            </a:prstGeom>
          </p:spPr>
        </p:pic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39D1BC46-2A30-407F-B467-90E02BBE9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2184" y="0"/>
              <a:ext cx="11405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範唱：</a:t>
              </a:r>
              <a:endParaRPr lang="en-US" altLang="zh-TW" sz="2000" strike="sngStrike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  <p:pic>
          <p:nvPicPr>
            <p:cNvPr id="8" name="4A03song1s">
              <a:hlinkClick r:id="" action="ppaction://media"/>
              <a:extLst>
                <a:ext uri="{FF2B5EF4-FFF2-40B4-BE49-F238E27FC236}">
                  <a16:creationId xmlns:a16="http://schemas.microsoft.com/office/drawing/2014/main" id="{AE9A92DF-8015-48BE-8710-EADBBE4D22EE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78937" y="16906"/>
              <a:ext cx="379381" cy="366297"/>
            </a:xfrm>
            <a:prstGeom prst="rect">
              <a:avLst/>
            </a:prstGeom>
          </p:spPr>
        </p:pic>
      </p:grpSp>
      <p:sp>
        <p:nvSpPr>
          <p:cNvPr id="9" name="矩形 1">
            <a:extLst>
              <a:ext uri="{FF2B5EF4-FFF2-40B4-BE49-F238E27FC236}">
                <a16:creationId xmlns:a16="http://schemas.microsoft.com/office/drawing/2014/main" id="{7A3621B0-996B-4AB1-BE97-BBE273C22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980728"/>
            <a:ext cx="540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你能從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紅彩妹妹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中找出</a:t>
            </a:r>
            <a:r>
              <a:rPr lang="zh-TW" altLang="en-US" sz="2800" u="sng" dirty="0">
                <a:solidFill>
                  <a:srgbClr val="0070C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民歌的特色嗎？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E4380648-769D-46BD-BED2-14A5E45251B3}"/>
              </a:ext>
            </a:extLst>
          </p:cNvPr>
          <p:cNvSpPr>
            <a:spLocks/>
          </p:cNvSpPr>
          <p:nvPr/>
        </p:nvSpPr>
        <p:spPr bwMode="auto">
          <a:xfrm>
            <a:off x="263352" y="2204864"/>
            <a:ext cx="540060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A4E690-1478-4608-B2F7-670049C482DC}"/>
              </a:ext>
            </a:extLst>
          </p:cNvPr>
          <p:cNvSpPr txBox="1"/>
          <p:nvPr/>
        </p:nvSpPr>
        <p:spPr>
          <a:xfrm>
            <a:off x="1794101" y="249289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u="sng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民歌的特色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F858EF-FF20-4480-A9A9-74960063D789}"/>
              </a:ext>
            </a:extLst>
          </p:cNvPr>
          <p:cNvSpPr txBox="1"/>
          <p:nvPr/>
        </p:nvSpPr>
        <p:spPr>
          <a:xfrm>
            <a:off x="456132" y="3198167"/>
            <a:ext cx="982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en-GB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26B63D-1AF7-4350-B40D-12F0A46730DA}"/>
              </a:ext>
            </a:extLst>
          </p:cNvPr>
          <p:cNvSpPr txBox="1"/>
          <p:nvPr/>
        </p:nvSpPr>
        <p:spPr>
          <a:xfrm>
            <a:off x="522652" y="3739716"/>
            <a:ext cx="4349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6575" algn="l"/>
              </a:tabLst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</a:t>
            </a:r>
            <a:r>
              <a:rPr lang="en-GB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	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由著名作曲家作曲及填詞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8D0F3A-84C9-47BC-BC99-4471E21F3C6F}"/>
              </a:ext>
            </a:extLst>
          </p:cNvPr>
          <p:cNvSpPr txBox="1"/>
          <p:nvPr/>
        </p:nvSpPr>
        <p:spPr>
          <a:xfrm>
            <a:off x="522652" y="4337613"/>
            <a:ext cx="4349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6575" algn="l"/>
              </a:tabLst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</a:t>
            </a:r>
            <a:r>
              <a:rPr lang="en-GB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	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作者不詳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14171B-C80C-43DA-A1F9-FA9295C9CEF5}"/>
              </a:ext>
            </a:extLst>
          </p:cNvPr>
          <p:cNvSpPr txBox="1"/>
          <p:nvPr/>
        </p:nvSpPr>
        <p:spPr>
          <a:xfrm>
            <a:off x="551384" y="4306835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CC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</a:t>
            </a:r>
            <a:endParaRPr lang="en-GB" sz="3200" dirty="0">
              <a:solidFill>
                <a:srgbClr val="FFCC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A87245-4D47-4383-892A-34A6DF9EDF22}"/>
              </a:ext>
            </a:extLst>
          </p:cNvPr>
          <p:cNvSpPr txBox="1"/>
          <p:nvPr/>
        </p:nvSpPr>
        <p:spPr>
          <a:xfrm>
            <a:off x="1489081" y="3198167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409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4" grpId="0"/>
      <p:bldP spid="16" grpId="0"/>
      <p:bldP spid="17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BBE394-76AD-4A4F-99B4-8AE085F617EA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719D0660-EDEC-4CDD-9854-D9D588961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D6468CEE-2D95-4560-9CEB-A09E3B7B26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u="sng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中國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民歌的特色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1BD471F-63ED-402B-9D2C-D8F988BC26E8}"/>
              </a:ext>
            </a:extLst>
          </p:cNvPr>
          <p:cNvGrpSpPr/>
          <p:nvPr/>
        </p:nvGrpSpPr>
        <p:grpSpPr>
          <a:xfrm>
            <a:off x="5879976" y="0"/>
            <a:ext cx="5855892" cy="6858000"/>
            <a:chOff x="3168054" y="0"/>
            <a:chExt cx="5855892" cy="6858000"/>
          </a:xfrm>
        </p:grpSpPr>
        <p:pic>
          <p:nvPicPr>
            <p:cNvPr id="6" name="Picture 5" descr="Diagram, schematic&#10;&#10;Description automatically generated">
              <a:extLst>
                <a:ext uri="{FF2B5EF4-FFF2-40B4-BE49-F238E27FC236}">
                  <a16:creationId xmlns:a16="http://schemas.microsoft.com/office/drawing/2014/main" id="{13819C9D-0443-41B0-B54C-76A78D5BA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054" y="0"/>
              <a:ext cx="5855892" cy="6858000"/>
            </a:xfrm>
            <a:prstGeom prst="rect">
              <a:avLst/>
            </a:prstGeom>
          </p:spPr>
        </p:pic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39D1BC46-2A30-407F-B467-90E02BBE9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2184" y="0"/>
              <a:ext cx="11405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範唱：</a:t>
              </a:r>
              <a:endParaRPr lang="en-US" altLang="zh-TW" sz="2000" strike="sngStrike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  <p:pic>
          <p:nvPicPr>
            <p:cNvPr id="8" name="4A03song1s">
              <a:hlinkClick r:id="" action="ppaction://media"/>
              <a:extLst>
                <a:ext uri="{FF2B5EF4-FFF2-40B4-BE49-F238E27FC236}">
                  <a16:creationId xmlns:a16="http://schemas.microsoft.com/office/drawing/2014/main" id="{AE9A92DF-8015-48BE-8710-EADBBE4D22EE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78937" y="16906"/>
              <a:ext cx="379381" cy="366297"/>
            </a:xfrm>
            <a:prstGeom prst="rect">
              <a:avLst/>
            </a:prstGeom>
          </p:spPr>
        </p:pic>
      </p:grpSp>
      <p:sp>
        <p:nvSpPr>
          <p:cNvPr id="9" name="矩形 1">
            <a:extLst>
              <a:ext uri="{FF2B5EF4-FFF2-40B4-BE49-F238E27FC236}">
                <a16:creationId xmlns:a16="http://schemas.microsoft.com/office/drawing/2014/main" id="{7A3621B0-996B-4AB1-BE97-BBE273C22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980728"/>
            <a:ext cx="540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你能從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紅彩妹妹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中找出</a:t>
            </a:r>
            <a:r>
              <a:rPr lang="zh-TW" altLang="en-US" sz="2800" u="sng" dirty="0">
                <a:solidFill>
                  <a:srgbClr val="0070C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民歌的特色嗎？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E4380648-769D-46BD-BED2-14A5E45251B3}"/>
              </a:ext>
            </a:extLst>
          </p:cNvPr>
          <p:cNvSpPr>
            <a:spLocks/>
          </p:cNvSpPr>
          <p:nvPr/>
        </p:nvSpPr>
        <p:spPr bwMode="auto">
          <a:xfrm>
            <a:off x="263352" y="2204864"/>
            <a:ext cx="540060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A4E690-1478-4608-B2F7-670049C482DC}"/>
              </a:ext>
            </a:extLst>
          </p:cNvPr>
          <p:cNvSpPr txBox="1"/>
          <p:nvPr/>
        </p:nvSpPr>
        <p:spPr>
          <a:xfrm>
            <a:off x="1794101" y="249289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u="sng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民歌的特色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F858EF-FF20-4480-A9A9-74960063D789}"/>
              </a:ext>
            </a:extLst>
          </p:cNvPr>
          <p:cNvSpPr txBox="1"/>
          <p:nvPr/>
        </p:nvSpPr>
        <p:spPr>
          <a:xfrm>
            <a:off x="456132" y="3198167"/>
            <a:ext cx="982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en-GB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26B63D-1AF7-4350-B40D-12F0A46730DA}"/>
              </a:ext>
            </a:extLst>
          </p:cNvPr>
          <p:cNvSpPr txBox="1"/>
          <p:nvPr/>
        </p:nvSpPr>
        <p:spPr>
          <a:xfrm>
            <a:off x="522652" y="3739716"/>
            <a:ext cx="4349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6575" algn="l"/>
              </a:tabLst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</a:t>
            </a:r>
            <a:r>
              <a:rPr lang="en-GB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	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內容反映日常生活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8D0F3A-84C9-47BC-BC99-4471E21F3C6F}"/>
              </a:ext>
            </a:extLst>
          </p:cNvPr>
          <p:cNvSpPr txBox="1"/>
          <p:nvPr/>
        </p:nvSpPr>
        <p:spPr>
          <a:xfrm>
            <a:off x="522652" y="4337613"/>
            <a:ext cx="4349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6575" algn="l"/>
              </a:tabLst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</a:t>
            </a:r>
            <a:r>
              <a:rPr lang="en-GB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	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內容與歷史故事有關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14171B-C80C-43DA-A1F9-FA9295C9CEF5}"/>
              </a:ext>
            </a:extLst>
          </p:cNvPr>
          <p:cNvSpPr txBox="1"/>
          <p:nvPr/>
        </p:nvSpPr>
        <p:spPr>
          <a:xfrm>
            <a:off x="551384" y="3717032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CC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</a:t>
            </a:r>
            <a:endParaRPr lang="en-GB" sz="3200" dirty="0">
              <a:solidFill>
                <a:srgbClr val="FFCC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A87245-4D47-4383-892A-34A6DF9EDF22}"/>
              </a:ext>
            </a:extLst>
          </p:cNvPr>
          <p:cNvSpPr txBox="1"/>
          <p:nvPr/>
        </p:nvSpPr>
        <p:spPr>
          <a:xfrm>
            <a:off x="1489081" y="3198167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B3D128-37DA-420B-BACF-EF850BB1C377}"/>
              </a:ext>
            </a:extLst>
          </p:cNvPr>
          <p:cNvSpPr txBox="1"/>
          <p:nvPr/>
        </p:nvSpPr>
        <p:spPr>
          <a:xfrm rot="21415376">
            <a:off x="723172" y="5035101"/>
            <a:ext cx="5086750" cy="1461611"/>
          </a:xfrm>
          <a:prstGeom prst="foldedCorner">
            <a:avLst>
              <a:gd name="adj" fmla="val 24877"/>
            </a:avLst>
          </a:prstGeom>
          <a:solidFill>
            <a:srgbClr val="D8EEC0"/>
          </a:solidFill>
        </p:spPr>
        <p:txBody>
          <a:bodyPr wrap="square" rtlCol="0">
            <a:spAutoFit/>
          </a:bodyPr>
          <a:lstStyle/>
          <a:p>
            <a:pPr marL="88900"/>
            <a:r>
              <a:rPr lang="zh-TW" altLang="en-US" sz="22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第一節歌詞主要稱讚少女</a:t>
            </a:r>
            <a:r>
              <a:rPr lang="zh-TW" altLang="en-US" sz="2200" u="sng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紅彩</a:t>
            </a:r>
            <a:r>
              <a:rPr lang="zh-TW" altLang="en-US" sz="22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的美貌；第二節則描述一位少年與</a:t>
            </a:r>
            <a:r>
              <a:rPr lang="zh-TW" altLang="en-US" sz="2200" u="sng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紅彩</a:t>
            </a:r>
            <a:r>
              <a:rPr lang="zh-TW" altLang="en-US" sz="22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相戀，但最後要分離的悲傷故事。</a:t>
            </a:r>
            <a:endParaRPr lang="en-GB" sz="2200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974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4" grpId="0"/>
      <p:bldP spid="16" grpId="0"/>
      <p:bldP spid="17" grpId="0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BBE394-76AD-4A4F-99B4-8AE085F617EA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719D0660-EDEC-4CDD-9854-D9D588961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D6468CEE-2D95-4560-9CEB-A09E3B7B26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u="sng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中國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民歌的特色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1BD471F-63ED-402B-9D2C-D8F988BC26E8}"/>
              </a:ext>
            </a:extLst>
          </p:cNvPr>
          <p:cNvGrpSpPr/>
          <p:nvPr/>
        </p:nvGrpSpPr>
        <p:grpSpPr>
          <a:xfrm>
            <a:off x="5879976" y="0"/>
            <a:ext cx="5855892" cy="6858000"/>
            <a:chOff x="3168054" y="0"/>
            <a:chExt cx="5855892" cy="6858000"/>
          </a:xfrm>
        </p:grpSpPr>
        <p:pic>
          <p:nvPicPr>
            <p:cNvPr id="6" name="Picture 5" descr="Diagram, schematic&#10;&#10;Description automatically generated">
              <a:extLst>
                <a:ext uri="{FF2B5EF4-FFF2-40B4-BE49-F238E27FC236}">
                  <a16:creationId xmlns:a16="http://schemas.microsoft.com/office/drawing/2014/main" id="{13819C9D-0443-41B0-B54C-76A78D5BA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054" y="0"/>
              <a:ext cx="5855892" cy="6858000"/>
            </a:xfrm>
            <a:prstGeom prst="rect">
              <a:avLst/>
            </a:prstGeom>
          </p:spPr>
        </p:pic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39D1BC46-2A30-407F-B467-90E02BBE9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2184" y="0"/>
              <a:ext cx="11405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範唱：</a:t>
              </a:r>
              <a:endParaRPr lang="en-US" altLang="zh-TW" sz="2000" strike="sngStrike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  <p:pic>
          <p:nvPicPr>
            <p:cNvPr id="8" name="4A03song1s">
              <a:hlinkClick r:id="" action="ppaction://media"/>
              <a:extLst>
                <a:ext uri="{FF2B5EF4-FFF2-40B4-BE49-F238E27FC236}">
                  <a16:creationId xmlns:a16="http://schemas.microsoft.com/office/drawing/2014/main" id="{AE9A92DF-8015-48BE-8710-EADBBE4D22EE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78937" y="16906"/>
              <a:ext cx="379381" cy="366297"/>
            </a:xfrm>
            <a:prstGeom prst="rect">
              <a:avLst/>
            </a:prstGeom>
          </p:spPr>
        </p:pic>
      </p:grpSp>
      <p:sp>
        <p:nvSpPr>
          <p:cNvPr id="9" name="矩形 1">
            <a:extLst>
              <a:ext uri="{FF2B5EF4-FFF2-40B4-BE49-F238E27FC236}">
                <a16:creationId xmlns:a16="http://schemas.microsoft.com/office/drawing/2014/main" id="{7A3621B0-996B-4AB1-BE97-BBE273C22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980728"/>
            <a:ext cx="540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你能從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紅彩妹妹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中找出</a:t>
            </a:r>
            <a:r>
              <a:rPr lang="zh-TW" altLang="en-US" sz="2800" u="sng" dirty="0">
                <a:solidFill>
                  <a:srgbClr val="0070C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民歌的特色嗎？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E4380648-769D-46BD-BED2-14A5E45251B3}"/>
              </a:ext>
            </a:extLst>
          </p:cNvPr>
          <p:cNvSpPr>
            <a:spLocks/>
          </p:cNvSpPr>
          <p:nvPr/>
        </p:nvSpPr>
        <p:spPr bwMode="auto">
          <a:xfrm>
            <a:off x="263352" y="2204864"/>
            <a:ext cx="540060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A4E690-1478-4608-B2F7-670049C482DC}"/>
              </a:ext>
            </a:extLst>
          </p:cNvPr>
          <p:cNvSpPr txBox="1"/>
          <p:nvPr/>
        </p:nvSpPr>
        <p:spPr>
          <a:xfrm>
            <a:off x="1794101" y="249289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u="sng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民歌的特色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F858EF-FF20-4480-A9A9-74960063D789}"/>
              </a:ext>
            </a:extLst>
          </p:cNvPr>
          <p:cNvSpPr txBox="1"/>
          <p:nvPr/>
        </p:nvSpPr>
        <p:spPr>
          <a:xfrm>
            <a:off x="456132" y="3198167"/>
            <a:ext cx="982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en-GB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26B63D-1AF7-4350-B40D-12F0A46730DA}"/>
              </a:ext>
            </a:extLst>
          </p:cNvPr>
          <p:cNvSpPr txBox="1"/>
          <p:nvPr/>
        </p:nvSpPr>
        <p:spPr>
          <a:xfrm>
            <a:off x="522652" y="3739716"/>
            <a:ext cx="514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6575" algn="l"/>
              </a:tabLst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</a:t>
            </a:r>
            <a:r>
              <a:rPr lang="en-GB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	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一般在工作、豐收或求愛時唱出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8D0F3A-84C9-47BC-BC99-4471E21F3C6F}"/>
              </a:ext>
            </a:extLst>
          </p:cNvPr>
          <p:cNvSpPr txBox="1"/>
          <p:nvPr/>
        </p:nvSpPr>
        <p:spPr>
          <a:xfrm>
            <a:off x="522652" y="4337613"/>
            <a:ext cx="4349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6575" algn="l"/>
              </a:tabLst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</a:t>
            </a:r>
            <a:r>
              <a:rPr lang="en-GB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	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一般在莊嚴的典禮中唱出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14171B-C80C-43DA-A1F9-FA9295C9CEF5}"/>
              </a:ext>
            </a:extLst>
          </p:cNvPr>
          <p:cNvSpPr txBox="1"/>
          <p:nvPr/>
        </p:nvSpPr>
        <p:spPr>
          <a:xfrm>
            <a:off x="551384" y="3717032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CC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</a:t>
            </a:r>
            <a:endParaRPr lang="en-GB" sz="3200" dirty="0">
              <a:solidFill>
                <a:srgbClr val="FFCC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A87245-4D47-4383-892A-34A6DF9EDF22}"/>
              </a:ext>
            </a:extLst>
          </p:cNvPr>
          <p:cNvSpPr txBox="1"/>
          <p:nvPr/>
        </p:nvSpPr>
        <p:spPr>
          <a:xfrm>
            <a:off x="1489081" y="3198167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911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4" grpId="0"/>
      <p:bldP spid="16" grpId="0"/>
      <p:bldP spid="17" grpId="0"/>
      <p:bldP spid="18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9806</TotalTime>
  <Words>1125</Words>
  <Application>Microsoft Office PowerPoint</Application>
  <PresentationFormat>Widescreen</PresentationFormat>
  <Paragraphs>142</Paragraphs>
  <Slides>22</Slides>
  <Notes>4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預設簡報設計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Chan, Silvia</cp:lastModifiedBy>
  <cp:revision>1849</cp:revision>
  <dcterms:created xsi:type="dcterms:W3CDTF">2010-12-02T06:19:15Z</dcterms:created>
  <dcterms:modified xsi:type="dcterms:W3CDTF">2020-10-08T08:27:15Z</dcterms:modified>
</cp:coreProperties>
</file>