
<file path=[Content_Types].xml><?xml version="1.0" encoding="utf-8"?>
<Types xmlns="http://schemas.openxmlformats.org/package/2006/content-types">
  <Default Extension="doc" ContentType="application/msword"/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6"/>
  </p:notesMasterIdLst>
  <p:sldIdLst>
    <p:sldId id="414" r:id="rId5"/>
    <p:sldId id="415" r:id="rId6"/>
    <p:sldId id="328" r:id="rId7"/>
    <p:sldId id="447" r:id="rId8"/>
    <p:sldId id="448" r:id="rId9"/>
    <p:sldId id="449" r:id="rId10"/>
    <p:sldId id="450" r:id="rId11"/>
    <p:sldId id="451" r:id="rId12"/>
    <p:sldId id="452" r:id="rId13"/>
    <p:sldId id="453" r:id="rId14"/>
    <p:sldId id="454" r:id="rId15"/>
    <p:sldId id="455" r:id="rId16"/>
    <p:sldId id="456" r:id="rId17"/>
    <p:sldId id="457" r:id="rId18"/>
    <p:sldId id="460" r:id="rId19"/>
    <p:sldId id="461" r:id="rId20"/>
    <p:sldId id="477" r:id="rId21"/>
    <p:sldId id="478" r:id="rId22"/>
    <p:sldId id="479" r:id="rId23"/>
    <p:sldId id="480" r:id="rId24"/>
    <p:sldId id="468" r:id="rId25"/>
    <p:sldId id="469" r:id="rId26"/>
    <p:sldId id="463" r:id="rId27"/>
    <p:sldId id="464" r:id="rId28"/>
    <p:sldId id="465" r:id="rId29"/>
    <p:sldId id="466" r:id="rId30"/>
    <p:sldId id="467" r:id="rId31"/>
    <p:sldId id="371" r:id="rId32"/>
    <p:sldId id="472" r:id="rId33"/>
    <p:sldId id="473" r:id="rId34"/>
    <p:sldId id="474" r:id="rId35"/>
    <p:sldId id="475" r:id="rId36"/>
    <p:sldId id="476" r:id="rId37"/>
    <p:sldId id="381" r:id="rId38"/>
    <p:sldId id="412" r:id="rId39"/>
    <p:sldId id="441" r:id="rId40"/>
    <p:sldId id="459" r:id="rId41"/>
    <p:sldId id="458" r:id="rId42"/>
    <p:sldId id="462" r:id="rId43"/>
    <p:sldId id="481" r:id="rId44"/>
    <p:sldId id="445" r:id="rId45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20BA"/>
    <a:srgbClr val="FAB072"/>
    <a:srgbClr val="FCC8E0"/>
    <a:srgbClr val="FF9900"/>
    <a:srgbClr val="BD4D0F"/>
    <a:srgbClr val="5559AF"/>
    <a:srgbClr val="FFEB97"/>
    <a:srgbClr val="F0AE78"/>
    <a:srgbClr val="5F9127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261B63-BFF8-4ED2-B94F-CDE05414BC0B}" v="3" dt="2020-11-30T03:52:31.1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93636" autoAdjust="0"/>
  </p:normalViewPr>
  <p:slideViewPr>
    <p:cSldViewPr>
      <p:cViewPr varScale="1">
        <p:scale>
          <a:sx n="59" d="100"/>
          <a:sy n="59" d="100"/>
        </p:scale>
        <p:origin x="984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4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326686C-8E42-43D9-941E-A7A991F91A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8F2195-1BAF-4532-9BFD-5E67380096D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6AFB826-93CD-4A6B-A110-27EAC8247664}" type="datetimeFigureOut">
              <a:rPr lang="en-US"/>
              <a:pPr>
                <a:defRPr/>
              </a:pPr>
              <a:t>1/7/2021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679DDB7-C45D-427D-AC42-470D6CDE3F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371D58C-36C6-4E52-B3D6-0815DE7854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A07BF9-B5E6-4170-A9AF-D726F985FA1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EF653C-865F-445E-AA94-226149CF60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E35EA17-216D-40AD-AFBF-30B568D0C8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600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F79D96B2-5851-47D1-905D-2FEF1274FA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8E008BBF-4A79-455E-A0D3-BEB1D7FCA7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22E013B5-038A-4082-B3EB-5785E0CABF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F487A8BF-2B4A-4565-8B06-CDCD8C589899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93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93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93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93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93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93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933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933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933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93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386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2110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933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933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933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933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933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931EB33-039E-46F8-A7A8-D4AFEC1D39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03BE695-23C2-43A6-B155-036F311671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9CD5EDD1-F94C-4C53-874D-96FECC5ED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28D8EE0-48BA-43D4-9D68-96DF5DA0E131}" type="slidenum">
              <a:rPr lang="en-GB" altLang="zh-HK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35</a:t>
            </a:fld>
            <a:endParaRPr lang="en-GB" altLang="zh-HK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515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515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51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265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515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515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51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93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93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93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93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93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93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E38E7D-B801-470A-98D7-EB4CB1B654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6F7364-9812-4207-9B52-0FE48F1126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2B49BD-3E61-433B-BDEB-CA420FEB19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7B3F8-077F-4AC7-8D4E-0578C1D8B83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01316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A8903D-1DD0-4C5F-8172-D4DBB077C9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DD9F53-12FC-4BA4-8396-6D31B0618D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A5E670-64F4-4A1C-A1D2-7AD7021B45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A93E2-AC63-47FB-B806-9C7F214EDDE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629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7F8B9F-FD38-4147-858E-3F464C5A3E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2B331D-9F77-4AC7-8EF7-5F8E47A11F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E959B3-8765-403C-AD5A-A300EE2871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A15E2-E853-4B62-AABA-B7FA8D0249E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1629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5" y="417600"/>
            <a:ext cx="6775449" cy="10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2" y="1704976"/>
            <a:ext cx="8079317" cy="317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F79DAE-DE22-4207-A32D-8E4D40DC5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7EA9-C736-4FAC-ACF8-5B89DF465276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819054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A09D8D-E46A-4556-A878-1AB8B2DC0F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BEA583-97C2-4533-B3C7-9CA84BEBB5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3781B9-FD10-48E2-A556-80DC5B94CB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583D1-4326-4689-9A8C-401ED8E097E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56523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2B05CD-D762-4EBE-98F5-78A9DE8C48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4B1B50-7AA4-4C3A-976A-5BEBA45266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3069B4-F05A-4389-AC52-36C116A07E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F30AD-C9E9-4595-A402-761A851FDBE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68455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6FF2B7-909C-4F2A-987C-BBCE12C126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9D7F27-A1C7-4EB1-905E-EE301244A8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18DADF-8D36-4A3D-BA3A-777D2A4173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39938-877A-4E06-BB81-F72F002500E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91639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72B587F-2C38-4EB7-A31B-1C7CD9EFA0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0B72846-E0AA-43CD-99E9-DEDA809D9C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C91EA93-1773-4673-A0F3-FC4714A82F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4CF21-D63A-4520-992C-EE38ADC302F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75687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AAC7D5D-D944-4B5E-A837-54F63703BA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2494E34-E15E-4B64-B6B6-992EEB23FE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C08074-527D-494B-9DE4-1CE0BA87A0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F2BEC-A2BD-4417-8703-A6C3C49D073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6716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69C9B2D-B0F0-44A4-AB03-64BD9556D2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B59C7B9-5423-444B-A208-4F37CBE48A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2E823A9-8032-437F-B7CD-4BC97E46A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A4BFD-A7DA-4970-9D93-D7E549B2235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4305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DD5EB4-201A-4587-9DFE-A97C212235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F229B7-3BF3-4423-B778-5A556F147A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67BDDE-B7F0-4B7D-9DC4-81AD17B551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9376E-153E-421E-8EEC-54825B70543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85358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FC3D32-7D70-4AAC-886E-4FB17D2B33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0441BC-5D8F-4920-B1C6-6518A8A735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249CAD-662A-41FD-9D07-7D46C16F55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FCAE8-2768-4058-A61A-C634D7773DB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11633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53EE564-467C-4AEB-B791-C656E8BE1F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60F4775-87E5-485A-8D32-21100CD095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1D4B65D-92BD-4380-8B4C-83569E4D4BF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B6811EE-2A4D-42E3-B535-7CA58BA0CEF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851B7C6-6344-4C07-9874-6598F4A8445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EDBAD1CA-3DE5-44AC-BA33-D060113C4B3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microsoft.com/office/2007/relationships/hdphoto" Target="../media/hdphoto2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.png"/><Relationship Id="rId5" Type="http://schemas.microsoft.com/office/2007/relationships/media" Target="../media/media4.mp3"/><Relationship Id="rId1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.png"/><Relationship Id="rId17" Type="http://schemas.microsoft.com/office/2007/relationships/hdphoto" Target="../media/hdphoto2.wdp"/><Relationship Id="rId2" Type="http://schemas.openxmlformats.org/officeDocument/2006/relationships/audio" Target="../media/media2.mp3"/><Relationship Id="rId16" Type="http://schemas.openxmlformats.org/officeDocument/2006/relationships/image" Target="../media/image8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5" Type="http://schemas.openxmlformats.org/officeDocument/2006/relationships/image" Target="../media/image11.png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1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.png"/><Relationship Id="rId17" Type="http://schemas.openxmlformats.org/officeDocument/2006/relationships/slide" Target="slide36.xml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5" Type="http://schemas.openxmlformats.org/officeDocument/2006/relationships/hyperlink" Target="https://ds.pearson.com.hk/qr?source=music&amp;originId=pri_music_ppt_4a8_01" TargetMode="External"/><Relationship Id="rId10" Type="http://schemas.openxmlformats.org/officeDocument/2006/relationships/notesSlide" Target="../notesSlides/notesSlide5.xml"/><Relationship Id="rId19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1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slide" Target="slide37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5" Type="http://schemas.openxmlformats.org/officeDocument/2006/relationships/hyperlink" Target="https://ds.pearson.com.hk/qr?source=music&amp;originId=pri_music_ppt_4a8_02" TargetMode="External"/><Relationship Id="rId10" Type="http://schemas.openxmlformats.org/officeDocument/2006/relationships/notesSlide" Target="../notesSlides/notesSlide6.xml"/><Relationship Id="rId19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1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slide" Target="slide38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5" Type="http://schemas.openxmlformats.org/officeDocument/2006/relationships/hyperlink" Target="https://ds.pearson.com.hk/qr?source=music&amp;originId=pri_music_ppt_4a8_03" TargetMode="External"/><Relationship Id="rId10" Type="http://schemas.openxmlformats.org/officeDocument/2006/relationships/notesSlide" Target="../notesSlides/notesSlide7.xml"/><Relationship Id="rId19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8.xml"/><Relationship Id="rId17" Type="http://schemas.openxmlformats.org/officeDocument/2006/relationships/slide" Target="slide39.xml"/><Relationship Id="rId2" Type="http://schemas.openxmlformats.org/officeDocument/2006/relationships/audio" Target="../media/media6.mp3"/><Relationship Id="rId16" Type="http://schemas.openxmlformats.org/officeDocument/2006/relationships/image" Target="../media/image12.png"/><Relationship Id="rId20" Type="http://schemas.microsoft.com/office/2007/relationships/hdphoto" Target="../media/hdphoto2.wdp"/><Relationship Id="rId1" Type="http://schemas.microsoft.com/office/2007/relationships/media" Target="../media/media6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5" Type="http://schemas.openxmlformats.org/officeDocument/2006/relationships/image" Target="../media/image9.png"/><Relationship Id="rId10" Type="http://schemas.openxmlformats.org/officeDocument/2006/relationships/audio" Target="../media/media5.mp3"/><Relationship Id="rId19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13" Type="http://schemas.openxmlformats.org/officeDocument/2006/relationships/image" Target="../media/image8.png"/><Relationship Id="rId3" Type="http://schemas.microsoft.com/office/2007/relationships/media" Target="../media/media8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image" Target="../media/image9.png"/><Relationship Id="rId5" Type="http://schemas.microsoft.com/office/2007/relationships/media" Target="../media/media9.wav"/><Relationship Id="rId10" Type="http://schemas.openxmlformats.org/officeDocument/2006/relationships/image" Target="../media/image3.png"/><Relationship Id="rId4" Type="http://schemas.openxmlformats.org/officeDocument/2006/relationships/audio" Target="../media/media8.wav"/><Relationship Id="rId9" Type="http://schemas.openxmlformats.org/officeDocument/2006/relationships/image" Target="../media/image6.png"/><Relationship Id="rId1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13" Type="http://schemas.openxmlformats.org/officeDocument/2006/relationships/image" Target="../media/image8.png"/><Relationship Id="rId3" Type="http://schemas.microsoft.com/office/2007/relationships/media" Target="../media/media8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image" Target="../media/image9.png"/><Relationship Id="rId5" Type="http://schemas.microsoft.com/office/2007/relationships/media" Target="../media/media9.wav"/><Relationship Id="rId10" Type="http://schemas.openxmlformats.org/officeDocument/2006/relationships/image" Target="../media/image3.png"/><Relationship Id="rId4" Type="http://schemas.openxmlformats.org/officeDocument/2006/relationships/audio" Target="../media/media8.wav"/><Relationship Id="rId9" Type="http://schemas.openxmlformats.org/officeDocument/2006/relationships/image" Target="../media/image6.png"/><Relationship Id="rId1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13" Type="http://schemas.openxmlformats.org/officeDocument/2006/relationships/image" Target="../media/image11.png"/><Relationship Id="rId3" Type="http://schemas.microsoft.com/office/2007/relationships/media" Target="../media/media1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9.png"/><Relationship Id="rId5" Type="http://schemas.microsoft.com/office/2007/relationships/media" Target="../media/media12.mp3"/><Relationship Id="rId10" Type="http://schemas.openxmlformats.org/officeDocument/2006/relationships/image" Target="../media/image3.png"/><Relationship Id="rId4" Type="http://schemas.openxmlformats.org/officeDocument/2006/relationships/audio" Target="../media/media11.mp3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6.png"/><Relationship Id="rId7" Type="http://schemas.openxmlformats.org/officeDocument/2006/relationships/oleObject" Target="../embeddings/Microsoft_Word_97_-_2003_Document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slide" Target="slide41.xml"/><Relationship Id="rId4" Type="http://schemas.openxmlformats.org/officeDocument/2006/relationships/hyperlink" Target="https://ds.pearson.com.hk/qr?source=music&amp;originId=pri_music_ppt_4a8_04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microsoft.com/office/2007/relationships/hdphoto" Target="../media/hdphoto2.wdp"/><Relationship Id="rId9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slide" Target="slide15.xml"/><Relationship Id="rId9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slide" Target="slide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slide" Target="slide1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microsoft.com/office/2007/relationships/media" Target="../media/media16.mp3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notesSlide" Target="../notesSlides/notesSlide32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16.mp3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F2F3E13-BF72-4D7F-AD9E-8FB99EE2B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-47626" y="0"/>
            <a:ext cx="1223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Rectangle 111">
            <a:extLst>
              <a:ext uri="{FF2B5EF4-FFF2-40B4-BE49-F238E27FC236}">
                <a16:creationId xmlns:a16="http://schemas.microsoft.com/office/drawing/2014/main" id="{BE25518F-1AE0-4EEC-A64F-4E1099C28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sp>
        <p:nvSpPr>
          <p:cNvPr id="3080" name="Rectangle 21">
            <a:extLst>
              <a:ext uri="{FF2B5EF4-FFF2-40B4-BE49-F238E27FC236}">
                <a16:creationId xmlns:a16="http://schemas.microsoft.com/office/drawing/2014/main" id="{A73C955C-1847-4AD0-85E9-F012A4EEF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808" y="2621757"/>
            <a:ext cx="4302732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8000" dirty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8B5A31-1B5A-4AF4-998D-2BA0037CD13A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 dirty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 dirty="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45" name="Picture 26">
            <a:extLst>
              <a:ext uri="{FF2B5EF4-FFF2-40B4-BE49-F238E27FC236}">
                <a16:creationId xmlns:a16="http://schemas.microsoft.com/office/drawing/2014/main" id="{CD0CE8B6-6101-478A-ABFF-64AAE86516D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8721" y="65448"/>
            <a:ext cx="1589447" cy="1102484"/>
          </a:xfrm>
          <a:prstGeom prst="rect">
            <a:avLst/>
          </a:prstGeom>
        </p:spPr>
      </p:pic>
      <p:pic>
        <p:nvPicPr>
          <p:cNvPr id="46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BD1325D6-6A90-4E4E-8EC3-84F25067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384800"/>
            <a:ext cx="1763713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Freeform 6">
            <a:extLst>
              <a:ext uri="{FF2B5EF4-FFF2-40B4-BE49-F238E27FC236}">
                <a16:creationId xmlns:a16="http://schemas.microsoft.com/office/drawing/2014/main" id="{3002AA4D-A4EF-4136-910A-DE7E2915C7E3}"/>
              </a:ext>
            </a:extLst>
          </p:cNvPr>
          <p:cNvSpPr>
            <a:spLocks/>
          </p:cNvSpPr>
          <p:nvPr/>
        </p:nvSpPr>
        <p:spPr bwMode="auto">
          <a:xfrm>
            <a:off x="2255139" y="2013857"/>
            <a:ext cx="6902450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8" name="Picture 79">
            <a:extLst>
              <a:ext uri="{FF2B5EF4-FFF2-40B4-BE49-F238E27FC236}">
                <a16:creationId xmlns:a16="http://schemas.microsoft.com/office/drawing/2014/main" id="{241265E3-892B-4AF0-983E-14C7D7BEA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97">
            <a:extLst>
              <a:ext uri="{FF2B5EF4-FFF2-40B4-BE49-F238E27FC236}">
                <a16:creationId xmlns:a16="http://schemas.microsoft.com/office/drawing/2014/main" id="{B8EE7D04-725F-42E2-9F47-4D8821B82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" name="群組 1">
            <a:extLst>
              <a:ext uri="{FF2B5EF4-FFF2-40B4-BE49-F238E27FC236}">
                <a16:creationId xmlns:a16="http://schemas.microsoft.com/office/drawing/2014/main" id="{C1DAA6D2-255F-489F-A9AC-1ACF89D16E71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E26DA4BB-C22A-4FE3-8ACD-5E1B1CD96230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7ED0CD18-6A4F-4754-81D9-6F9ABA9E224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93D60A10-00D3-4D7C-9162-52822D8C7058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0BAD722A-04D2-4CAB-8F0B-41F65BC7AA94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C603F4BB-88CA-4032-A582-9A3AE192088A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792982A4-99E0-47A8-9E33-F267655B59FD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B5FE2AEF-BC6A-498C-ACC4-1CA13C10FC0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8EB2CFC2-17CB-4F32-83C6-536B9C098E9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9">
              <a:extLst>
                <a:ext uri="{FF2B5EF4-FFF2-40B4-BE49-F238E27FC236}">
                  <a16:creationId xmlns:a16="http://schemas.microsoft.com/office/drawing/2014/main" id="{12B8CCE8-C341-452E-9156-F183BD78164E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" name="Freeform 20">
              <a:extLst>
                <a:ext uri="{FF2B5EF4-FFF2-40B4-BE49-F238E27FC236}">
                  <a16:creationId xmlns:a16="http://schemas.microsoft.com/office/drawing/2014/main" id="{FC0D712C-37DC-4F00-80FA-CFCF706AAEF3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2" name="Freeform 21">
              <a:extLst>
                <a:ext uri="{FF2B5EF4-FFF2-40B4-BE49-F238E27FC236}">
                  <a16:creationId xmlns:a16="http://schemas.microsoft.com/office/drawing/2014/main" id="{1105A828-99AB-4490-A185-A2D658751971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id="{7D51CA44-4FCD-4825-AABC-C1A07E313EFD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4" name="Freeform 23">
              <a:extLst>
                <a:ext uri="{FF2B5EF4-FFF2-40B4-BE49-F238E27FC236}">
                  <a16:creationId xmlns:a16="http://schemas.microsoft.com/office/drawing/2014/main" id="{EF03F032-B5AE-4121-A814-E8AA25165C44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5" name="Freeform 24">
              <a:extLst>
                <a:ext uri="{FF2B5EF4-FFF2-40B4-BE49-F238E27FC236}">
                  <a16:creationId xmlns:a16="http://schemas.microsoft.com/office/drawing/2014/main" id="{DFA571E1-5A2E-4930-9F8F-7F19C3A9484F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25">
              <a:extLst>
                <a:ext uri="{FF2B5EF4-FFF2-40B4-BE49-F238E27FC236}">
                  <a16:creationId xmlns:a16="http://schemas.microsoft.com/office/drawing/2014/main" id="{A8FE77A7-ED35-4EB4-AA2C-480D56232085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7" name="Rectangle 21">
            <a:extLst>
              <a:ext uri="{FF2B5EF4-FFF2-40B4-BE49-F238E27FC236}">
                <a16:creationId xmlns:a16="http://schemas.microsoft.com/office/drawing/2014/main" id="{7EB97D17-58B9-4FDB-B10E-B4707BF06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425" y="2564904"/>
            <a:ext cx="3248025" cy="181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72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視唱曲譜</a:t>
            </a:r>
          </a:p>
        </p:txBody>
      </p:sp>
      <p:sp>
        <p:nvSpPr>
          <p:cNvPr id="29" name="Rectangle 1">
            <a:extLst>
              <a:ext uri="{FF2B5EF4-FFF2-40B4-BE49-F238E27FC236}">
                <a16:creationId xmlns:a16="http://schemas.microsoft.com/office/drawing/2014/main" id="{812ED016-3C26-403B-856B-2F87B2068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275" y="9525"/>
            <a:ext cx="18034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四上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第八課</a:t>
            </a:r>
            <a:endParaRPr lang="en-US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A6DF9F0-E190-493D-96FD-54E8723E15AF}"/>
              </a:ext>
            </a:extLst>
          </p:cNvPr>
          <p:cNvSpPr/>
          <p:nvPr/>
        </p:nvSpPr>
        <p:spPr bwMode="auto">
          <a:xfrm>
            <a:off x="-41275" y="0"/>
            <a:ext cx="12233274" cy="6858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69667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2195342" y="3240287"/>
            <a:ext cx="4548730" cy="1758620"/>
            <a:chOff x="2195342" y="3240287"/>
            <a:chExt cx="4548730" cy="1758620"/>
          </a:xfrm>
        </p:grpSpPr>
        <p:sp>
          <p:nvSpPr>
            <p:cNvPr id="16" name="橢圓形圖說文字 15"/>
            <p:cNvSpPr/>
            <p:nvPr/>
          </p:nvSpPr>
          <p:spPr bwMode="auto">
            <a:xfrm>
              <a:off x="2195342" y="3240287"/>
              <a:ext cx="4548730" cy="1758620"/>
            </a:xfrm>
            <a:prstGeom prst="wedgeEllipseCallout">
              <a:avLst>
                <a:gd name="adj1" fmla="val 75664"/>
                <a:gd name="adj2" fmla="val 20520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5600" y="3645024"/>
              <a:ext cx="4104456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要訓練好視唱，記着不要把唱名寫下來啊！</a:t>
              </a:r>
              <a:endParaRPr lang="en-US" altLang="zh-TW" sz="25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3" name="矩形 2"/>
          <p:cNvSpPr/>
          <p:nvPr/>
        </p:nvSpPr>
        <p:spPr bwMode="auto">
          <a:xfrm>
            <a:off x="-47625" y="5517232"/>
            <a:ext cx="12264305" cy="1498278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82000" y="4986849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864291" y="543429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220059" y="5093777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327178" y="5474784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672427" y="504364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081606" y="528218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285229" y="5334856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掌握視唱的技巧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58108" y="1500580"/>
            <a:ext cx="7619034" cy="141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895" y="826697"/>
            <a:ext cx="114847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嘗試在無鋼琴伴奏下視唱以下旋律，然後聽聽旋律，評估自己唱得如何。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Music_for slide 10_audio1">
            <a:hlinkClick r:id="" action="ppaction://media"/>
            <a:extLst>
              <a:ext uri="{FF2B5EF4-FFF2-40B4-BE49-F238E27FC236}">
                <a16:creationId xmlns:a16="http://schemas.microsoft.com/office/drawing/2014/main" id="{5D4AB241-7D45-4408-9985-58A59C4C15C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269" y="1881553"/>
            <a:ext cx="609600" cy="588577"/>
          </a:xfr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 flipH="1">
            <a:off x="7624580" y="3026890"/>
            <a:ext cx="3292319" cy="36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0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517232"/>
            <a:ext cx="12264305" cy="1498278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82000" y="5456907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864291" y="5904348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220059" y="5563835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327178" y="5474784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672427" y="5513698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081606" y="583234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285229" y="5452968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掌握視唱的技巧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sp>
        <p:nvSpPr>
          <p:cNvPr id="23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36712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按照剛才所學的視唱步驟，視唱以下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C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大調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旋律短句。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t="27133" r="13876" b="27241"/>
          <a:stretch/>
        </p:blipFill>
        <p:spPr bwMode="auto">
          <a:xfrm>
            <a:off x="597213" y="1410572"/>
            <a:ext cx="8497025" cy="40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8789285" y="1410572"/>
            <a:ext cx="2923339" cy="1802404"/>
            <a:chOff x="8285229" y="1410572"/>
            <a:chExt cx="2923339" cy="1802404"/>
          </a:xfrm>
        </p:grpSpPr>
        <p:sp>
          <p:nvSpPr>
            <p:cNvPr id="28" name="橢圓形圖說文字 27"/>
            <p:cNvSpPr/>
            <p:nvPr/>
          </p:nvSpPr>
          <p:spPr bwMode="auto">
            <a:xfrm>
              <a:off x="8285229" y="1410572"/>
              <a:ext cx="2923339" cy="1802404"/>
            </a:xfrm>
            <a:prstGeom prst="wedgeEllipseCallout">
              <a:avLst>
                <a:gd name="adj1" fmla="val 14595"/>
                <a:gd name="adj2" fmla="val 58849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9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2190" y="1700808"/>
              <a:ext cx="2330354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這些短句都是選自我們熟悉的聖誕歌曲。</a:t>
              </a:r>
              <a:endParaRPr lang="en-US" altLang="zh-TW" sz="25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4" name="4AP4501">
            <a:hlinkClick r:id="" action="ppaction://media"/>
            <a:extLst>
              <a:ext uri="{FF2B5EF4-FFF2-40B4-BE49-F238E27FC236}">
                <a16:creationId xmlns:a16="http://schemas.microsoft.com/office/drawing/2014/main" id="{73514579-0F75-4E7E-8988-C21F8CFD4BF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95" y="1738851"/>
            <a:ext cx="609600" cy="588577"/>
          </a:xfrm>
        </p:spPr>
      </p:pic>
      <p:pic>
        <p:nvPicPr>
          <p:cNvPr id="5" name="4AP4502">
            <a:hlinkClick r:id="" action="ppaction://media"/>
            <a:extLst>
              <a:ext uri="{FF2B5EF4-FFF2-40B4-BE49-F238E27FC236}">
                <a16:creationId xmlns:a16="http://schemas.microsoft.com/office/drawing/2014/main" id="{3950AC5F-36A6-4975-A8AE-5BD6B00DD1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95" y="2712995"/>
            <a:ext cx="609600" cy="588577"/>
          </a:xfrm>
          <a:prstGeom prst="rect">
            <a:avLst/>
          </a:prstGeom>
        </p:spPr>
      </p:pic>
      <p:pic>
        <p:nvPicPr>
          <p:cNvPr id="6" name="4AP4503">
            <a:hlinkClick r:id="" action="ppaction://media"/>
            <a:extLst>
              <a:ext uri="{FF2B5EF4-FFF2-40B4-BE49-F238E27FC236}">
                <a16:creationId xmlns:a16="http://schemas.microsoft.com/office/drawing/2014/main" id="{07288136-4C48-43C0-BC4B-34E4BF54A09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95" y="3705690"/>
            <a:ext cx="609600" cy="588577"/>
          </a:xfrm>
          <a:prstGeom prst="rect">
            <a:avLst/>
          </a:prstGeom>
        </p:spPr>
      </p:pic>
      <p:pic>
        <p:nvPicPr>
          <p:cNvPr id="7" name="4AP4504">
            <a:hlinkClick r:id="" action="ppaction://media"/>
            <a:extLst>
              <a:ext uri="{FF2B5EF4-FFF2-40B4-BE49-F238E27FC236}">
                <a16:creationId xmlns:a16="http://schemas.microsoft.com/office/drawing/2014/main" id="{55C5F820-E6A2-4FCB-9316-65DEF870B88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63" y="4698067"/>
            <a:ext cx="609600" cy="588577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 flipH="1">
            <a:off x="9135050" y="3301572"/>
            <a:ext cx="2681463" cy="297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45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8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8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9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517232"/>
            <a:ext cx="12264305" cy="1498278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82000" y="5456907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864291" y="5904348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220059" y="5563835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327178" y="5474784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672427" y="5513698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081606" y="583234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285229" y="5452968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掌握視唱的技巧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34822" name="Picture 6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8" t="19283" r="7402" b="31963"/>
          <a:stretch/>
        </p:blipFill>
        <p:spPr bwMode="auto">
          <a:xfrm>
            <a:off x="623392" y="1412777"/>
            <a:ext cx="8422804" cy="406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8789285" y="1410572"/>
            <a:ext cx="2923339" cy="1802404"/>
            <a:chOff x="8285229" y="1410572"/>
            <a:chExt cx="2923339" cy="1802404"/>
          </a:xfrm>
        </p:grpSpPr>
        <p:sp>
          <p:nvSpPr>
            <p:cNvPr id="28" name="橢圓形圖說文字 27"/>
            <p:cNvSpPr/>
            <p:nvPr/>
          </p:nvSpPr>
          <p:spPr bwMode="auto">
            <a:xfrm>
              <a:off x="8285229" y="1410572"/>
              <a:ext cx="2923339" cy="1802404"/>
            </a:xfrm>
            <a:prstGeom prst="wedgeEllipseCallout">
              <a:avLst>
                <a:gd name="adj1" fmla="val 14595"/>
                <a:gd name="adj2" fmla="val 58849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9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2190" y="1678449"/>
              <a:ext cx="2330354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這些短句都是選自我們熟悉的聖誕歌曲。</a:t>
              </a:r>
              <a:endParaRPr lang="en-US" altLang="zh-TW" sz="25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22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36712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按照剛才所學的視唱步驟，視唱以下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C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大調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旋律短句。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3" name="4AP4501">
            <a:hlinkClick r:id="" action="ppaction://media"/>
            <a:extLst>
              <a:ext uri="{FF2B5EF4-FFF2-40B4-BE49-F238E27FC236}">
                <a16:creationId xmlns:a16="http://schemas.microsoft.com/office/drawing/2014/main" id="{84084A4E-D157-4614-B132-A92C16E4BE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80" y="1795449"/>
            <a:ext cx="5419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4AP4502">
            <a:hlinkClick r:id="" action="ppaction://media"/>
            <a:extLst>
              <a:ext uri="{FF2B5EF4-FFF2-40B4-BE49-F238E27FC236}">
                <a16:creationId xmlns:a16="http://schemas.microsoft.com/office/drawing/2014/main" id="{A95CC517-E09D-46C3-824B-201247DF88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80" y="2769593"/>
            <a:ext cx="541909" cy="523220"/>
          </a:xfrm>
          <a:prstGeom prst="rect">
            <a:avLst/>
          </a:prstGeom>
        </p:spPr>
      </p:pic>
      <p:pic>
        <p:nvPicPr>
          <p:cNvPr id="25" name="4AP4503">
            <a:hlinkClick r:id="" action="ppaction://media"/>
            <a:extLst>
              <a:ext uri="{FF2B5EF4-FFF2-40B4-BE49-F238E27FC236}">
                <a16:creationId xmlns:a16="http://schemas.microsoft.com/office/drawing/2014/main" id="{C6EDE162-BA45-4291-90D2-8CB8D5A1277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80" y="3762288"/>
            <a:ext cx="541909" cy="523220"/>
          </a:xfrm>
          <a:prstGeom prst="rect">
            <a:avLst/>
          </a:prstGeom>
        </p:spPr>
      </p:pic>
      <p:pic>
        <p:nvPicPr>
          <p:cNvPr id="26" name="4AP4504">
            <a:hlinkClick r:id="" action="ppaction://media"/>
            <a:extLst>
              <a:ext uri="{FF2B5EF4-FFF2-40B4-BE49-F238E27FC236}">
                <a16:creationId xmlns:a16="http://schemas.microsoft.com/office/drawing/2014/main" id="{EF6E3157-E32F-49F3-A3A7-D78F278C753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48" y="4754665"/>
            <a:ext cx="541909" cy="523220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 flipH="1">
            <a:off x="9135050" y="3301572"/>
            <a:ext cx="2681463" cy="297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94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89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87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94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517232"/>
            <a:ext cx="12264305" cy="1498278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82000" y="5581396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864291" y="5904348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220059" y="5563835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327178" y="5976356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672427" y="5688324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081606" y="583234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285229" y="5596984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掌握視唱的技巧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t="27133" r="13876" b="27241"/>
          <a:stretch/>
        </p:blipFill>
        <p:spPr bwMode="auto">
          <a:xfrm>
            <a:off x="597213" y="1597036"/>
            <a:ext cx="8497025" cy="40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8588199" y="1410572"/>
            <a:ext cx="3124426" cy="1802404"/>
            <a:chOff x="8285229" y="1410572"/>
            <a:chExt cx="2923339" cy="1802404"/>
          </a:xfrm>
        </p:grpSpPr>
        <p:sp>
          <p:nvSpPr>
            <p:cNvPr id="28" name="橢圓形圖說文字 27"/>
            <p:cNvSpPr/>
            <p:nvPr/>
          </p:nvSpPr>
          <p:spPr bwMode="auto">
            <a:xfrm>
              <a:off x="8285229" y="1410572"/>
              <a:ext cx="2923339" cy="1802404"/>
            </a:xfrm>
            <a:prstGeom prst="wedgeEllipseCallout">
              <a:avLst>
                <a:gd name="adj1" fmla="val 14595"/>
                <a:gd name="adj2" fmla="val 58849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9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6898" y="1700808"/>
              <a:ext cx="2664296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你剛才視唱的四個短句，哪個選自這首聖誕歌曲？</a:t>
              </a:r>
              <a:endParaRPr lang="en-US" altLang="zh-TW" sz="25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22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36712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播放</a:t>
            </a:r>
            <a:r>
              <a:rPr lang="en-US" altLang="zh-TW" sz="2800" i="1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  <a:hlinkClick r:id="rId15"/>
              </a:rPr>
              <a:t>Santa Claus is Coming to Town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，留意歌曲的旋律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矩形 23"/>
          <p:cNvSpPr/>
          <p:nvPr/>
        </p:nvSpPr>
        <p:spPr bwMode="auto">
          <a:xfrm>
            <a:off x="820012" y="1597036"/>
            <a:ext cx="4852415" cy="1039876"/>
          </a:xfrm>
          <a:prstGeom prst="rect">
            <a:avLst/>
          </a:prstGeom>
          <a:noFill/>
          <a:ln w="38100" cap="flat" cmpd="sng" algn="ctr">
            <a:solidFill>
              <a:srgbClr val="F020B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6" name="4AP4501">
            <a:hlinkClick r:id="" action="ppaction://media"/>
            <a:extLst>
              <a:ext uri="{FF2B5EF4-FFF2-40B4-BE49-F238E27FC236}">
                <a16:creationId xmlns:a16="http://schemas.microsoft.com/office/drawing/2014/main" id="{0A9B2277-D78E-4C1E-9965-B2E740E069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529" y="1959833"/>
            <a:ext cx="609600" cy="58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4AP4502">
            <a:hlinkClick r:id="" action="ppaction://media"/>
            <a:extLst>
              <a:ext uri="{FF2B5EF4-FFF2-40B4-BE49-F238E27FC236}">
                <a16:creationId xmlns:a16="http://schemas.microsoft.com/office/drawing/2014/main" id="{267F0CEE-012B-4877-8823-B13DE59E71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29" y="2933977"/>
            <a:ext cx="609600" cy="588577"/>
          </a:xfrm>
          <a:prstGeom prst="rect">
            <a:avLst/>
          </a:prstGeom>
        </p:spPr>
      </p:pic>
      <p:pic>
        <p:nvPicPr>
          <p:cNvPr id="30" name="4AP4503">
            <a:hlinkClick r:id="" action="ppaction://media"/>
            <a:extLst>
              <a:ext uri="{FF2B5EF4-FFF2-40B4-BE49-F238E27FC236}">
                <a16:creationId xmlns:a16="http://schemas.microsoft.com/office/drawing/2014/main" id="{F41D1B47-6BE5-436D-902A-06F60C753D9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29" y="3926672"/>
            <a:ext cx="609600" cy="588577"/>
          </a:xfrm>
          <a:prstGeom prst="rect">
            <a:avLst/>
          </a:prstGeom>
        </p:spPr>
      </p:pic>
      <p:pic>
        <p:nvPicPr>
          <p:cNvPr id="31" name="4AP4504">
            <a:hlinkClick r:id="" action="ppaction://media"/>
            <a:extLst>
              <a:ext uri="{FF2B5EF4-FFF2-40B4-BE49-F238E27FC236}">
                <a16:creationId xmlns:a16="http://schemas.microsoft.com/office/drawing/2014/main" id="{06FD2A5A-D866-475C-B2D8-0AA31A2DFBF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97" y="4919049"/>
            <a:ext cx="609600" cy="588577"/>
          </a:xfrm>
          <a:prstGeom prst="rect">
            <a:avLst/>
          </a:prstGeom>
        </p:spPr>
      </p:pic>
      <p:sp>
        <p:nvSpPr>
          <p:cNvPr id="25" name="Rectangle: Rounded Corners 1">
            <a:hlinkClick r:id="rId17" action="ppaction://hlinksldjump"/>
            <a:extLst>
              <a:ext uri="{FF2B5EF4-FFF2-40B4-BE49-F238E27FC236}">
                <a16:creationId xmlns:a16="http://schemas.microsoft.com/office/drawing/2014/main" id="{A57D3064-6CA7-4711-9B9E-2ADBB9ED4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8839" y="5874333"/>
            <a:ext cx="1368425" cy="40005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樂曲介紹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 flipH="1">
            <a:off x="9135050" y="3301572"/>
            <a:ext cx="2681463" cy="297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50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60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89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87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94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517232"/>
            <a:ext cx="12264305" cy="1498278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82000" y="5581396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864291" y="5904348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220059" y="5563835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327178" y="5976356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672427" y="5688324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081606" y="583234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285229" y="5596984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掌握視唱的技巧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t="27133" r="13876" b="27241"/>
          <a:stretch/>
        </p:blipFill>
        <p:spPr bwMode="auto">
          <a:xfrm>
            <a:off x="597213" y="1597036"/>
            <a:ext cx="8497025" cy="40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8588199" y="1410572"/>
            <a:ext cx="3124426" cy="1802404"/>
            <a:chOff x="8285229" y="1410572"/>
            <a:chExt cx="2923339" cy="1802404"/>
          </a:xfrm>
        </p:grpSpPr>
        <p:sp>
          <p:nvSpPr>
            <p:cNvPr id="28" name="橢圓形圖說文字 27"/>
            <p:cNvSpPr/>
            <p:nvPr/>
          </p:nvSpPr>
          <p:spPr bwMode="auto">
            <a:xfrm>
              <a:off x="8285229" y="1410572"/>
              <a:ext cx="2923339" cy="1802404"/>
            </a:xfrm>
            <a:prstGeom prst="wedgeEllipseCallout">
              <a:avLst>
                <a:gd name="adj1" fmla="val 14595"/>
                <a:gd name="adj2" fmla="val 58849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9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6898" y="1700808"/>
              <a:ext cx="2664296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你剛才視唱的四個短句，哪個選自這首聖誕歌曲？</a:t>
              </a:r>
              <a:endParaRPr lang="en-US" altLang="zh-TW" sz="25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22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36712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播放</a:t>
            </a:r>
            <a:r>
              <a:rPr lang="en-US" altLang="zh-TW" sz="2800" i="1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  <a:hlinkClick r:id="rId15"/>
              </a:rPr>
              <a:t>The First Noël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，留意歌曲的旋律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矩形 23"/>
          <p:cNvSpPr/>
          <p:nvPr/>
        </p:nvSpPr>
        <p:spPr bwMode="auto">
          <a:xfrm>
            <a:off x="820012" y="3573016"/>
            <a:ext cx="7768187" cy="1039876"/>
          </a:xfrm>
          <a:prstGeom prst="rect">
            <a:avLst/>
          </a:prstGeom>
          <a:noFill/>
          <a:ln w="38100" cap="flat" cmpd="sng" algn="ctr">
            <a:solidFill>
              <a:srgbClr val="F020B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5" name="Rectangle: Rounded Corners 1">
            <a:hlinkClick r:id="rId16" action="ppaction://hlinksldjump"/>
            <a:extLst>
              <a:ext uri="{FF2B5EF4-FFF2-40B4-BE49-F238E27FC236}">
                <a16:creationId xmlns:a16="http://schemas.microsoft.com/office/drawing/2014/main" id="{A57D3064-6CA7-4711-9B9E-2ADBB9ED4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8839" y="5874333"/>
            <a:ext cx="1368425" cy="40005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樂曲介紹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pic>
        <p:nvPicPr>
          <p:cNvPr id="26" name="4AP4501">
            <a:hlinkClick r:id="" action="ppaction://media"/>
            <a:extLst>
              <a:ext uri="{FF2B5EF4-FFF2-40B4-BE49-F238E27FC236}">
                <a16:creationId xmlns:a16="http://schemas.microsoft.com/office/drawing/2014/main" id="{59723667-C84B-4A4F-89BE-850D510F0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321" y="1939214"/>
            <a:ext cx="609600" cy="58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4AP4502">
            <a:hlinkClick r:id="" action="ppaction://media"/>
            <a:extLst>
              <a:ext uri="{FF2B5EF4-FFF2-40B4-BE49-F238E27FC236}">
                <a16:creationId xmlns:a16="http://schemas.microsoft.com/office/drawing/2014/main" id="{F4F7EFDA-49B5-47C6-AEE4-61FDFF15DB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21" y="2913358"/>
            <a:ext cx="609600" cy="588577"/>
          </a:xfrm>
          <a:prstGeom prst="rect">
            <a:avLst/>
          </a:prstGeom>
        </p:spPr>
      </p:pic>
      <p:pic>
        <p:nvPicPr>
          <p:cNvPr id="31" name="4AP4503">
            <a:hlinkClick r:id="" action="ppaction://media"/>
            <a:extLst>
              <a:ext uri="{FF2B5EF4-FFF2-40B4-BE49-F238E27FC236}">
                <a16:creationId xmlns:a16="http://schemas.microsoft.com/office/drawing/2014/main" id="{03DD7A3D-7F71-4F14-9732-DAC88D77675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21" y="3906053"/>
            <a:ext cx="609600" cy="588577"/>
          </a:xfrm>
          <a:prstGeom prst="rect">
            <a:avLst/>
          </a:prstGeom>
        </p:spPr>
      </p:pic>
      <p:pic>
        <p:nvPicPr>
          <p:cNvPr id="32" name="4AP4504">
            <a:hlinkClick r:id="" action="ppaction://media"/>
            <a:extLst>
              <a:ext uri="{FF2B5EF4-FFF2-40B4-BE49-F238E27FC236}">
                <a16:creationId xmlns:a16="http://schemas.microsoft.com/office/drawing/2014/main" id="{60E24AA2-8C0D-41BA-BF36-D329F1EEC82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89" y="4898430"/>
            <a:ext cx="609600" cy="588577"/>
          </a:xfrm>
          <a:prstGeom prst="rect">
            <a:avLst/>
          </a:prstGeom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 flipH="1">
            <a:off x="9135050" y="3301572"/>
            <a:ext cx="2681463" cy="297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90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60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89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87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94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517232"/>
            <a:ext cx="12264305" cy="1498278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82000" y="5581396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864291" y="5904348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220059" y="5563835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327178" y="5976356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672427" y="5688324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081606" y="583234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285229" y="5596984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掌握視唱的技巧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t="27133" r="13876" b="27241"/>
          <a:stretch/>
        </p:blipFill>
        <p:spPr bwMode="auto">
          <a:xfrm>
            <a:off x="597213" y="1597036"/>
            <a:ext cx="8497025" cy="40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8588199" y="1410572"/>
            <a:ext cx="3124426" cy="1802404"/>
            <a:chOff x="8285229" y="1410572"/>
            <a:chExt cx="2923339" cy="1802404"/>
          </a:xfrm>
        </p:grpSpPr>
        <p:sp>
          <p:nvSpPr>
            <p:cNvPr id="28" name="橢圓形圖說文字 27"/>
            <p:cNvSpPr/>
            <p:nvPr/>
          </p:nvSpPr>
          <p:spPr bwMode="auto">
            <a:xfrm>
              <a:off x="8285229" y="1410572"/>
              <a:ext cx="2923339" cy="1802404"/>
            </a:xfrm>
            <a:prstGeom prst="wedgeEllipseCallout">
              <a:avLst>
                <a:gd name="adj1" fmla="val 14595"/>
                <a:gd name="adj2" fmla="val 58849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9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6898" y="1700808"/>
              <a:ext cx="2664296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你剛才視唱的四個短句，哪個選自這首聖誕歌曲？</a:t>
              </a:r>
              <a:endParaRPr lang="en-US" altLang="zh-TW" sz="25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22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36712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播放</a:t>
            </a:r>
            <a:r>
              <a:rPr lang="en-US" altLang="zh-TW" sz="2800" i="1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  <a:hlinkClick r:id="rId15"/>
              </a:rPr>
              <a:t>Rudolph the Red-nosed Reindeer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，留意歌曲的旋律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矩形 23"/>
          <p:cNvSpPr/>
          <p:nvPr/>
        </p:nvSpPr>
        <p:spPr bwMode="auto">
          <a:xfrm>
            <a:off x="820012" y="4621372"/>
            <a:ext cx="8071156" cy="1039876"/>
          </a:xfrm>
          <a:prstGeom prst="rect">
            <a:avLst/>
          </a:prstGeom>
          <a:noFill/>
          <a:ln w="38100" cap="flat" cmpd="sng" algn="ctr">
            <a:solidFill>
              <a:srgbClr val="F020B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5" name="Rectangle: Rounded Corners 1">
            <a:hlinkClick r:id="rId16" action="ppaction://hlinksldjump"/>
            <a:extLst>
              <a:ext uri="{FF2B5EF4-FFF2-40B4-BE49-F238E27FC236}">
                <a16:creationId xmlns:a16="http://schemas.microsoft.com/office/drawing/2014/main" id="{A57D3064-6CA7-4711-9B9E-2ADBB9ED4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8839" y="5874333"/>
            <a:ext cx="1368425" cy="40005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樂曲介紹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pic>
        <p:nvPicPr>
          <p:cNvPr id="26" name="4AP4501">
            <a:hlinkClick r:id="" action="ppaction://media"/>
            <a:extLst>
              <a:ext uri="{FF2B5EF4-FFF2-40B4-BE49-F238E27FC236}">
                <a16:creationId xmlns:a16="http://schemas.microsoft.com/office/drawing/2014/main" id="{5DA79DEE-761E-4107-9639-4E4ECBE534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722" y="1936813"/>
            <a:ext cx="609600" cy="58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4AP4502">
            <a:hlinkClick r:id="" action="ppaction://media"/>
            <a:extLst>
              <a:ext uri="{FF2B5EF4-FFF2-40B4-BE49-F238E27FC236}">
                <a16:creationId xmlns:a16="http://schemas.microsoft.com/office/drawing/2014/main" id="{E0421B39-6F3D-4B70-84E1-C367B8FA00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22" y="2910957"/>
            <a:ext cx="609600" cy="588577"/>
          </a:xfrm>
          <a:prstGeom prst="rect">
            <a:avLst/>
          </a:prstGeom>
        </p:spPr>
      </p:pic>
      <p:pic>
        <p:nvPicPr>
          <p:cNvPr id="30" name="4AP4503">
            <a:hlinkClick r:id="" action="ppaction://media"/>
            <a:extLst>
              <a:ext uri="{FF2B5EF4-FFF2-40B4-BE49-F238E27FC236}">
                <a16:creationId xmlns:a16="http://schemas.microsoft.com/office/drawing/2014/main" id="{EFFF3424-87E2-4CC9-B2AD-AB159D7343F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22" y="3903652"/>
            <a:ext cx="609600" cy="588577"/>
          </a:xfrm>
          <a:prstGeom prst="rect">
            <a:avLst/>
          </a:prstGeom>
        </p:spPr>
      </p:pic>
      <p:pic>
        <p:nvPicPr>
          <p:cNvPr id="31" name="4AP4504">
            <a:hlinkClick r:id="" action="ppaction://media"/>
            <a:extLst>
              <a:ext uri="{FF2B5EF4-FFF2-40B4-BE49-F238E27FC236}">
                <a16:creationId xmlns:a16="http://schemas.microsoft.com/office/drawing/2014/main" id="{272FEDE1-787C-4071-9E4E-652EDF395EE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90" y="4896029"/>
            <a:ext cx="609600" cy="588577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 flipH="1">
            <a:off x="9135050" y="3301572"/>
            <a:ext cx="2681463" cy="297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74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60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89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87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94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517232"/>
            <a:ext cx="12264305" cy="1498278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82000" y="5581396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864291" y="5904348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220059" y="5563835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327178" y="5976356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672427" y="5688324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081606" y="583234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285229" y="5596984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掌握視唱的技巧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t="27133" r="13876" b="27241"/>
          <a:stretch/>
        </p:blipFill>
        <p:spPr bwMode="auto">
          <a:xfrm>
            <a:off x="597213" y="1597036"/>
            <a:ext cx="8497025" cy="40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8588199" y="1410572"/>
            <a:ext cx="3124426" cy="1802404"/>
            <a:chOff x="8285229" y="1410572"/>
            <a:chExt cx="2923339" cy="1802404"/>
          </a:xfrm>
        </p:grpSpPr>
        <p:sp>
          <p:nvSpPr>
            <p:cNvPr id="28" name="橢圓形圖說文字 27"/>
            <p:cNvSpPr/>
            <p:nvPr/>
          </p:nvSpPr>
          <p:spPr bwMode="auto">
            <a:xfrm>
              <a:off x="8285229" y="1410572"/>
              <a:ext cx="2923339" cy="1802404"/>
            </a:xfrm>
            <a:prstGeom prst="wedgeEllipseCallout">
              <a:avLst>
                <a:gd name="adj1" fmla="val 14595"/>
                <a:gd name="adj2" fmla="val 58849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9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6898" y="1700808"/>
              <a:ext cx="2664296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你剛才視唱的四個短句，哪個選自這首聖誕歌曲？</a:t>
              </a:r>
              <a:endParaRPr lang="en-US" altLang="zh-TW" sz="25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22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36712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播放</a:t>
            </a:r>
            <a:r>
              <a:rPr lang="en-US" altLang="zh-TW" sz="2800" i="1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Deck the Halls</a:t>
            </a:r>
            <a:r>
              <a:rPr lang="zh-TW" altLang="en-US" sz="2800" i="1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　 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，留意歌曲的旋律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矩形 23"/>
          <p:cNvSpPr/>
          <p:nvPr/>
        </p:nvSpPr>
        <p:spPr bwMode="auto">
          <a:xfrm>
            <a:off x="820012" y="2605148"/>
            <a:ext cx="4699924" cy="1023994"/>
          </a:xfrm>
          <a:prstGeom prst="rect">
            <a:avLst/>
          </a:prstGeom>
          <a:noFill/>
          <a:ln w="38100" cap="flat" cmpd="sng" algn="ctr">
            <a:solidFill>
              <a:srgbClr val="F020B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5" name="Rectangle: Rounded Corners 1">
            <a:hlinkClick r:id="rId17" action="ppaction://hlinksldjump"/>
            <a:extLst>
              <a:ext uri="{FF2B5EF4-FFF2-40B4-BE49-F238E27FC236}">
                <a16:creationId xmlns:a16="http://schemas.microsoft.com/office/drawing/2014/main" id="{A57D3064-6CA7-4711-9B9E-2ADBB9ED4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8839" y="5874333"/>
            <a:ext cx="1368425" cy="40005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樂曲介紹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pic>
        <p:nvPicPr>
          <p:cNvPr id="4" name="4AP4604">
            <a:hlinkClick r:id="" action="ppaction://media"/>
            <a:extLst>
              <a:ext uri="{FF2B5EF4-FFF2-40B4-BE49-F238E27FC236}">
                <a16:creationId xmlns:a16="http://schemas.microsoft.com/office/drawing/2014/main" id="{4FBAFAF8-AC86-4B31-9CBF-9224C4B31D8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1744" y="866429"/>
            <a:ext cx="490122" cy="473219"/>
          </a:xfrm>
        </p:spPr>
      </p:pic>
      <p:pic>
        <p:nvPicPr>
          <p:cNvPr id="34" name="4AP4501">
            <a:hlinkClick r:id="" action="ppaction://media"/>
            <a:extLst>
              <a:ext uri="{FF2B5EF4-FFF2-40B4-BE49-F238E27FC236}">
                <a16:creationId xmlns:a16="http://schemas.microsoft.com/office/drawing/2014/main" id="{B8543E0C-8FB5-4B10-AD12-4F7B6A1AEB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206" y="1945064"/>
            <a:ext cx="609600" cy="58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4AP4502">
            <a:hlinkClick r:id="" action="ppaction://media"/>
            <a:extLst>
              <a:ext uri="{FF2B5EF4-FFF2-40B4-BE49-F238E27FC236}">
                <a16:creationId xmlns:a16="http://schemas.microsoft.com/office/drawing/2014/main" id="{C126DA60-A9BC-4427-8AFD-8C972850D81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06" y="2919208"/>
            <a:ext cx="609600" cy="588577"/>
          </a:xfrm>
          <a:prstGeom prst="rect">
            <a:avLst/>
          </a:prstGeom>
        </p:spPr>
      </p:pic>
      <p:pic>
        <p:nvPicPr>
          <p:cNvPr id="44" name="4AP4503">
            <a:hlinkClick r:id="" action="ppaction://media"/>
            <a:extLst>
              <a:ext uri="{FF2B5EF4-FFF2-40B4-BE49-F238E27FC236}">
                <a16:creationId xmlns:a16="http://schemas.microsoft.com/office/drawing/2014/main" id="{36638571-6AAF-4745-A189-5F6F3626002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06" y="3911903"/>
            <a:ext cx="609600" cy="588577"/>
          </a:xfrm>
          <a:prstGeom prst="rect">
            <a:avLst/>
          </a:prstGeom>
        </p:spPr>
      </p:pic>
      <p:pic>
        <p:nvPicPr>
          <p:cNvPr id="45" name="4AP4504">
            <a:hlinkClick r:id="" action="ppaction://media"/>
            <a:extLst>
              <a:ext uri="{FF2B5EF4-FFF2-40B4-BE49-F238E27FC236}">
                <a16:creationId xmlns:a16="http://schemas.microsoft.com/office/drawing/2014/main" id="{B112AF48-CE1B-4B17-A5E2-17B1E5E52F3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74" y="4904280"/>
            <a:ext cx="609600" cy="588577"/>
          </a:xfrm>
          <a:prstGeom prst="rect">
            <a:avLst/>
          </a:prstGeom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 flipH="1">
            <a:off x="9135050" y="3301572"/>
            <a:ext cx="2681463" cy="297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75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0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89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87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94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517232"/>
            <a:ext cx="12264305" cy="1498278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6081604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82000" y="5581396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220059" y="5563835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327178" y="5976356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672427" y="5688324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081606" y="583234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285229" y="5596984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6" y="188640"/>
            <a:ext cx="614828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學唱聖誕歌曲，辨識表演記號的意思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1267146">
            <a:off x="8624998" y="1214808"/>
            <a:ext cx="855955" cy="80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0574925">
            <a:off x="10820515" y="2215137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0574925">
            <a:off x="10992505" y="4052590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0574925">
            <a:off x="10599077" y="356079"/>
            <a:ext cx="871792" cy="81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1195092">
            <a:off x="10001854" y="5543949"/>
            <a:ext cx="855955" cy="80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93946" y="2454074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群組 9"/>
          <p:cNvGrpSpPr/>
          <p:nvPr/>
        </p:nvGrpSpPr>
        <p:grpSpPr>
          <a:xfrm>
            <a:off x="452603" y="1782525"/>
            <a:ext cx="4059221" cy="1764343"/>
            <a:chOff x="452603" y="1782525"/>
            <a:chExt cx="4059221" cy="1764343"/>
          </a:xfrm>
        </p:grpSpPr>
        <p:sp>
          <p:nvSpPr>
            <p:cNvPr id="64" name="橢圓形圖說文字 63"/>
            <p:cNvSpPr/>
            <p:nvPr/>
          </p:nvSpPr>
          <p:spPr bwMode="auto">
            <a:xfrm>
              <a:off x="452603" y="1782525"/>
              <a:ext cx="4059221" cy="1764343"/>
            </a:xfrm>
            <a:prstGeom prst="wedgeEllipseCallout">
              <a:avLst>
                <a:gd name="adj1" fmla="val 563"/>
                <a:gd name="adj2" fmla="val 61659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5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439" y="2186320"/>
              <a:ext cx="3303547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你能夠從歌</a:t>
              </a:r>
              <a:r>
                <a:rPr lang="zh-TW" altLang="en-US" sz="24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譜中找到</a:t>
              </a: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第一個音的唱名嗎？</a:t>
              </a:r>
            </a:p>
          </p:txBody>
        </p:sp>
      </p:grpSp>
      <p:sp>
        <p:nvSpPr>
          <p:cNvPr id="56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89556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開啟電子課本第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46-47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頁，留意</a:t>
            </a:r>
            <a:r>
              <a:rPr lang="en-US" altLang="zh-TW" sz="2800" i="1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Ring the Bells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的歌譜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4965940" y="1727884"/>
            <a:ext cx="4059221" cy="1764343"/>
            <a:chOff x="6074263" y="1782524"/>
            <a:chExt cx="4059221" cy="1764343"/>
          </a:xfrm>
        </p:grpSpPr>
        <p:sp>
          <p:nvSpPr>
            <p:cNvPr id="66" name="橢圓形圖說文字 65"/>
            <p:cNvSpPr/>
            <p:nvPr/>
          </p:nvSpPr>
          <p:spPr bwMode="auto">
            <a:xfrm>
              <a:off x="6074263" y="1782524"/>
              <a:ext cx="4059221" cy="1764343"/>
            </a:xfrm>
            <a:prstGeom prst="wedgeEllipseCallout">
              <a:avLst>
                <a:gd name="adj1" fmla="val 57330"/>
                <a:gd name="adj2" fmla="val -30151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099" y="2186319"/>
              <a:ext cx="3442972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en-US" altLang="zh-TW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Ring the Bells</a:t>
              </a:r>
              <a:r>
                <a:rPr lang="zh-TW" altLang="en-US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第一個音的唱名是</a:t>
              </a:r>
              <a:r>
                <a:rPr lang="en-US" altLang="zh-TW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d’</a:t>
              </a:r>
              <a:r>
                <a:rPr lang="zh-TW" altLang="en-US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。</a:t>
              </a: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6532187" y="3599643"/>
            <a:ext cx="3762245" cy="1764343"/>
            <a:chOff x="4871864" y="3731567"/>
            <a:chExt cx="3762245" cy="1764343"/>
          </a:xfrm>
        </p:grpSpPr>
        <p:sp>
          <p:nvSpPr>
            <p:cNvPr id="70" name="橢圓形圖說文字 69"/>
            <p:cNvSpPr/>
            <p:nvPr/>
          </p:nvSpPr>
          <p:spPr bwMode="auto">
            <a:xfrm>
              <a:off x="4871864" y="3731567"/>
              <a:ext cx="3762245" cy="1764343"/>
            </a:xfrm>
            <a:prstGeom prst="wedgeEllipseCallout">
              <a:avLst>
                <a:gd name="adj1" fmla="val 41540"/>
                <a:gd name="adj2" fmla="val -84366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71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3676" y="4135362"/>
              <a:ext cx="3112019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這是一首 </a:t>
              </a:r>
              <a:r>
                <a:rPr lang="en-US" altLang="zh-TW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C </a:t>
              </a:r>
              <a:r>
                <a:rPr lang="zh-TW" altLang="en-US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大調的歌曲。</a:t>
              </a:r>
            </a:p>
          </p:txBody>
        </p:sp>
      </p:grpSp>
      <p:sp>
        <p:nvSpPr>
          <p:cNvPr id="75" name="Rectangle: Rounded Corners 1">
            <a:hlinkClick r:id="rId6" action="ppaction://hlinksldjump"/>
            <a:extLst>
              <a:ext uri="{FF2B5EF4-FFF2-40B4-BE49-F238E27FC236}">
                <a16:creationId xmlns:a16="http://schemas.microsoft.com/office/drawing/2014/main" id="{A57D3064-6CA7-4711-9B9E-2ADBB9ED4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7655" y="969713"/>
            <a:ext cx="1368425" cy="40005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樂曲介紹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>
            <a:off x="909411" y="3587964"/>
            <a:ext cx="2641232" cy="29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" name="群組 66">
            <a:extLst>
              <a:ext uri="{FF2B5EF4-FFF2-40B4-BE49-F238E27FC236}">
                <a16:creationId xmlns:a16="http://schemas.microsoft.com/office/drawing/2014/main" id="{ACC25B8F-D6D3-4253-BF7D-72F3D2257377}"/>
              </a:ext>
            </a:extLst>
          </p:cNvPr>
          <p:cNvGrpSpPr/>
          <p:nvPr/>
        </p:nvGrpSpPr>
        <p:grpSpPr>
          <a:xfrm>
            <a:off x="8760156" y="1217752"/>
            <a:ext cx="2990453" cy="5033660"/>
            <a:chOff x="9888744" y="1059636"/>
            <a:chExt cx="2990453" cy="5033660"/>
          </a:xfrm>
        </p:grpSpPr>
        <p:pic>
          <p:nvPicPr>
            <p:cNvPr id="53" name="Picture 2">
              <a:extLst>
                <a:ext uri="{FF2B5EF4-FFF2-40B4-BE49-F238E27FC236}">
                  <a16:creationId xmlns:a16="http://schemas.microsoft.com/office/drawing/2014/main" id="{522B4748-2585-4F78-BA98-89DAB38F1B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170901" y="1059636"/>
              <a:ext cx="2708296" cy="1737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橢圓 68">
              <a:extLst>
                <a:ext uri="{FF2B5EF4-FFF2-40B4-BE49-F238E27FC236}">
                  <a16:creationId xmlns:a16="http://schemas.microsoft.com/office/drawing/2014/main" id="{E3BEA7A7-4D17-4EC7-9D17-81C6D834F479}"/>
                </a:ext>
              </a:extLst>
            </p:cNvPr>
            <p:cNvSpPr/>
            <p:nvPr/>
          </p:nvSpPr>
          <p:spPr bwMode="auto">
            <a:xfrm>
              <a:off x="9888744" y="5149944"/>
              <a:ext cx="1144268" cy="94335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427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517232"/>
            <a:ext cx="12264305" cy="1498278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6081604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82000" y="5581396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864291" y="5904348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220059" y="5563835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327178" y="5976356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672427" y="5688324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081606" y="583234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285229" y="5596984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6" y="188640"/>
            <a:ext cx="614828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學唱聖誕歌曲，辨識表演記號的意思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0574925">
            <a:off x="1329433" y="4020748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1267146">
            <a:off x="8624998" y="1214808"/>
            <a:ext cx="855955" cy="80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0574925">
            <a:off x="10820515" y="2215137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0574925">
            <a:off x="10992505" y="4052590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0574925">
            <a:off x="10599077" y="356079"/>
            <a:ext cx="871792" cy="81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1195092">
            <a:off x="10001854" y="5543949"/>
            <a:ext cx="855955" cy="80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93946" y="2454074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1214572" y="1815909"/>
            <a:ext cx="4059221" cy="1764343"/>
            <a:chOff x="452603" y="1782525"/>
            <a:chExt cx="4059221" cy="1764343"/>
          </a:xfrm>
        </p:grpSpPr>
        <p:sp>
          <p:nvSpPr>
            <p:cNvPr id="64" name="橢圓形圖說文字 63"/>
            <p:cNvSpPr/>
            <p:nvPr/>
          </p:nvSpPr>
          <p:spPr bwMode="auto">
            <a:xfrm>
              <a:off x="452603" y="1782525"/>
              <a:ext cx="4059221" cy="1764343"/>
            </a:xfrm>
            <a:prstGeom prst="wedgeEllipseCallout">
              <a:avLst>
                <a:gd name="adj1" fmla="val -5751"/>
                <a:gd name="adj2" fmla="val 57520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5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439" y="2186320"/>
              <a:ext cx="3303547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試用唱名視唱歌曲第一、二行的旋律。</a:t>
              </a:r>
            </a:p>
          </p:txBody>
        </p:sp>
      </p:grpSp>
      <p:sp>
        <p:nvSpPr>
          <p:cNvPr id="56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89556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開啟電子課本第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46-47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頁，留意</a:t>
            </a:r>
            <a:r>
              <a:rPr lang="en-US" altLang="zh-TW" sz="2800" i="1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Ring the Bells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的歌譜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6412230" y="3135950"/>
            <a:ext cx="4351933" cy="1764343"/>
            <a:chOff x="5835850" y="1935864"/>
            <a:chExt cx="4351933" cy="1764343"/>
          </a:xfrm>
        </p:grpSpPr>
        <p:sp>
          <p:nvSpPr>
            <p:cNvPr id="66" name="橢圓形圖說文字 65"/>
            <p:cNvSpPr/>
            <p:nvPr/>
          </p:nvSpPr>
          <p:spPr bwMode="auto">
            <a:xfrm>
              <a:off x="5835850" y="1935864"/>
              <a:ext cx="4059221" cy="1764343"/>
            </a:xfrm>
            <a:prstGeom prst="wedgeEllipseCallout">
              <a:avLst>
                <a:gd name="adj1" fmla="val 47139"/>
                <a:gd name="adj2" fmla="val -74574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1603" y="2532020"/>
              <a:ext cx="4186180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演唱時要注意重複記號啊！</a:t>
              </a:r>
            </a:p>
          </p:txBody>
        </p:sp>
      </p:grpSp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>
            <a:off x="909411" y="3587964"/>
            <a:ext cx="2641232" cy="29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群組 66">
            <a:extLst>
              <a:ext uri="{FF2B5EF4-FFF2-40B4-BE49-F238E27FC236}">
                <a16:creationId xmlns:a16="http://schemas.microsoft.com/office/drawing/2014/main" id="{00A9377D-850D-4D54-888A-BDB82F940DEB}"/>
              </a:ext>
            </a:extLst>
          </p:cNvPr>
          <p:cNvGrpSpPr/>
          <p:nvPr/>
        </p:nvGrpSpPr>
        <p:grpSpPr>
          <a:xfrm>
            <a:off x="8760156" y="1217752"/>
            <a:ext cx="2990453" cy="5033660"/>
            <a:chOff x="9888744" y="1059636"/>
            <a:chExt cx="2990453" cy="5033660"/>
          </a:xfrm>
        </p:grpSpPr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45F685CC-D3B6-4628-A17F-A7147D044A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170901" y="1059636"/>
              <a:ext cx="2708296" cy="1737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橢圓 68">
              <a:extLst>
                <a:ext uri="{FF2B5EF4-FFF2-40B4-BE49-F238E27FC236}">
                  <a16:creationId xmlns:a16="http://schemas.microsoft.com/office/drawing/2014/main" id="{DC27DAA8-2103-43B7-B6CF-3A12F2168616}"/>
                </a:ext>
              </a:extLst>
            </p:cNvPr>
            <p:cNvSpPr/>
            <p:nvPr/>
          </p:nvSpPr>
          <p:spPr bwMode="auto">
            <a:xfrm>
              <a:off x="9888744" y="5149944"/>
              <a:ext cx="1144268" cy="94335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072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517232"/>
            <a:ext cx="12264305" cy="1498278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6081604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82000" y="5581396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220059" y="5563835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327178" y="5976356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672427" y="5688324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081606" y="583234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285229" y="5596984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6" y="188640"/>
            <a:ext cx="614828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學唱聖誕歌曲，辨識表演記號的意思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1267146">
            <a:off x="8624998" y="1214808"/>
            <a:ext cx="855955" cy="80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0574925">
            <a:off x="10820515" y="2215137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0574925">
            <a:off x="10992505" y="4052590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0574925">
            <a:off x="10599077" y="356079"/>
            <a:ext cx="871792" cy="81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1195092">
            <a:off x="10001854" y="5543949"/>
            <a:ext cx="855955" cy="80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93946" y="2454074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452603" y="1782525"/>
            <a:ext cx="4059221" cy="1764343"/>
            <a:chOff x="452603" y="1782525"/>
            <a:chExt cx="4059221" cy="1764343"/>
          </a:xfrm>
        </p:grpSpPr>
        <p:sp>
          <p:nvSpPr>
            <p:cNvPr id="64" name="橢圓形圖說文字 63"/>
            <p:cNvSpPr/>
            <p:nvPr/>
          </p:nvSpPr>
          <p:spPr bwMode="auto">
            <a:xfrm>
              <a:off x="452603" y="1782525"/>
              <a:ext cx="4059221" cy="1764343"/>
            </a:xfrm>
            <a:prstGeom prst="wedgeEllipseCallout">
              <a:avLst>
                <a:gd name="adj1" fmla="val 1186"/>
                <a:gd name="adj2" fmla="val 65839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5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439" y="2186320"/>
              <a:ext cx="3303547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一起按節奏唱出全曲的唱名。</a:t>
              </a:r>
            </a:p>
          </p:txBody>
        </p:sp>
      </p:grpSp>
      <p:sp>
        <p:nvSpPr>
          <p:cNvPr id="56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89556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開啟電子課本第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46-47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頁，留意</a:t>
            </a:r>
            <a:r>
              <a:rPr lang="en-US" altLang="zh-TW" sz="2800" i="1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Ring the Bells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的歌譜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4071044" y="2899256"/>
            <a:ext cx="2889052" cy="1764343"/>
            <a:chOff x="4071044" y="2899256"/>
            <a:chExt cx="2889052" cy="1764343"/>
          </a:xfrm>
        </p:grpSpPr>
        <p:sp>
          <p:nvSpPr>
            <p:cNvPr id="35" name="橢圓形圖說文字 34"/>
            <p:cNvSpPr/>
            <p:nvPr/>
          </p:nvSpPr>
          <p:spPr bwMode="auto">
            <a:xfrm>
              <a:off x="4071044" y="2899256"/>
              <a:ext cx="2889052" cy="1764343"/>
            </a:xfrm>
            <a:prstGeom prst="wedgeEllipseCallout">
              <a:avLst>
                <a:gd name="adj1" fmla="val -86515"/>
                <a:gd name="adj2" fmla="val 27466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7179" y="3350540"/>
              <a:ext cx="2488902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這首歌曲用了甚麼唱名結束？</a:t>
              </a:r>
            </a:p>
          </p:txBody>
        </p:sp>
      </p:grpSp>
      <p:grpSp>
        <p:nvGrpSpPr>
          <p:cNvPr id="45" name="群組 44"/>
          <p:cNvGrpSpPr/>
          <p:nvPr/>
        </p:nvGrpSpPr>
        <p:grpSpPr>
          <a:xfrm>
            <a:off x="7112251" y="3404868"/>
            <a:ext cx="4263536" cy="2336191"/>
            <a:chOff x="4633450" y="3411918"/>
            <a:chExt cx="4263536" cy="2336191"/>
          </a:xfrm>
        </p:grpSpPr>
        <p:sp>
          <p:nvSpPr>
            <p:cNvPr id="51" name="橢圓形圖說文字 50"/>
            <p:cNvSpPr/>
            <p:nvPr/>
          </p:nvSpPr>
          <p:spPr bwMode="auto">
            <a:xfrm>
              <a:off x="4633450" y="3411918"/>
              <a:ext cx="4263536" cy="1878221"/>
            </a:xfrm>
            <a:prstGeom prst="wedgeEllipseCallout">
              <a:avLst>
                <a:gd name="adj1" fmla="val 12331"/>
                <a:gd name="adj2" fmla="val -73259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3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912" y="3732173"/>
              <a:ext cx="3466611" cy="2015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唱名 </a:t>
              </a:r>
              <a:r>
                <a:rPr lang="en-US" altLang="zh-TW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d'</a:t>
              </a:r>
              <a:r>
                <a:rPr lang="zh-TW" altLang="en-US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。一般 </a:t>
              </a:r>
              <a:r>
                <a:rPr lang="en-US" altLang="zh-TW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C </a:t>
              </a:r>
              <a:r>
                <a:rPr lang="zh-TW" altLang="en-US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大調的歌曲或樂曲多以唱名 </a:t>
              </a:r>
              <a:r>
                <a:rPr lang="en-US" altLang="zh-TW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d </a:t>
              </a:r>
              <a:r>
                <a:rPr lang="zh-TW" altLang="en-US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或 </a:t>
              </a:r>
              <a:r>
                <a:rPr lang="en-US" altLang="zh-TW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d'</a:t>
              </a:r>
              <a:r>
                <a:rPr lang="zh-TW" altLang="en-US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音結束。</a:t>
              </a:r>
            </a:p>
            <a:p>
              <a:pPr marL="0" indent="0" eaLnBrk="1" hangingPunct="1">
                <a:spcBef>
                  <a:spcPct val="0"/>
                </a:spcBef>
                <a:buNone/>
              </a:pPr>
              <a:endParaRPr lang="zh-TW" altLang="en-US" sz="25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endParaRPr lang="zh-TW" altLang="en-US" sz="25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6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>
            <a:off x="909411" y="3587964"/>
            <a:ext cx="2641232" cy="29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" name="群組 66"/>
          <p:cNvGrpSpPr/>
          <p:nvPr/>
        </p:nvGrpSpPr>
        <p:grpSpPr>
          <a:xfrm>
            <a:off x="8760156" y="1217752"/>
            <a:ext cx="2990453" cy="5033660"/>
            <a:chOff x="9888744" y="1059636"/>
            <a:chExt cx="2990453" cy="5033660"/>
          </a:xfrm>
        </p:grpSpPr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170901" y="1059636"/>
              <a:ext cx="2708296" cy="1737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橢圓 68"/>
            <p:cNvSpPr/>
            <p:nvPr/>
          </p:nvSpPr>
          <p:spPr bwMode="auto">
            <a:xfrm>
              <a:off x="9888744" y="5149944"/>
              <a:ext cx="1144268" cy="94335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660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DC25897D-1BB8-4FA9-828E-05934ED56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3674" y="0"/>
            <a:ext cx="1223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圓角矩形 1"/>
          <p:cNvSpPr/>
          <p:nvPr/>
        </p:nvSpPr>
        <p:spPr bwMode="auto">
          <a:xfrm>
            <a:off x="1911018" y="2156268"/>
            <a:ext cx="7929398" cy="3288955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CAF91ABA-8B8B-4987-B54D-C6BC847B952C}"/>
              </a:ext>
            </a:extLst>
          </p:cNvPr>
          <p:cNvSpPr>
            <a:spLocks/>
          </p:cNvSpPr>
          <p:nvPr/>
        </p:nvSpPr>
        <p:spPr bwMode="auto">
          <a:xfrm>
            <a:off x="3259187" y="512508"/>
            <a:ext cx="5635625" cy="1398588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BB05BE6D-179E-4255-B6AE-7EABF5B27C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14363" y="64030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25824-647E-4B36-A4FA-61176F3F4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9736" y="2221098"/>
            <a:ext cx="5175076" cy="2772085"/>
          </a:xfrm>
        </p:spPr>
        <p:txBody>
          <a:bodyPr/>
          <a:lstStyle/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掌握視唱</a:t>
            </a: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的技巧</a:t>
            </a:r>
            <a:endParaRPr lang="en-US" altLang="zh-TW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學唱</a:t>
            </a:r>
            <a:r>
              <a:rPr lang="en-US" altLang="zh-TW" sz="34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Ring the Bells</a:t>
            </a:r>
            <a:endParaRPr lang="en-US" altLang="zh-TW" sz="34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辨識表演記號的意思</a:t>
            </a:r>
            <a:endParaRPr lang="en-US" altLang="zh-TW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辨識大調主和弦</a:t>
            </a:r>
            <a:endParaRPr lang="en-US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9">
            <a:extLst>
              <a:ext uri="{FF2B5EF4-FFF2-40B4-BE49-F238E27FC236}">
                <a16:creationId xmlns:a16="http://schemas.microsoft.com/office/drawing/2014/main" id="{8D7AA08A-827D-4387-BC33-B54FED32A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764237" y="5433257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291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517232"/>
            <a:ext cx="12264305" cy="1498278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6081604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82000" y="5581396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864291" y="5904348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220059" y="5563835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327178" y="5976356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672427" y="5688324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081606" y="583234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285229" y="5596984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6" y="188640"/>
            <a:ext cx="614828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學唱聖誕歌曲，辨識表演記號的意思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0574925">
            <a:off x="1329433" y="4020748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1267146">
            <a:off x="8624998" y="1214808"/>
            <a:ext cx="855955" cy="80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0574925">
            <a:off x="10820515" y="2215137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0574925">
            <a:off x="10992505" y="4052590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0574925">
            <a:off x="10599077" y="356079"/>
            <a:ext cx="871792" cy="81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1195092">
            <a:off x="8927967" y="3521398"/>
            <a:ext cx="855955" cy="80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1195092">
            <a:off x="10001854" y="5543949"/>
            <a:ext cx="855955" cy="80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93946" y="2454074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1717487" y="1782524"/>
            <a:ext cx="4059221" cy="1764343"/>
            <a:chOff x="1717487" y="1782524"/>
            <a:chExt cx="4059221" cy="1764343"/>
          </a:xfrm>
        </p:grpSpPr>
        <p:sp>
          <p:nvSpPr>
            <p:cNvPr id="64" name="橢圓形圖說文字 63"/>
            <p:cNvSpPr/>
            <p:nvPr/>
          </p:nvSpPr>
          <p:spPr bwMode="auto">
            <a:xfrm>
              <a:off x="1717487" y="1782524"/>
              <a:ext cx="4059221" cy="1764343"/>
            </a:xfrm>
            <a:prstGeom prst="wedgeEllipseCallout">
              <a:avLst>
                <a:gd name="adj1" fmla="val 3332"/>
                <a:gd name="adj2" fmla="val 66456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5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5323" y="2168040"/>
              <a:ext cx="3303547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聆聽歌曲，然後一起演唱這首聖誕歌曲。</a:t>
              </a:r>
            </a:p>
          </p:txBody>
        </p:sp>
      </p:grpSp>
      <p:sp>
        <p:nvSpPr>
          <p:cNvPr id="56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89556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開啟電子課本第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46-47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頁，留意</a:t>
            </a:r>
            <a:r>
              <a:rPr lang="en-US" altLang="zh-TW" sz="2800" i="1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Ring the Bells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的歌譜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6372201" y="3283345"/>
            <a:ext cx="4263536" cy="1878221"/>
            <a:chOff x="6044359" y="1628800"/>
            <a:chExt cx="4263536" cy="1878221"/>
          </a:xfrm>
        </p:grpSpPr>
        <p:sp>
          <p:nvSpPr>
            <p:cNvPr id="51" name="橢圓形圖說文字 50"/>
            <p:cNvSpPr/>
            <p:nvPr/>
          </p:nvSpPr>
          <p:spPr bwMode="auto">
            <a:xfrm>
              <a:off x="6044359" y="1628800"/>
              <a:ext cx="4263536" cy="1878221"/>
            </a:xfrm>
            <a:prstGeom prst="wedgeEllipseCallout">
              <a:avLst>
                <a:gd name="adj1" fmla="val 41496"/>
                <a:gd name="adj2" fmla="val -80550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3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8171" y="2129779"/>
              <a:ext cx="3795911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你們也可以跟着歌曲的卡拉</a:t>
              </a:r>
              <a:r>
                <a:rPr lang="en-US" altLang="zh-TW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OK</a:t>
              </a: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版本，學唱歌曲。</a:t>
              </a:r>
            </a:p>
          </p:txBody>
        </p:sp>
      </p:grpSp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>
            <a:off x="2241296" y="3626931"/>
            <a:ext cx="2641232" cy="29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群組 66">
            <a:extLst>
              <a:ext uri="{FF2B5EF4-FFF2-40B4-BE49-F238E27FC236}">
                <a16:creationId xmlns:a16="http://schemas.microsoft.com/office/drawing/2014/main" id="{15BA969D-10B6-4FBB-943B-CF953D325E85}"/>
              </a:ext>
            </a:extLst>
          </p:cNvPr>
          <p:cNvGrpSpPr/>
          <p:nvPr/>
        </p:nvGrpSpPr>
        <p:grpSpPr>
          <a:xfrm>
            <a:off x="8760156" y="1217752"/>
            <a:ext cx="2990453" cy="5033660"/>
            <a:chOff x="9888744" y="1059636"/>
            <a:chExt cx="2990453" cy="5033660"/>
          </a:xfrm>
        </p:grpSpPr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id="{36C19185-6D52-4DA1-AC28-621D3F521A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170901" y="1059636"/>
              <a:ext cx="2708296" cy="1737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橢圓 68">
              <a:extLst>
                <a:ext uri="{FF2B5EF4-FFF2-40B4-BE49-F238E27FC236}">
                  <a16:creationId xmlns:a16="http://schemas.microsoft.com/office/drawing/2014/main" id="{A037DC59-9B68-4CF4-B3B8-827C690F39B2}"/>
                </a:ext>
              </a:extLst>
            </p:cNvPr>
            <p:cNvSpPr/>
            <p:nvPr/>
          </p:nvSpPr>
          <p:spPr bwMode="auto">
            <a:xfrm>
              <a:off x="9888744" y="5149944"/>
              <a:ext cx="1144268" cy="94335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233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517232"/>
            <a:ext cx="12264305" cy="1498278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6081604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82000" y="5581396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864291" y="5904348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220059" y="5563835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327178" y="5976356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672427" y="5688324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081606" y="583234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285229" y="5596984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6" y="188640"/>
            <a:ext cx="614828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學唱聖誕歌曲，辨識表演記號的意思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0574925">
            <a:off x="1329433" y="4020748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1267146">
            <a:off x="8624998" y="1214808"/>
            <a:ext cx="855955" cy="80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0574925">
            <a:off x="10820515" y="2215137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0574925">
            <a:off x="10992505" y="4052590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0574925">
            <a:off x="10599077" y="356079"/>
            <a:ext cx="871792" cy="81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1195092">
            <a:off x="8927967" y="3521398"/>
            <a:ext cx="855955" cy="80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1195092">
            <a:off x="10001854" y="5543949"/>
            <a:ext cx="855955" cy="80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Freeform 6">
            <a:extLst>
              <a:ext uri="{FF2B5EF4-FFF2-40B4-BE49-F238E27FC236}">
                <a16:creationId xmlns:a16="http://schemas.microsoft.com/office/drawing/2014/main" id="{3002AA4D-A4EF-4136-910A-DE7E2915C7E3}"/>
              </a:ext>
            </a:extLst>
          </p:cNvPr>
          <p:cNvSpPr>
            <a:spLocks/>
          </p:cNvSpPr>
          <p:nvPr/>
        </p:nvSpPr>
        <p:spPr bwMode="auto">
          <a:xfrm>
            <a:off x="3438119" y="1427838"/>
            <a:ext cx="7770450" cy="4017386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93946" y="2454074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群組 8"/>
          <p:cNvGrpSpPr/>
          <p:nvPr/>
        </p:nvGrpSpPr>
        <p:grpSpPr>
          <a:xfrm>
            <a:off x="357644" y="1427838"/>
            <a:ext cx="2930044" cy="2207231"/>
            <a:chOff x="357644" y="1427838"/>
            <a:chExt cx="2930044" cy="2207231"/>
          </a:xfrm>
        </p:grpSpPr>
        <p:sp>
          <p:nvSpPr>
            <p:cNvPr id="64" name="橢圓形圖說文字 63"/>
            <p:cNvSpPr/>
            <p:nvPr/>
          </p:nvSpPr>
          <p:spPr bwMode="auto">
            <a:xfrm>
              <a:off x="357644" y="1427838"/>
              <a:ext cx="2923339" cy="2207231"/>
            </a:xfrm>
            <a:prstGeom prst="wedgeEllipseCallout">
              <a:avLst>
                <a:gd name="adj1" fmla="val 4169"/>
                <a:gd name="adj2" fmla="val 58439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5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705" y="1772816"/>
              <a:ext cx="2698983" cy="1508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en-US" altLang="zh-TW" sz="2300" i="1" dirty="0">
                  <a:solidFill>
                    <a:srgbClr val="0070C0"/>
                  </a:solidFill>
                  <a:ea typeface="標楷體" panose="03000509000000000000" pitchFamily="65" charset="-120"/>
                </a:rPr>
                <a:t>Ring the Bells</a:t>
              </a:r>
              <a:r>
                <a:rPr lang="zh-TW" altLang="en-US" sz="23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的歌譜上出現了一些表演記號，你知道是甚麼意思嗎？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F51CB7D-DB28-44EB-A092-B06EC809BA73}"/>
              </a:ext>
            </a:extLst>
          </p:cNvPr>
          <p:cNvGrpSpPr/>
          <p:nvPr/>
        </p:nvGrpSpPr>
        <p:grpSpPr>
          <a:xfrm>
            <a:off x="3703753" y="1693061"/>
            <a:ext cx="7331219" cy="1077912"/>
            <a:chOff x="3703753" y="1693061"/>
            <a:chExt cx="7331219" cy="1077912"/>
          </a:xfrm>
        </p:grpSpPr>
        <p:sp>
          <p:nvSpPr>
            <p:cNvPr id="54" name="Text Box 95"/>
            <p:cNvSpPr txBox="1">
              <a:spLocks noChangeArrowheads="1"/>
            </p:cNvSpPr>
            <p:nvPr/>
          </p:nvSpPr>
          <p:spPr bwMode="auto">
            <a:xfrm>
              <a:off x="4210192" y="1693061"/>
              <a:ext cx="6824780" cy="1077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eaLnBrk="1" hangingPunct="1">
                <a:spcBef>
                  <a:spcPct val="30000"/>
                </a:spcBef>
              </a:pPr>
              <a:r>
                <a:rPr lang="en-US" altLang="zh-TW" sz="3200" dirty="0" err="1">
                  <a:solidFill>
                    <a:schemeClr val="bg1"/>
                  </a:solidFill>
                  <a:ea typeface="標楷體" pitchFamily="65" charset="-120"/>
                </a:rPr>
                <a:t>Agitato</a:t>
              </a:r>
              <a:r>
                <a:rPr lang="en-US" altLang="zh-TW" sz="3200" dirty="0">
                  <a:solidFill>
                    <a:schemeClr val="bg1"/>
                  </a:solidFill>
                  <a:ea typeface="標楷體" pitchFamily="65" charset="-120"/>
                </a:rPr>
                <a:t>     </a:t>
              </a:r>
              <a:r>
                <a:rPr lang="zh-TW" altLang="en-US" sz="3200" dirty="0">
                  <a:solidFill>
                    <a:schemeClr val="bg1"/>
                  </a:solidFill>
                  <a:ea typeface="標楷體" pitchFamily="65" charset="-120"/>
                </a:rPr>
                <a:t>是表情記號的一種，表示興奮地演唱或演奏。</a:t>
              </a:r>
            </a:p>
          </p:txBody>
        </p:sp>
        <p:pic>
          <p:nvPicPr>
            <p:cNvPr id="61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28" t="54167" r="62946" b="34920"/>
            <a:stretch/>
          </p:blipFill>
          <p:spPr bwMode="auto">
            <a:xfrm rot="21267146">
              <a:off x="3703753" y="1781940"/>
              <a:ext cx="447107" cy="387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群組 3"/>
          <p:cNvGrpSpPr/>
          <p:nvPr/>
        </p:nvGrpSpPr>
        <p:grpSpPr>
          <a:xfrm>
            <a:off x="3703754" y="3121289"/>
            <a:ext cx="8080878" cy="585788"/>
            <a:chOff x="3703754" y="3121289"/>
            <a:chExt cx="8080878" cy="585788"/>
          </a:xfrm>
        </p:grpSpPr>
        <p:sp>
          <p:nvSpPr>
            <p:cNvPr id="55" name="Text Box 95"/>
            <p:cNvSpPr txBox="1">
              <a:spLocks noChangeArrowheads="1"/>
            </p:cNvSpPr>
            <p:nvPr/>
          </p:nvSpPr>
          <p:spPr bwMode="auto">
            <a:xfrm>
              <a:off x="4190032" y="3121289"/>
              <a:ext cx="7594600" cy="585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eaLnBrk="1" hangingPunct="1">
                <a:spcBef>
                  <a:spcPct val="30000"/>
                </a:spcBef>
              </a:pPr>
              <a:r>
                <a:rPr lang="en-US" altLang="zh-TW" sz="3200" i="1" dirty="0">
                  <a:solidFill>
                    <a:schemeClr val="bg1"/>
                  </a:solidFill>
                  <a:ea typeface="標楷體" pitchFamily="65" charset="-120"/>
                </a:rPr>
                <a:t>rit.</a:t>
              </a:r>
              <a:r>
                <a:rPr lang="zh-TW" altLang="en-US" sz="3200" dirty="0">
                  <a:solidFill>
                    <a:schemeClr val="bg1"/>
                  </a:solidFill>
                  <a:ea typeface="標楷體" pitchFamily="65" charset="-120"/>
                </a:rPr>
                <a:t>即 </a:t>
              </a:r>
              <a:r>
                <a:rPr lang="en-US" altLang="zh-TW" sz="3200" i="1" dirty="0">
                  <a:solidFill>
                    <a:schemeClr val="bg1"/>
                  </a:solidFill>
                  <a:ea typeface="標楷體" pitchFamily="65" charset="-120"/>
                </a:rPr>
                <a:t>ritardando    </a:t>
              </a:r>
              <a:r>
                <a:rPr lang="zh-TW" altLang="en-US" sz="3200" dirty="0">
                  <a:solidFill>
                    <a:schemeClr val="bg1"/>
                  </a:solidFill>
                  <a:ea typeface="標楷體" pitchFamily="65" charset="-120"/>
                </a:rPr>
                <a:t>，表示速度漸慢。</a:t>
              </a:r>
            </a:p>
          </p:txBody>
        </p:sp>
        <p:pic>
          <p:nvPicPr>
            <p:cNvPr id="58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28" t="54167" r="62946" b="34920"/>
            <a:stretch/>
          </p:blipFill>
          <p:spPr bwMode="auto">
            <a:xfrm rot="21267146">
              <a:off x="3703754" y="3228172"/>
              <a:ext cx="413488" cy="387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群組 4"/>
          <p:cNvGrpSpPr/>
          <p:nvPr/>
        </p:nvGrpSpPr>
        <p:grpSpPr>
          <a:xfrm>
            <a:off x="3703754" y="3925309"/>
            <a:ext cx="7082932" cy="1077218"/>
            <a:chOff x="3703754" y="3925309"/>
            <a:chExt cx="7082932" cy="1077218"/>
          </a:xfrm>
        </p:grpSpPr>
        <p:sp>
          <p:nvSpPr>
            <p:cNvPr id="57" name="Text Box 95"/>
            <p:cNvSpPr txBox="1">
              <a:spLocks noChangeArrowheads="1"/>
            </p:cNvSpPr>
            <p:nvPr/>
          </p:nvSpPr>
          <p:spPr bwMode="auto">
            <a:xfrm>
              <a:off x="4100106" y="3925309"/>
              <a:ext cx="6686580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eaLnBrk="1" hangingPunct="1">
                <a:spcBef>
                  <a:spcPct val="30000"/>
                </a:spcBef>
              </a:pPr>
              <a:r>
                <a:rPr lang="en-US" altLang="zh-TW" sz="3200" i="1" dirty="0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rPr>
                <a:t> </a:t>
              </a:r>
              <a:r>
                <a:rPr lang="en-US" altLang="zh-TW" sz="3200" i="1" dirty="0">
                  <a:solidFill>
                    <a:schemeClr val="bg1"/>
                  </a:solidFill>
                  <a:ea typeface="標楷體" pitchFamily="65" charset="-120"/>
                </a:rPr>
                <a:t>a tempo</a:t>
              </a:r>
              <a:r>
                <a:rPr lang="zh-TW" altLang="en-US" sz="3200" i="1" dirty="0">
                  <a:solidFill>
                    <a:schemeClr val="bg1"/>
                  </a:solidFill>
                  <a:ea typeface="標楷體" pitchFamily="65" charset="-120"/>
                </a:rPr>
                <a:t>      </a:t>
              </a:r>
              <a:r>
                <a:rPr lang="zh-TW" altLang="en-US" sz="2000" dirty="0">
                  <a:solidFill>
                    <a:schemeClr val="bg1"/>
                  </a:solidFill>
                  <a:ea typeface="標楷體" pitchFamily="65" charset="-120"/>
                </a:rPr>
                <a:t>，</a:t>
              </a:r>
              <a:r>
                <a:rPr lang="zh-TW" altLang="en-US" sz="3200" dirty="0">
                  <a:solidFill>
                    <a:schemeClr val="bg1"/>
                  </a:solidFill>
                  <a:ea typeface="標楷體" pitchFamily="65" charset="-120"/>
                </a:rPr>
                <a:t>當這個記號出現時，我們要把演奏或演唱的速度回復原速。</a:t>
              </a:r>
            </a:p>
          </p:txBody>
        </p:sp>
        <p:pic>
          <p:nvPicPr>
            <p:cNvPr id="59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28" t="54167" r="62946" b="34920"/>
            <a:stretch/>
          </p:blipFill>
          <p:spPr bwMode="auto">
            <a:xfrm rot="21267146">
              <a:off x="3703754" y="4092268"/>
              <a:ext cx="413488" cy="387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Music_audio1_agitato_for slide 21">
            <a:hlinkClick r:id="" action="ppaction://media"/>
            <a:extLst>
              <a:ext uri="{FF2B5EF4-FFF2-40B4-BE49-F238E27FC236}">
                <a16:creationId xmlns:a16="http://schemas.microsoft.com/office/drawing/2014/main" id="{298B51F5-EA67-432E-8C15-5AC8B0497124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968" y="1793275"/>
            <a:ext cx="406220" cy="392211"/>
          </a:xfrm>
        </p:spPr>
      </p:pic>
      <p:pic>
        <p:nvPicPr>
          <p:cNvPr id="12" name="Music_audio1_rit._for slide 21">
            <a:hlinkClick r:id="" action="ppaction://media"/>
            <a:extLst>
              <a:ext uri="{FF2B5EF4-FFF2-40B4-BE49-F238E27FC236}">
                <a16:creationId xmlns:a16="http://schemas.microsoft.com/office/drawing/2014/main" id="{7EEC85DD-7972-448C-9293-D245EEA786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8623" y="3200130"/>
            <a:ext cx="435507" cy="420488"/>
          </a:xfrm>
          <a:prstGeom prst="rect">
            <a:avLst/>
          </a:prstGeom>
        </p:spPr>
      </p:pic>
      <p:pic>
        <p:nvPicPr>
          <p:cNvPr id="13" name="Music_audio1_a tempo_for slide 21">
            <a:hlinkClick r:id="" action="ppaction://media"/>
            <a:extLst>
              <a:ext uri="{FF2B5EF4-FFF2-40B4-BE49-F238E27FC236}">
                <a16:creationId xmlns:a16="http://schemas.microsoft.com/office/drawing/2014/main" id="{D23D7120-6C03-4ECC-B301-3C591DB6E27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881" y="4022516"/>
            <a:ext cx="438613" cy="423487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>
            <a:off x="498697" y="3688408"/>
            <a:ext cx="2641232" cy="29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07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517232"/>
            <a:ext cx="12264305" cy="1498278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6081604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82000" y="5581396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864291" y="5904348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220059" y="5563835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327178" y="5976356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672427" y="5688324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081606" y="583234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285229" y="5596984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6" y="188640"/>
            <a:ext cx="614828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學唱聖誕歌曲，辨識表演記號的意思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0574925">
            <a:off x="1329433" y="4020748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1267146">
            <a:off x="8624998" y="1214808"/>
            <a:ext cx="855955" cy="80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0574925">
            <a:off x="10820515" y="2215137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0574925">
            <a:off x="10992505" y="4052590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0574925">
            <a:off x="10599077" y="356079"/>
            <a:ext cx="871792" cy="81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1195092">
            <a:off x="8927967" y="3521398"/>
            <a:ext cx="855955" cy="80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1195092">
            <a:off x="10001854" y="5543949"/>
            <a:ext cx="855955" cy="80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93946" y="2454074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Freeform 6">
            <a:extLst>
              <a:ext uri="{FF2B5EF4-FFF2-40B4-BE49-F238E27FC236}">
                <a16:creationId xmlns:a16="http://schemas.microsoft.com/office/drawing/2014/main" id="{3002AA4D-A4EF-4136-910A-DE7E2915C7E3}"/>
              </a:ext>
            </a:extLst>
          </p:cNvPr>
          <p:cNvSpPr>
            <a:spLocks/>
          </p:cNvSpPr>
          <p:nvPr/>
        </p:nvSpPr>
        <p:spPr bwMode="auto">
          <a:xfrm>
            <a:off x="3438119" y="1427838"/>
            <a:ext cx="7770450" cy="4017386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1" name="群組 50"/>
          <p:cNvGrpSpPr/>
          <p:nvPr/>
        </p:nvGrpSpPr>
        <p:grpSpPr>
          <a:xfrm>
            <a:off x="3703753" y="1693061"/>
            <a:ext cx="7331219" cy="1077912"/>
            <a:chOff x="3703754" y="1693061"/>
            <a:chExt cx="6779963" cy="1077912"/>
          </a:xfrm>
        </p:grpSpPr>
        <p:sp>
          <p:nvSpPr>
            <p:cNvPr id="56" name="Text Box 95"/>
            <p:cNvSpPr txBox="1">
              <a:spLocks noChangeArrowheads="1"/>
            </p:cNvSpPr>
            <p:nvPr/>
          </p:nvSpPr>
          <p:spPr bwMode="auto">
            <a:xfrm>
              <a:off x="4172112" y="1693061"/>
              <a:ext cx="6311605" cy="1077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eaLnBrk="1" hangingPunct="1">
                <a:spcBef>
                  <a:spcPct val="30000"/>
                </a:spcBef>
              </a:pPr>
              <a:r>
                <a:rPr lang="en-US" altLang="zh-TW" sz="3200" dirty="0" err="1">
                  <a:solidFill>
                    <a:schemeClr val="bg1"/>
                  </a:solidFill>
                  <a:ea typeface="標楷體" pitchFamily="65" charset="-120"/>
                </a:rPr>
                <a:t>Agitato</a:t>
              </a:r>
              <a:r>
                <a:rPr lang="en-US" altLang="zh-TW" sz="3200" dirty="0">
                  <a:solidFill>
                    <a:schemeClr val="bg1"/>
                  </a:solidFill>
                  <a:ea typeface="標楷體" pitchFamily="65" charset="-120"/>
                </a:rPr>
                <a:t>     </a:t>
              </a:r>
              <a:r>
                <a:rPr lang="zh-TW" altLang="en-US" sz="3200" dirty="0">
                  <a:solidFill>
                    <a:schemeClr val="bg1"/>
                  </a:solidFill>
                  <a:ea typeface="標楷體" pitchFamily="65" charset="-120"/>
                </a:rPr>
                <a:t>是表情記號的一種，表示興奮地演唱或演奏。</a:t>
              </a:r>
            </a:p>
          </p:txBody>
        </p:sp>
        <p:pic>
          <p:nvPicPr>
            <p:cNvPr id="67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28" t="54167" r="62946" b="34920"/>
            <a:stretch/>
          </p:blipFill>
          <p:spPr bwMode="auto">
            <a:xfrm rot="21267146">
              <a:off x="3703754" y="1781940"/>
              <a:ext cx="413488" cy="387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9" name="群組 68"/>
          <p:cNvGrpSpPr/>
          <p:nvPr/>
        </p:nvGrpSpPr>
        <p:grpSpPr>
          <a:xfrm>
            <a:off x="3703754" y="3121289"/>
            <a:ext cx="8080878" cy="585788"/>
            <a:chOff x="3703754" y="3121289"/>
            <a:chExt cx="8080878" cy="585788"/>
          </a:xfrm>
        </p:grpSpPr>
        <p:sp>
          <p:nvSpPr>
            <p:cNvPr id="71" name="Text Box 95"/>
            <p:cNvSpPr txBox="1">
              <a:spLocks noChangeArrowheads="1"/>
            </p:cNvSpPr>
            <p:nvPr/>
          </p:nvSpPr>
          <p:spPr bwMode="auto">
            <a:xfrm>
              <a:off x="4190032" y="3121289"/>
              <a:ext cx="7594600" cy="585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eaLnBrk="1" hangingPunct="1">
                <a:spcBef>
                  <a:spcPct val="30000"/>
                </a:spcBef>
              </a:pPr>
              <a:r>
                <a:rPr lang="en-US" altLang="zh-TW" sz="3200" i="1" dirty="0">
                  <a:solidFill>
                    <a:schemeClr val="bg1"/>
                  </a:solidFill>
                  <a:ea typeface="標楷體" pitchFamily="65" charset="-120"/>
                </a:rPr>
                <a:t>rit.</a:t>
              </a:r>
              <a:r>
                <a:rPr lang="zh-TW" altLang="en-US" sz="3200" dirty="0">
                  <a:solidFill>
                    <a:schemeClr val="bg1"/>
                  </a:solidFill>
                  <a:ea typeface="標楷體" pitchFamily="65" charset="-120"/>
                </a:rPr>
                <a:t>即 </a:t>
              </a:r>
              <a:r>
                <a:rPr lang="en-US" altLang="zh-TW" sz="3200" i="1" dirty="0">
                  <a:solidFill>
                    <a:schemeClr val="bg1"/>
                  </a:solidFill>
                  <a:ea typeface="標楷體" pitchFamily="65" charset="-120"/>
                </a:rPr>
                <a:t>ritardando    </a:t>
              </a:r>
              <a:r>
                <a:rPr lang="zh-TW" altLang="en-US" sz="3200" dirty="0">
                  <a:solidFill>
                    <a:schemeClr val="bg1"/>
                  </a:solidFill>
                  <a:ea typeface="標楷體" pitchFamily="65" charset="-120"/>
                </a:rPr>
                <a:t>，表示速度漸慢。</a:t>
              </a:r>
            </a:p>
          </p:txBody>
        </p:sp>
        <p:pic>
          <p:nvPicPr>
            <p:cNvPr id="72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28" t="54167" r="62946" b="34920"/>
            <a:stretch/>
          </p:blipFill>
          <p:spPr bwMode="auto">
            <a:xfrm rot="21267146">
              <a:off x="3703754" y="3228172"/>
              <a:ext cx="413488" cy="387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" name="群組 73"/>
          <p:cNvGrpSpPr/>
          <p:nvPr/>
        </p:nvGrpSpPr>
        <p:grpSpPr>
          <a:xfrm>
            <a:off x="3703754" y="3925309"/>
            <a:ext cx="7082932" cy="1077218"/>
            <a:chOff x="3703754" y="3925309"/>
            <a:chExt cx="7082932" cy="1077218"/>
          </a:xfrm>
        </p:grpSpPr>
        <p:sp>
          <p:nvSpPr>
            <p:cNvPr id="76" name="Text Box 95"/>
            <p:cNvSpPr txBox="1">
              <a:spLocks noChangeArrowheads="1"/>
            </p:cNvSpPr>
            <p:nvPr/>
          </p:nvSpPr>
          <p:spPr bwMode="auto">
            <a:xfrm>
              <a:off x="4100106" y="3925309"/>
              <a:ext cx="6686580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5pPr>
              <a:lvl6pPr marL="22860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6pPr>
              <a:lvl7pPr marL="27432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7pPr>
              <a:lvl8pPr marL="32004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8pPr>
              <a:lvl9pPr marL="3657600" algn="l" defTabSz="914400" rtl="0" eaLnBrk="1" latinLnBrk="0" hangingPunct="1">
                <a:defRPr kumimoji="1" b="1" kern="1200">
                  <a:solidFill>
                    <a:schemeClr val="tx1"/>
                  </a:solidFill>
                  <a:latin typeface="Arial" charset="0"/>
                  <a:ea typeface="新細明體" charset="-120"/>
                  <a:cs typeface="+mn-cs"/>
                </a:defRPr>
              </a:lvl9pPr>
            </a:lstStyle>
            <a:p>
              <a:pPr eaLnBrk="1" hangingPunct="1">
                <a:spcBef>
                  <a:spcPct val="30000"/>
                </a:spcBef>
              </a:pPr>
              <a:r>
                <a:rPr lang="en-US" altLang="zh-TW" sz="3200" i="1" dirty="0">
                  <a:solidFill>
                    <a:schemeClr val="bg1"/>
                  </a:solidFill>
                  <a:latin typeface="Times New Roman" pitchFamily="18" charset="0"/>
                  <a:ea typeface="標楷體" pitchFamily="65" charset="-120"/>
                </a:rPr>
                <a:t> </a:t>
              </a:r>
              <a:r>
                <a:rPr lang="en-US" altLang="zh-TW" sz="3200" i="1" dirty="0">
                  <a:solidFill>
                    <a:schemeClr val="bg1"/>
                  </a:solidFill>
                  <a:ea typeface="標楷體" pitchFamily="65" charset="-120"/>
                </a:rPr>
                <a:t>a tempo</a:t>
              </a:r>
              <a:r>
                <a:rPr lang="zh-TW" altLang="en-US" sz="3200" i="1" dirty="0">
                  <a:solidFill>
                    <a:schemeClr val="bg1"/>
                  </a:solidFill>
                  <a:ea typeface="標楷體" pitchFamily="65" charset="-120"/>
                </a:rPr>
                <a:t>      </a:t>
              </a:r>
              <a:r>
                <a:rPr lang="zh-TW" altLang="en-US" sz="2000" dirty="0">
                  <a:solidFill>
                    <a:schemeClr val="bg1"/>
                  </a:solidFill>
                  <a:ea typeface="標楷體" pitchFamily="65" charset="-120"/>
                </a:rPr>
                <a:t>，</a:t>
              </a:r>
              <a:r>
                <a:rPr lang="zh-TW" altLang="en-US" sz="3200" dirty="0">
                  <a:solidFill>
                    <a:schemeClr val="bg1"/>
                  </a:solidFill>
                  <a:ea typeface="標楷體" pitchFamily="65" charset="-120"/>
                </a:rPr>
                <a:t>當這個記號出現時，我們要把演奏或演唱的速度回復原速。</a:t>
              </a:r>
            </a:p>
          </p:txBody>
        </p:sp>
        <p:pic>
          <p:nvPicPr>
            <p:cNvPr id="77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28" t="54167" r="62946" b="34920"/>
            <a:stretch/>
          </p:blipFill>
          <p:spPr bwMode="auto">
            <a:xfrm rot="21267146">
              <a:off x="3703754" y="4092268"/>
              <a:ext cx="413488" cy="387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3" name="群組 62"/>
          <p:cNvGrpSpPr/>
          <p:nvPr/>
        </p:nvGrpSpPr>
        <p:grpSpPr>
          <a:xfrm>
            <a:off x="357643" y="1283765"/>
            <a:ext cx="3362093" cy="2351304"/>
            <a:chOff x="8121891" y="980728"/>
            <a:chExt cx="3190592" cy="1957070"/>
          </a:xfrm>
        </p:grpSpPr>
        <p:sp>
          <p:nvSpPr>
            <p:cNvPr id="64" name="橢圓形圖說文字 63"/>
            <p:cNvSpPr/>
            <p:nvPr/>
          </p:nvSpPr>
          <p:spPr bwMode="auto">
            <a:xfrm>
              <a:off x="8121891" y="980728"/>
              <a:ext cx="3158557" cy="1957070"/>
            </a:xfrm>
            <a:prstGeom prst="wedgeEllipseCallout">
              <a:avLst>
                <a:gd name="adj1" fmla="val 1840"/>
                <a:gd name="adj2" fmla="val 60130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5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2266" y="1447716"/>
              <a:ext cx="3090217" cy="103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再唱</a:t>
              </a:r>
              <a:r>
                <a:rPr lang="en-US" altLang="zh-TW" sz="2500" i="1" dirty="0">
                  <a:solidFill>
                    <a:srgbClr val="0070C0"/>
                  </a:solidFill>
                  <a:ea typeface="標楷體" panose="03000509000000000000" pitchFamily="65" charset="-120"/>
                </a:rPr>
                <a:t>Ring the Bells</a:t>
              </a: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，記得要按歌譜中的表演記號來演唱啊</a:t>
              </a:r>
              <a:r>
                <a:rPr lang="en-US" altLang="zh-TW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﹗</a:t>
              </a:r>
              <a:endParaRPr lang="zh-TW" altLang="en-US" sz="25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54" name="Music_audio1_agitato_for slide 21">
            <a:hlinkClick r:id="" action="ppaction://media"/>
            <a:extLst>
              <a:ext uri="{FF2B5EF4-FFF2-40B4-BE49-F238E27FC236}">
                <a16:creationId xmlns:a16="http://schemas.microsoft.com/office/drawing/2014/main" id="{4A2C2107-FD9C-40E3-952D-B2416455E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07968" y="1793275"/>
            <a:ext cx="406220" cy="39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Music_audio1_rit._for slide 21">
            <a:hlinkClick r:id="" action="ppaction://media"/>
            <a:extLst>
              <a:ext uri="{FF2B5EF4-FFF2-40B4-BE49-F238E27FC236}">
                <a16:creationId xmlns:a16="http://schemas.microsoft.com/office/drawing/2014/main" id="{621F02E7-E460-4F77-BA5A-E6C13DAB5A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5361" y="3200130"/>
            <a:ext cx="435507" cy="420488"/>
          </a:xfrm>
          <a:prstGeom prst="rect">
            <a:avLst/>
          </a:prstGeom>
        </p:spPr>
      </p:pic>
      <p:pic>
        <p:nvPicPr>
          <p:cNvPr id="57" name="Music_audio1_a tempo_for slide 21">
            <a:hlinkClick r:id="" action="ppaction://media"/>
            <a:extLst>
              <a:ext uri="{FF2B5EF4-FFF2-40B4-BE49-F238E27FC236}">
                <a16:creationId xmlns:a16="http://schemas.microsoft.com/office/drawing/2014/main" id="{9DF95AFF-0198-4669-A49E-07DD1F62AB1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849" y="4022516"/>
            <a:ext cx="438613" cy="423487"/>
          </a:xfrm>
          <a:prstGeom prst="rect">
            <a:avLst/>
          </a:prstGeom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>
            <a:off x="578827" y="3676591"/>
            <a:ext cx="2641232" cy="29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09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517232"/>
            <a:ext cx="12264305" cy="1498278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82000" y="5581396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864291" y="5904348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220059" y="5563835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327178" y="5976356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672427" y="5688324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081606" y="583234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285229" y="5596984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辨識大調主和弦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" t="59879" r="62751" b="16026"/>
          <a:stretch/>
        </p:blipFill>
        <p:spPr bwMode="auto">
          <a:xfrm>
            <a:off x="2563194" y="1882707"/>
            <a:ext cx="5837062" cy="32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647728" y="4369560"/>
            <a:ext cx="329185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dirty="0">
                <a:ea typeface="標楷體" panose="03000509000000000000" pitchFamily="65" charset="-120"/>
              </a:rPr>
              <a:t>d            m            s</a:t>
            </a:r>
            <a:endParaRPr lang="zh-TW" altLang="en-US" sz="25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4822047" y="1440083"/>
            <a:ext cx="1201945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5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</a:t>
            </a:r>
            <a:r>
              <a:rPr lang="zh-TW" altLang="en-US" sz="25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大調 </a:t>
            </a:r>
          </a:p>
        </p:txBody>
      </p:sp>
      <p:sp>
        <p:nvSpPr>
          <p:cNvPr id="44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36712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分別聆聽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C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大調 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d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m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s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三個音。</a:t>
            </a:r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1267146">
            <a:off x="782774" y="2096610"/>
            <a:ext cx="855955" cy="80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0574925">
            <a:off x="1329433" y="4020748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1267146">
            <a:off x="8624998" y="1214808"/>
            <a:ext cx="855955" cy="80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0574925">
            <a:off x="10820515" y="2215137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0574925">
            <a:off x="10992505" y="4052590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0574925">
            <a:off x="10599077" y="356079"/>
            <a:ext cx="871792" cy="81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1195092">
            <a:off x="8927967" y="3521398"/>
            <a:ext cx="855955" cy="80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1195092">
            <a:off x="10001854" y="5543949"/>
            <a:ext cx="855955" cy="80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usic_4Ap4301_d_for slide 23">
            <a:hlinkClick r:id="" action="ppaction://media"/>
            <a:extLst>
              <a:ext uri="{FF2B5EF4-FFF2-40B4-BE49-F238E27FC236}">
                <a16:creationId xmlns:a16="http://schemas.microsoft.com/office/drawing/2014/main" id="{80CC6AC1-298F-490C-95E5-9C401743BC6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1110" y="5186398"/>
            <a:ext cx="543329" cy="524591"/>
          </a:xfrm>
        </p:spPr>
      </p:pic>
      <p:pic>
        <p:nvPicPr>
          <p:cNvPr id="6" name="Music_4Ap4301_m_for slide 23">
            <a:hlinkClick r:id="" action="ppaction://media"/>
            <a:extLst>
              <a:ext uri="{FF2B5EF4-FFF2-40B4-BE49-F238E27FC236}">
                <a16:creationId xmlns:a16="http://schemas.microsoft.com/office/drawing/2014/main" id="{AAA7A213-6406-4EB0-AFC0-655C7036E7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7002" y="5177448"/>
            <a:ext cx="575291" cy="555451"/>
          </a:xfrm>
          <a:prstGeom prst="rect">
            <a:avLst/>
          </a:prstGeom>
        </p:spPr>
      </p:pic>
      <p:pic>
        <p:nvPicPr>
          <p:cNvPr id="7" name="Music_4Ap4301_s_for slide 23">
            <a:hlinkClick r:id="" action="ppaction://media"/>
            <a:extLst>
              <a:ext uri="{FF2B5EF4-FFF2-40B4-BE49-F238E27FC236}">
                <a16:creationId xmlns:a16="http://schemas.microsoft.com/office/drawing/2014/main" id="{C9FE5A39-891D-45ED-8ED9-39B716A0083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4852" y="5134527"/>
            <a:ext cx="575291" cy="55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790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517232"/>
            <a:ext cx="12264305" cy="1498278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82000" y="5581396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864291" y="5904348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220059" y="5563835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327178" y="5976356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672427" y="5688324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081606" y="583234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285229" y="5596984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辨識大調主和弦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" t="59879" r="62751" b="16026"/>
          <a:stretch/>
        </p:blipFill>
        <p:spPr bwMode="auto">
          <a:xfrm>
            <a:off x="2707210" y="1914628"/>
            <a:ext cx="5837062" cy="324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791744" y="4401481"/>
            <a:ext cx="329185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dirty="0">
                <a:ea typeface="標楷體" panose="03000509000000000000" pitchFamily="65" charset="-120"/>
              </a:rPr>
              <a:t>d            m            s</a:t>
            </a:r>
            <a:endParaRPr lang="zh-TW" altLang="en-US" sz="25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4966063" y="1472004"/>
            <a:ext cx="1201945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5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</a:t>
            </a:r>
            <a:r>
              <a:rPr lang="zh-TW" altLang="en-US" sz="25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大調 </a:t>
            </a:r>
          </a:p>
        </p:txBody>
      </p:sp>
      <p:sp>
        <p:nvSpPr>
          <p:cNvPr id="7" name="右大括弧 6"/>
          <p:cNvSpPr/>
          <p:nvPr/>
        </p:nvSpPr>
        <p:spPr bwMode="auto">
          <a:xfrm rot="16200000" flipH="1">
            <a:off x="5053984" y="3827141"/>
            <a:ext cx="462716" cy="2629433"/>
          </a:xfrm>
          <a:prstGeom prst="rightBrace">
            <a:avLst>
              <a:gd name="adj1" fmla="val 8333"/>
              <a:gd name="adj2" fmla="val 50522"/>
            </a:avLst>
          </a:prstGeom>
          <a:noFill/>
          <a:ln w="38100" cap="flat" cmpd="sng" algn="ctr">
            <a:solidFill>
              <a:srgbClr val="F020B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cxnSp>
        <p:nvCxnSpPr>
          <p:cNvPr id="9" name="直線接點 8"/>
          <p:cNvCxnSpPr/>
          <p:nvPr/>
        </p:nvCxnSpPr>
        <p:spPr bwMode="auto">
          <a:xfrm>
            <a:off x="5303912" y="4917010"/>
            <a:ext cx="0" cy="23135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020B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36712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同時彈奏 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d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m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s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三個音，你聽到的聲音效果是怎樣的？</a:t>
            </a:r>
          </a:p>
        </p:txBody>
      </p:sp>
      <p:pic>
        <p:nvPicPr>
          <p:cNvPr id="8" name="4AP4801">
            <a:hlinkClick r:id="" action="ppaction://media"/>
            <a:extLst>
              <a:ext uri="{FF2B5EF4-FFF2-40B4-BE49-F238E27FC236}">
                <a16:creationId xmlns:a16="http://schemas.microsoft.com/office/drawing/2014/main" id="{C3DE36D6-3B1F-4D4D-A150-026264D5D0B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8580" y="5435601"/>
            <a:ext cx="588619" cy="568320"/>
          </a:xfrm>
        </p:spPr>
      </p:pic>
      <p:grpSp>
        <p:nvGrpSpPr>
          <p:cNvPr id="12" name="群組 11"/>
          <p:cNvGrpSpPr/>
          <p:nvPr/>
        </p:nvGrpSpPr>
        <p:grpSpPr>
          <a:xfrm>
            <a:off x="335360" y="2132857"/>
            <a:ext cx="2821810" cy="4339068"/>
            <a:chOff x="335360" y="2132857"/>
            <a:chExt cx="2821810" cy="4339068"/>
          </a:xfrm>
        </p:grpSpPr>
        <p:sp>
          <p:nvSpPr>
            <p:cNvPr id="45" name="橢圓形圖說文字 44"/>
            <p:cNvSpPr/>
            <p:nvPr/>
          </p:nvSpPr>
          <p:spPr bwMode="auto">
            <a:xfrm>
              <a:off x="335360" y="2132857"/>
              <a:ext cx="2311315" cy="1154332"/>
            </a:xfrm>
            <a:prstGeom prst="wedgeEllipseCallout">
              <a:avLst>
                <a:gd name="adj1" fmla="val 12711"/>
                <a:gd name="adj2" fmla="val 65136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6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392" y="2492896"/>
              <a:ext cx="1779727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和諧悅耳。</a:t>
              </a:r>
            </a:p>
          </p:txBody>
        </p:sp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234" b="84115" l="17383" r="65137">
                          <a14:foregroundMark x1="43555" y1="45182" x2="43555" y2="45182"/>
                          <a14:foregroundMark x1="38672" y1="32292" x2="38672" y2="32292"/>
                          <a14:foregroundMark x1="39453" y1="45833" x2="39453" y2="45833"/>
                          <a14:foregroundMark x1="46387" y1="50260" x2="46387" y2="50260"/>
                          <a14:foregroundMark x1="46387" y1="50260" x2="46387" y2="50260"/>
                          <a14:foregroundMark x1="49121" y1="46615" x2="49121" y2="46615"/>
                          <a14:foregroundMark x1="48828" y1="46224" x2="48828" y2="46224"/>
                          <a14:foregroundMark x1="23926" y1="38932" x2="23926" y2="38932"/>
                          <a14:foregroundMark x1="23633" y1="36328" x2="23633" y2="36328"/>
                          <a14:foregroundMark x1="23242" y1="35938" x2="23242" y2="35938"/>
                          <a14:foregroundMark x1="25879" y1="39453" x2="25879" y2="39453"/>
                          <a14:foregroundMark x1="28125" y1="39714" x2="28125" y2="39714"/>
                          <a14:foregroundMark x1="25293" y1="44271" x2="25293" y2="44271"/>
                          <a14:foregroundMark x1="28906" y1="43880" x2="28906" y2="43880"/>
                          <a14:foregroundMark x1="45215" y1="46615" x2="45215" y2="46615"/>
                          <a14:foregroundMark x1="41504" y1="50260" x2="41504" y2="50260"/>
                          <a14:foregroundMark x1="57617" y1="54167" x2="57617" y2="54167"/>
                          <a14:foregroundMark x1="56738" y1="55990" x2="56738" y2="55990"/>
                          <a14:foregroundMark x1="58789" y1="52734" x2="58789" y2="52734"/>
                          <a14:foregroundMark x1="32617" y1="68880" x2="32617" y2="68880"/>
                          <a14:foregroundMark x1="38086" y1="81380" x2="38086" y2="81380"/>
                          <a14:foregroundMark x1="34570" y1="17839" x2="34570" y2="17839"/>
                          <a14:foregroundMark x1="36328" y1="17448" x2="36328" y2="17448"/>
                          <a14:foregroundMark x1="45996" y1="63281" x2="45996" y2="63281"/>
                          <a14:foregroundMark x1="39258" y1="63542" x2="39258" y2="63542"/>
                          <a14:foregroundMark x1="36133" y1="30599" x2="36133" y2="305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54" t="15476" r="34375" b="14338"/>
            <a:stretch/>
          </p:blipFill>
          <p:spPr bwMode="auto">
            <a:xfrm>
              <a:off x="515938" y="3536913"/>
              <a:ext cx="2641232" cy="2935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群組 12"/>
          <p:cNvGrpSpPr/>
          <p:nvPr/>
        </p:nvGrpSpPr>
        <p:grpSpPr>
          <a:xfrm>
            <a:off x="8623841" y="1402264"/>
            <a:ext cx="2989480" cy="3264762"/>
            <a:chOff x="8623841" y="1402264"/>
            <a:chExt cx="2989480" cy="3264762"/>
          </a:xfrm>
        </p:grpSpPr>
        <p:sp>
          <p:nvSpPr>
            <p:cNvPr id="28" name="橢圓形圖說文字 27"/>
            <p:cNvSpPr/>
            <p:nvPr/>
          </p:nvSpPr>
          <p:spPr bwMode="auto">
            <a:xfrm>
              <a:off x="8623841" y="3512695"/>
              <a:ext cx="2520280" cy="1154331"/>
            </a:xfrm>
            <a:prstGeom prst="wedgeEllipseCallout">
              <a:avLst>
                <a:gd name="adj1" fmla="val 12004"/>
                <a:gd name="adj2" fmla="val -114553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9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9283" y="3827729"/>
              <a:ext cx="1926488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聲音較厚。</a:t>
              </a:r>
            </a:p>
          </p:txBody>
        </p: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905025" y="1402264"/>
              <a:ext cx="2708296" cy="1737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614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517232"/>
            <a:ext cx="12264305" cy="1498278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82000" y="5581396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864291" y="5904348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220059" y="5563835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327178" y="5976356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672427" y="5688324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081606" y="583234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285229" y="5596984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辨識大調主和弦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8024984" y="3253655"/>
            <a:ext cx="3067355" cy="1715693"/>
            <a:chOff x="7757549" y="1585516"/>
            <a:chExt cx="3067355" cy="1715693"/>
          </a:xfrm>
        </p:grpSpPr>
        <p:sp>
          <p:nvSpPr>
            <p:cNvPr id="28" name="橢圓形圖說文字 27"/>
            <p:cNvSpPr/>
            <p:nvPr/>
          </p:nvSpPr>
          <p:spPr bwMode="auto">
            <a:xfrm>
              <a:off x="7757549" y="1585516"/>
              <a:ext cx="3067355" cy="1715693"/>
            </a:xfrm>
            <a:prstGeom prst="wedgeEllipseCallout">
              <a:avLst>
                <a:gd name="adj1" fmla="val 18693"/>
                <a:gd name="adj2" fmla="val -71076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9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0518" y="1926743"/>
              <a:ext cx="2548362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三個音排列起來構成「</a:t>
              </a:r>
              <a:r>
                <a:rPr lang="zh-TW" altLang="en-US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三和弦</a:t>
              </a: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」 。</a:t>
              </a: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720456" y="1413858"/>
            <a:ext cx="3611873" cy="2143126"/>
            <a:chOff x="720456" y="1413858"/>
            <a:chExt cx="3611873" cy="2143126"/>
          </a:xfrm>
        </p:grpSpPr>
        <p:sp>
          <p:nvSpPr>
            <p:cNvPr id="45" name="橢圓形圖說文字 44"/>
            <p:cNvSpPr/>
            <p:nvPr/>
          </p:nvSpPr>
          <p:spPr bwMode="auto">
            <a:xfrm>
              <a:off x="720456" y="1413858"/>
              <a:ext cx="3611873" cy="2143126"/>
            </a:xfrm>
            <a:prstGeom prst="wedgeEllipseCallout">
              <a:avLst>
                <a:gd name="adj1" fmla="val -4091"/>
                <a:gd name="adj2" fmla="val 58341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6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561" y="1820116"/>
              <a:ext cx="3209744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三個以上的音以三度音程關係排列和結合起來，叫「</a:t>
              </a:r>
              <a:r>
                <a:rPr lang="zh-TW" altLang="en-US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和弦</a:t>
              </a: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」。</a:t>
              </a: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4843748" y="1484784"/>
            <a:ext cx="2206171" cy="2061029"/>
            <a:chOff x="3657600" y="2336800"/>
            <a:chExt cx="2206171" cy="2061029"/>
          </a:xfrm>
        </p:grpSpPr>
        <p:pic>
          <p:nvPicPr>
            <p:cNvPr id="43010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 t="31944" r="52381" b="39881"/>
            <a:stretch/>
          </p:blipFill>
          <p:spPr bwMode="auto">
            <a:xfrm>
              <a:off x="3657600" y="2336800"/>
              <a:ext cx="2206171" cy="206102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79" t="53843" r="52381" b="39881"/>
            <a:stretch/>
          </p:blipFill>
          <p:spPr bwMode="auto">
            <a:xfrm>
              <a:off x="4131201" y="3963125"/>
              <a:ext cx="667160" cy="43470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群組 9"/>
          <p:cNvGrpSpPr/>
          <p:nvPr/>
        </p:nvGrpSpPr>
        <p:grpSpPr>
          <a:xfrm>
            <a:off x="4475209" y="3566440"/>
            <a:ext cx="2986429" cy="1833979"/>
            <a:chOff x="4475209" y="3566440"/>
            <a:chExt cx="2986429" cy="1833979"/>
          </a:xfrm>
        </p:grpSpPr>
        <p:sp>
          <p:nvSpPr>
            <p:cNvPr id="33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5209" y="4153924"/>
              <a:ext cx="2986429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en-US" altLang="zh-TW" sz="2500" dirty="0">
                  <a:solidFill>
                    <a:srgbClr val="00B050"/>
                  </a:solidFill>
                  <a:ea typeface="標楷體" panose="03000509000000000000" pitchFamily="65" charset="-120"/>
                </a:rPr>
                <a:t>d</a:t>
              </a: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、</a:t>
              </a:r>
              <a:r>
                <a:rPr lang="en-US" altLang="zh-TW" sz="2500" dirty="0">
                  <a:solidFill>
                    <a:srgbClr val="00B050"/>
                  </a:solidFill>
                  <a:ea typeface="標楷體" panose="03000509000000000000" pitchFamily="65" charset="-120"/>
                </a:rPr>
                <a:t>m</a:t>
              </a: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、</a:t>
              </a:r>
              <a:r>
                <a:rPr lang="en-US" altLang="zh-TW" sz="2500" dirty="0">
                  <a:solidFill>
                    <a:srgbClr val="00B050"/>
                  </a:solidFill>
                  <a:ea typeface="標楷體" panose="03000509000000000000" pitchFamily="65" charset="-120"/>
                </a:rPr>
                <a:t>s </a:t>
              </a: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這三個音組成了</a:t>
              </a:r>
              <a:r>
                <a:rPr lang="zh-TW" altLang="en-US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大調主和弦</a:t>
              </a: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，又稱為</a:t>
              </a:r>
              <a:r>
                <a:rPr lang="en-US" altLang="zh-TW" sz="2500" dirty="0">
                  <a:solidFill>
                    <a:srgbClr val="F020B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Ⅰ</a:t>
              </a:r>
              <a:r>
                <a:rPr lang="zh-TW" altLang="en-US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和弦</a:t>
              </a: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。</a:t>
              </a:r>
            </a:p>
          </p:txBody>
        </p:sp>
        <p:cxnSp>
          <p:nvCxnSpPr>
            <p:cNvPr id="6" name="弧形接點 5"/>
            <p:cNvCxnSpPr/>
            <p:nvPr/>
          </p:nvCxnSpPr>
          <p:spPr bwMode="auto">
            <a:xfrm rot="5400000" flipH="1" flipV="1">
              <a:off x="5713108" y="3705651"/>
              <a:ext cx="510632" cy="232209"/>
            </a:xfrm>
            <a:prstGeom prst="curvedConnector3">
              <a:avLst/>
            </a:prstGeom>
            <a:solidFill>
              <a:schemeClr val="accent1"/>
            </a:solidFill>
            <a:ln w="38100" cap="flat" cmpd="sng" algn="ctr">
              <a:solidFill>
                <a:srgbClr val="BD4D0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34" name="4AP4801">
            <a:hlinkClick r:id="" action="ppaction://media"/>
            <a:extLst>
              <a:ext uri="{FF2B5EF4-FFF2-40B4-BE49-F238E27FC236}">
                <a16:creationId xmlns:a16="http://schemas.microsoft.com/office/drawing/2014/main" id="{DA193566-5B43-423B-986F-F4C87D1CAD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2545" y="2996108"/>
            <a:ext cx="448354" cy="43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>
            <a:off x="909411" y="3587964"/>
            <a:ext cx="2641232" cy="29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9898817F-7D48-43D5-A264-B1C746730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05025" y="1402264"/>
            <a:ext cx="2708296" cy="173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01240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517232"/>
            <a:ext cx="12264305" cy="1498278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82000" y="5581396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864291" y="5904348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220059" y="5563835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327178" y="5976356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672427" y="5688324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081606" y="583234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285229" y="5596984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辨識大調主和弦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t="47914" r="2483" b="37007"/>
          <a:stretch/>
        </p:blipFill>
        <p:spPr bwMode="auto">
          <a:xfrm rot="1136484">
            <a:off x="7933552" y="492582"/>
            <a:ext cx="4805863" cy="58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 bwMode="auto">
          <a:xfrm>
            <a:off x="860064" y="1628800"/>
            <a:ext cx="9916456" cy="2160240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55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961564"/>
            <a:ext cx="81723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三人一組，合作按節奏用鐘音條演奏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C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大調主和弦。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2" t="37500" r="22530" b="47782"/>
          <a:stretch/>
        </p:blipFill>
        <p:spPr bwMode="auto">
          <a:xfrm>
            <a:off x="1165534" y="1916832"/>
            <a:ext cx="9194744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群組 7"/>
          <p:cNvGrpSpPr/>
          <p:nvPr/>
        </p:nvGrpSpPr>
        <p:grpSpPr>
          <a:xfrm>
            <a:off x="3692207" y="3972631"/>
            <a:ext cx="3960440" cy="1715693"/>
            <a:chOff x="3692207" y="3972631"/>
            <a:chExt cx="3960440" cy="1715693"/>
          </a:xfrm>
        </p:grpSpPr>
        <p:sp>
          <p:nvSpPr>
            <p:cNvPr id="56" name="橢圓形圖說文字 55"/>
            <p:cNvSpPr/>
            <p:nvPr/>
          </p:nvSpPr>
          <p:spPr bwMode="auto">
            <a:xfrm>
              <a:off x="3692207" y="3972631"/>
              <a:ext cx="3960440" cy="1715693"/>
            </a:xfrm>
            <a:prstGeom prst="wedgeEllipseCallout">
              <a:avLst>
                <a:gd name="adj1" fmla="val 64474"/>
                <a:gd name="adj2" fmla="val -2982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7494" y="4367426"/>
              <a:ext cx="3141595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注意要把三個音同時奏出來呀！</a:t>
              </a:r>
            </a:p>
          </p:txBody>
        </p:sp>
      </p:grpSp>
      <p:pic>
        <p:nvPicPr>
          <p:cNvPr id="2" name="4AP4802">
            <a:hlinkClick r:id="" action="ppaction://media"/>
            <a:extLst>
              <a:ext uri="{FF2B5EF4-FFF2-40B4-BE49-F238E27FC236}">
                <a16:creationId xmlns:a16="http://schemas.microsoft.com/office/drawing/2014/main" id="{863BD219-0C70-4F79-941F-204893BE306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029" y="2338351"/>
            <a:ext cx="504258" cy="486868"/>
          </a:xfr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C5886A6C-1FF4-4D49-B857-C2A2B3EDF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 flipH="1">
            <a:off x="7773729" y="3633294"/>
            <a:ext cx="2641232" cy="29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47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517232"/>
            <a:ext cx="12264305" cy="1498278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82000" y="5581396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864291" y="5904348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220059" y="5563835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327178" y="5976356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672427" y="5688324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081606" y="583234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285229" y="5596984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辨識大調主和弦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sp>
        <p:nvSpPr>
          <p:cNvPr id="7" name="圓角矩形 6"/>
          <p:cNvSpPr/>
          <p:nvPr/>
        </p:nvSpPr>
        <p:spPr bwMode="auto">
          <a:xfrm>
            <a:off x="860064" y="1916832"/>
            <a:ext cx="9916456" cy="2160240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55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908720"/>
            <a:ext cx="860439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再唱一遍</a:t>
            </a:r>
            <a:r>
              <a:rPr lang="en-US" altLang="zh-TW" sz="2800" i="1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Ring the Bells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，試在歌曲開始前及結束後，用鐘音條奏出以下節奏。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2" t="37500" r="22530" b="47782"/>
          <a:stretch/>
        </p:blipFill>
        <p:spPr bwMode="auto">
          <a:xfrm>
            <a:off x="1165534" y="2204864"/>
            <a:ext cx="9194744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群組 7"/>
          <p:cNvGrpSpPr/>
          <p:nvPr/>
        </p:nvGrpSpPr>
        <p:grpSpPr>
          <a:xfrm>
            <a:off x="3838072" y="3933490"/>
            <a:ext cx="3960440" cy="1715693"/>
            <a:chOff x="4295800" y="4161579"/>
            <a:chExt cx="3960440" cy="1715693"/>
          </a:xfrm>
        </p:grpSpPr>
        <p:sp>
          <p:nvSpPr>
            <p:cNvPr id="56" name="橢圓形圖說文字 55"/>
            <p:cNvSpPr/>
            <p:nvPr/>
          </p:nvSpPr>
          <p:spPr bwMode="auto">
            <a:xfrm>
              <a:off x="4295800" y="4161579"/>
              <a:ext cx="3960440" cy="1715693"/>
            </a:xfrm>
            <a:prstGeom prst="wedgeEllipseCallout">
              <a:avLst>
                <a:gd name="adj1" fmla="val 64474"/>
                <a:gd name="adj2" fmla="val -2982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5841" y="4556374"/>
              <a:ext cx="3231884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這樣模仿聖誕鐘聲，能增添歌曲的氣氛！</a:t>
              </a:r>
            </a:p>
          </p:txBody>
        </p:sp>
      </p:grpSp>
      <p:pic>
        <p:nvPicPr>
          <p:cNvPr id="25" name="4AP4802">
            <a:hlinkClick r:id="" action="ppaction://media"/>
            <a:extLst>
              <a:ext uri="{FF2B5EF4-FFF2-40B4-BE49-F238E27FC236}">
                <a16:creationId xmlns:a16="http://schemas.microsoft.com/office/drawing/2014/main" id="{1B1E0F34-C0BD-4860-937A-F165A3C368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0054" y="2668623"/>
            <a:ext cx="504258" cy="48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A6F65DF3-44F2-4F8A-8B3E-2F05E8264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 flipH="1">
            <a:off x="7773729" y="3633294"/>
            <a:ext cx="2641232" cy="29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74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6C552100-0580-4E4C-A05F-33A5BD21E9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27EDD27F-4983-4466-9BC2-C4AC673B36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364" name="Picture 2">
            <a:extLst>
              <a:ext uri="{FF2B5EF4-FFF2-40B4-BE49-F238E27FC236}">
                <a16:creationId xmlns:a16="http://schemas.microsoft.com/office/drawing/2014/main" id="{4E87EE4C-0D05-4D39-AC68-64AE0B93C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矩形 25"/>
          <p:cNvSpPr/>
          <p:nvPr/>
        </p:nvSpPr>
        <p:spPr bwMode="auto">
          <a:xfrm>
            <a:off x="-24680" y="5825748"/>
            <a:ext cx="12264305" cy="1059636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482185" y="5301208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2764476" y="5748649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072504" y="5408136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179623" y="578914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6443657" y="5357999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852836" y="5596539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9056459" y="5649215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310470" y="5434474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319546" y="2053702"/>
            <a:ext cx="1032134" cy="9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825774" y="236600"/>
            <a:ext cx="1032134" cy="9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1064149">
            <a:off x="4095394" y="337514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1064149">
            <a:off x="6136522" y="435640"/>
            <a:ext cx="543721" cy="50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Rectangle: Rounded Corners 17">
            <a:extLst>
              <a:ext uri="{FF2B5EF4-FFF2-40B4-BE49-F238E27FC236}">
                <a16:creationId xmlns:a16="http://schemas.microsoft.com/office/drawing/2014/main" id="{CCD36EA8-90C9-4AF6-A403-4A9160408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856" y="404664"/>
            <a:ext cx="1282700" cy="5080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總結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pic>
        <p:nvPicPr>
          <p:cNvPr id="14" name="Picture 7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6841645" y="5225719"/>
            <a:ext cx="5059257" cy="101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10034652" y="4040168"/>
            <a:ext cx="1891817" cy="194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911424" y="1052736"/>
            <a:ext cx="9914350" cy="1240503"/>
            <a:chOff x="911424" y="1052736"/>
            <a:chExt cx="9914350" cy="1240503"/>
          </a:xfrm>
        </p:grpSpPr>
        <p:sp>
          <p:nvSpPr>
            <p:cNvPr id="12" name="手繪多邊形 11"/>
            <p:cNvSpPr/>
            <p:nvPr/>
          </p:nvSpPr>
          <p:spPr bwMode="auto">
            <a:xfrm>
              <a:off x="1665297" y="1121854"/>
              <a:ext cx="9160477" cy="1171385"/>
            </a:xfrm>
            <a:custGeom>
              <a:avLst/>
              <a:gdLst>
                <a:gd name="connsiteX0" fmla="*/ 532510 w 7112906"/>
                <a:gd name="connsiteY0" fmla="*/ 12169 h 1013390"/>
                <a:gd name="connsiteX1" fmla="*/ 242950 w 7112906"/>
                <a:gd name="connsiteY1" fmla="*/ 347449 h 1013390"/>
                <a:gd name="connsiteX2" fmla="*/ 380110 w 7112906"/>
                <a:gd name="connsiteY2" fmla="*/ 941809 h 1013390"/>
                <a:gd name="connsiteX3" fmla="*/ 2635630 w 7112906"/>
                <a:gd name="connsiteY3" fmla="*/ 1002769 h 1013390"/>
                <a:gd name="connsiteX4" fmla="*/ 5439790 w 7112906"/>
                <a:gd name="connsiteY4" fmla="*/ 941809 h 1013390"/>
                <a:gd name="connsiteX5" fmla="*/ 6963790 w 7112906"/>
                <a:gd name="connsiteY5" fmla="*/ 865609 h 1013390"/>
                <a:gd name="connsiteX6" fmla="*/ 6323710 w 7112906"/>
                <a:gd name="connsiteY6" fmla="*/ 149329 h 1013390"/>
                <a:gd name="connsiteX7" fmla="*/ 532510 w 7112906"/>
                <a:gd name="connsiteY7" fmla="*/ 12169 h 1013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12906" h="1013390">
                  <a:moveTo>
                    <a:pt x="532510" y="12169"/>
                  </a:moveTo>
                  <a:cubicBezTo>
                    <a:pt x="-480950" y="45189"/>
                    <a:pt x="268350" y="192509"/>
                    <a:pt x="242950" y="347449"/>
                  </a:cubicBezTo>
                  <a:cubicBezTo>
                    <a:pt x="217550" y="502389"/>
                    <a:pt x="-18670" y="832589"/>
                    <a:pt x="380110" y="941809"/>
                  </a:cubicBezTo>
                  <a:cubicBezTo>
                    <a:pt x="778890" y="1051029"/>
                    <a:pt x="1792350" y="1002769"/>
                    <a:pt x="2635630" y="1002769"/>
                  </a:cubicBezTo>
                  <a:cubicBezTo>
                    <a:pt x="3478910" y="1002769"/>
                    <a:pt x="4718430" y="964669"/>
                    <a:pt x="5439790" y="941809"/>
                  </a:cubicBezTo>
                  <a:cubicBezTo>
                    <a:pt x="6161150" y="918949"/>
                    <a:pt x="6816470" y="997689"/>
                    <a:pt x="6963790" y="865609"/>
                  </a:cubicBezTo>
                  <a:cubicBezTo>
                    <a:pt x="7111110" y="733529"/>
                    <a:pt x="7400670" y="289029"/>
                    <a:pt x="6323710" y="149329"/>
                  </a:cubicBezTo>
                  <a:cubicBezTo>
                    <a:pt x="5246750" y="9629"/>
                    <a:pt x="1545970" y="-20851"/>
                    <a:pt x="532510" y="12169"/>
                  </a:cubicBezTo>
                  <a:close/>
                </a:path>
              </a:pathLst>
            </a:custGeom>
            <a:solidFill>
              <a:srgbClr val="66CCFF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5104" b="30078" l="2441" r="113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" t="16328" r="87563" b="68255"/>
            <a:stretch/>
          </p:blipFill>
          <p:spPr bwMode="auto">
            <a:xfrm>
              <a:off x="911424" y="1052736"/>
              <a:ext cx="980355" cy="924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文字方塊 15"/>
            <p:cNvSpPr txBox="1"/>
            <p:nvPr/>
          </p:nvSpPr>
          <p:spPr>
            <a:xfrm>
              <a:off x="2193180" y="1196752"/>
              <a:ext cx="82953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000" dirty="0">
                  <a:solidFill>
                    <a:srgbClr val="0070C0"/>
                  </a:solidFill>
                  <a:latin typeface="+mj-lt"/>
                  <a:ea typeface="標楷體" panose="03000509000000000000" pitchFamily="65" charset="-120"/>
                </a:rPr>
                <a:t>找出拍子記號</a:t>
              </a:r>
              <a:r>
                <a:rPr lang="zh-TW" altLang="en-US" sz="30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和</a:t>
              </a:r>
              <a:r>
                <a:rPr lang="zh-TW" altLang="en-US" sz="3000" dirty="0">
                  <a:solidFill>
                    <a:srgbClr val="0070C0"/>
                  </a:solidFill>
                  <a:latin typeface="+mj-lt"/>
                  <a:ea typeface="標楷體" panose="03000509000000000000" pitchFamily="65" charset="-120"/>
                </a:rPr>
                <a:t>主音</a:t>
              </a:r>
              <a:r>
                <a:rPr lang="en-US" altLang="zh-TW" sz="3000" dirty="0">
                  <a:solidFill>
                    <a:srgbClr val="0070C0"/>
                  </a:solidFill>
                  <a:latin typeface="+mj-lt"/>
                  <a:ea typeface="標楷體" panose="03000509000000000000" pitchFamily="65" charset="-120"/>
                </a:rPr>
                <a:t>d</a:t>
              </a:r>
              <a:r>
                <a:rPr lang="zh-TW" altLang="en-US" sz="3000" dirty="0">
                  <a:solidFill>
                    <a:srgbClr val="0070C0"/>
                  </a:solidFill>
                  <a:latin typeface="+mj-lt"/>
                  <a:ea typeface="標楷體" panose="03000509000000000000" pitchFamily="65" charset="-120"/>
                </a:rPr>
                <a:t>的位置</a:t>
              </a:r>
              <a:r>
                <a:rPr lang="zh-TW" altLang="en-US" sz="30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，並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掌握節奏</a:t>
              </a:r>
              <a:r>
                <a:rPr lang="zh-TW" altLang="en-US" sz="30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</a:t>
              </a:r>
              <a:endParaRPr lang="en-US" altLang="zh-TW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sz="30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是學習視唱樂譜的基本步驟。</a:t>
              </a: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916636" y="2492896"/>
            <a:ext cx="9918977" cy="1691222"/>
            <a:chOff x="916636" y="2492896"/>
            <a:chExt cx="9918977" cy="1691222"/>
          </a:xfrm>
        </p:grpSpPr>
        <p:sp>
          <p:nvSpPr>
            <p:cNvPr id="18" name="手繪多邊形 17"/>
            <p:cNvSpPr/>
            <p:nvPr/>
          </p:nvSpPr>
          <p:spPr bwMode="auto">
            <a:xfrm>
              <a:off x="1654031" y="2492896"/>
              <a:ext cx="9181582" cy="1691222"/>
            </a:xfrm>
            <a:custGeom>
              <a:avLst/>
              <a:gdLst>
                <a:gd name="connsiteX0" fmla="*/ 532510 w 7112906"/>
                <a:gd name="connsiteY0" fmla="*/ 12169 h 1013390"/>
                <a:gd name="connsiteX1" fmla="*/ 242950 w 7112906"/>
                <a:gd name="connsiteY1" fmla="*/ 347449 h 1013390"/>
                <a:gd name="connsiteX2" fmla="*/ 380110 w 7112906"/>
                <a:gd name="connsiteY2" fmla="*/ 941809 h 1013390"/>
                <a:gd name="connsiteX3" fmla="*/ 2635630 w 7112906"/>
                <a:gd name="connsiteY3" fmla="*/ 1002769 h 1013390"/>
                <a:gd name="connsiteX4" fmla="*/ 5439790 w 7112906"/>
                <a:gd name="connsiteY4" fmla="*/ 941809 h 1013390"/>
                <a:gd name="connsiteX5" fmla="*/ 6963790 w 7112906"/>
                <a:gd name="connsiteY5" fmla="*/ 865609 h 1013390"/>
                <a:gd name="connsiteX6" fmla="*/ 6323710 w 7112906"/>
                <a:gd name="connsiteY6" fmla="*/ 149329 h 1013390"/>
                <a:gd name="connsiteX7" fmla="*/ 532510 w 7112906"/>
                <a:gd name="connsiteY7" fmla="*/ 12169 h 1013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12906" h="1013390">
                  <a:moveTo>
                    <a:pt x="532510" y="12169"/>
                  </a:moveTo>
                  <a:cubicBezTo>
                    <a:pt x="-480950" y="45189"/>
                    <a:pt x="268350" y="192509"/>
                    <a:pt x="242950" y="347449"/>
                  </a:cubicBezTo>
                  <a:cubicBezTo>
                    <a:pt x="217550" y="502389"/>
                    <a:pt x="-18670" y="832589"/>
                    <a:pt x="380110" y="941809"/>
                  </a:cubicBezTo>
                  <a:cubicBezTo>
                    <a:pt x="778890" y="1051029"/>
                    <a:pt x="1792350" y="1002769"/>
                    <a:pt x="2635630" y="1002769"/>
                  </a:cubicBezTo>
                  <a:cubicBezTo>
                    <a:pt x="3478910" y="1002769"/>
                    <a:pt x="4718430" y="964669"/>
                    <a:pt x="5439790" y="941809"/>
                  </a:cubicBezTo>
                  <a:cubicBezTo>
                    <a:pt x="6161150" y="918949"/>
                    <a:pt x="6816470" y="997689"/>
                    <a:pt x="6963790" y="865609"/>
                  </a:cubicBezTo>
                  <a:cubicBezTo>
                    <a:pt x="7111110" y="733529"/>
                    <a:pt x="7400670" y="289029"/>
                    <a:pt x="6323710" y="149329"/>
                  </a:cubicBezTo>
                  <a:cubicBezTo>
                    <a:pt x="5246750" y="9629"/>
                    <a:pt x="1545970" y="-20851"/>
                    <a:pt x="532510" y="12169"/>
                  </a:cubicBezTo>
                  <a:close/>
                </a:path>
              </a:pathLst>
            </a:custGeom>
            <a:solidFill>
              <a:srgbClr val="66CCFF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5104" b="30078" l="2441" r="113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" t="16328" r="87563" b="68255"/>
            <a:stretch/>
          </p:blipFill>
          <p:spPr bwMode="auto">
            <a:xfrm>
              <a:off x="916636" y="2614390"/>
              <a:ext cx="965604" cy="1033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文字方塊 20"/>
            <p:cNvSpPr txBox="1"/>
            <p:nvPr/>
          </p:nvSpPr>
          <p:spPr>
            <a:xfrm>
              <a:off x="2178801" y="2599744"/>
              <a:ext cx="830968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dirty="0" err="1">
                  <a:solidFill>
                    <a:srgbClr val="F020BA"/>
                  </a:solidFill>
                  <a:latin typeface="+mj-lt"/>
                  <a:ea typeface="標楷體" panose="03000509000000000000" pitchFamily="65" charset="-120"/>
                </a:rPr>
                <a:t>Agitato</a:t>
              </a:r>
              <a:r>
                <a:rPr lang="zh-TW" altLang="en-US" sz="30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表示興奮地演唱或演奏；</a:t>
              </a:r>
              <a:endParaRPr lang="en-US" altLang="zh-TW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en-US" altLang="zh-TW" sz="3000" i="1" dirty="0">
                  <a:solidFill>
                    <a:srgbClr val="F020BA"/>
                  </a:solidFill>
                  <a:latin typeface="+mj-lt"/>
                  <a:ea typeface="標楷體" panose="03000509000000000000" pitchFamily="65" charset="-120"/>
                </a:rPr>
                <a:t>rit.</a:t>
              </a:r>
              <a:r>
                <a:rPr lang="zh-TW" altLang="en-US" sz="30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表示速度漸慢；</a:t>
              </a:r>
              <a:endParaRPr lang="en-US" altLang="zh-TW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en-US" altLang="zh-TW" sz="3000" i="1" dirty="0">
                  <a:solidFill>
                    <a:srgbClr val="F020BA"/>
                  </a:solidFill>
                  <a:latin typeface="+mj-lt"/>
                  <a:ea typeface="標楷體" panose="03000509000000000000" pitchFamily="65" charset="-120"/>
                </a:rPr>
                <a:t>a tempo</a:t>
              </a:r>
              <a:r>
                <a:rPr lang="zh-TW" altLang="en-US" sz="30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表示要把演奏或演唱的速度回復原速。</a:t>
              </a: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901885" y="4592985"/>
            <a:ext cx="9420059" cy="924247"/>
            <a:chOff x="541845" y="4157664"/>
            <a:chExt cx="9420059" cy="924247"/>
          </a:xfrm>
        </p:grpSpPr>
        <p:sp>
          <p:nvSpPr>
            <p:cNvPr id="23" name="手繪多邊形 22"/>
            <p:cNvSpPr/>
            <p:nvPr/>
          </p:nvSpPr>
          <p:spPr bwMode="auto">
            <a:xfrm>
              <a:off x="1271464" y="4226400"/>
              <a:ext cx="8690440" cy="786776"/>
            </a:xfrm>
            <a:custGeom>
              <a:avLst/>
              <a:gdLst>
                <a:gd name="connsiteX0" fmla="*/ 532510 w 7112906"/>
                <a:gd name="connsiteY0" fmla="*/ 12169 h 1013390"/>
                <a:gd name="connsiteX1" fmla="*/ 242950 w 7112906"/>
                <a:gd name="connsiteY1" fmla="*/ 347449 h 1013390"/>
                <a:gd name="connsiteX2" fmla="*/ 380110 w 7112906"/>
                <a:gd name="connsiteY2" fmla="*/ 941809 h 1013390"/>
                <a:gd name="connsiteX3" fmla="*/ 2635630 w 7112906"/>
                <a:gd name="connsiteY3" fmla="*/ 1002769 h 1013390"/>
                <a:gd name="connsiteX4" fmla="*/ 5439790 w 7112906"/>
                <a:gd name="connsiteY4" fmla="*/ 941809 h 1013390"/>
                <a:gd name="connsiteX5" fmla="*/ 6963790 w 7112906"/>
                <a:gd name="connsiteY5" fmla="*/ 865609 h 1013390"/>
                <a:gd name="connsiteX6" fmla="*/ 6323710 w 7112906"/>
                <a:gd name="connsiteY6" fmla="*/ 149329 h 1013390"/>
                <a:gd name="connsiteX7" fmla="*/ 532510 w 7112906"/>
                <a:gd name="connsiteY7" fmla="*/ 12169 h 1013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12906" h="1013390">
                  <a:moveTo>
                    <a:pt x="532510" y="12169"/>
                  </a:moveTo>
                  <a:cubicBezTo>
                    <a:pt x="-480950" y="45189"/>
                    <a:pt x="268350" y="192509"/>
                    <a:pt x="242950" y="347449"/>
                  </a:cubicBezTo>
                  <a:cubicBezTo>
                    <a:pt x="217550" y="502389"/>
                    <a:pt x="-18670" y="832589"/>
                    <a:pt x="380110" y="941809"/>
                  </a:cubicBezTo>
                  <a:cubicBezTo>
                    <a:pt x="778890" y="1051029"/>
                    <a:pt x="1792350" y="1002769"/>
                    <a:pt x="2635630" y="1002769"/>
                  </a:cubicBezTo>
                  <a:cubicBezTo>
                    <a:pt x="3478910" y="1002769"/>
                    <a:pt x="4718430" y="964669"/>
                    <a:pt x="5439790" y="941809"/>
                  </a:cubicBezTo>
                  <a:cubicBezTo>
                    <a:pt x="6161150" y="918949"/>
                    <a:pt x="6816470" y="997689"/>
                    <a:pt x="6963790" y="865609"/>
                  </a:cubicBezTo>
                  <a:cubicBezTo>
                    <a:pt x="7111110" y="733529"/>
                    <a:pt x="7400670" y="289029"/>
                    <a:pt x="6323710" y="149329"/>
                  </a:cubicBezTo>
                  <a:cubicBezTo>
                    <a:pt x="5246750" y="9629"/>
                    <a:pt x="1545970" y="-20851"/>
                    <a:pt x="532510" y="12169"/>
                  </a:cubicBezTo>
                  <a:close/>
                </a:path>
              </a:pathLst>
            </a:custGeom>
            <a:solidFill>
              <a:srgbClr val="66CCFF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1777441" y="4342597"/>
              <a:ext cx="803590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dirty="0">
                  <a:solidFill>
                    <a:srgbClr val="0070C0"/>
                  </a:solidFill>
                  <a:latin typeface="+mj-lt"/>
                  <a:ea typeface="標楷體" panose="03000509000000000000" pitchFamily="65" charset="-120"/>
                </a:rPr>
                <a:t>d</a:t>
              </a:r>
              <a:r>
                <a:rPr lang="zh-TW" altLang="en-US" sz="3000" dirty="0">
                  <a:solidFill>
                    <a:srgbClr val="0070C0"/>
                  </a:solidFill>
                  <a:latin typeface="+mj-lt"/>
                  <a:ea typeface="標楷體" panose="03000509000000000000" pitchFamily="65" charset="-120"/>
                </a:rPr>
                <a:t>、</a:t>
              </a:r>
              <a:r>
                <a:rPr lang="en-US" altLang="zh-TW" sz="3000" dirty="0">
                  <a:solidFill>
                    <a:srgbClr val="0070C0"/>
                  </a:solidFill>
                  <a:latin typeface="+mj-lt"/>
                  <a:ea typeface="標楷體" panose="03000509000000000000" pitchFamily="65" charset="-120"/>
                </a:rPr>
                <a:t>m</a:t>
              </a:r>
              <a:r>
                <a:rPr lang="zh-TW" altLang="en-US" sz="3000" dirty="0">
                  <a:solidFill>
                    <a:srgbClr val="0070C0"/>
                  </a:solidFill>
                  <a:latin typeface="+mj-lt"/>
                  <a:ea typeface="標楷體" panose="03000509000000000000" pitchFamily="65" charset="-120"/>
                </a:rPr>
                <a:t>、</a:t>
              </a:r>
              <a:r>
                <a:rPr lang="en-US" altLang="zh-TW" sz="3000" dirty="0">
                  <a:solidFill>
                    <a:srgbClr val="0070C0"/>
                  </a:solidFill>
                  <a:latin typeface="+mj-lt"/>
                  <a:ea typeface="標楷體" panose="03000509000000000000" pitchFamily="65" charset="-120"/>
                </a:rPr>
                <a:t>s </a:t>
              </a:r>
              <a:r>
                <a:rPr lang="zh-TW" altLang="en-US" sz="30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組成了</a:t>
              </a:r>
              <a:r>
                <a:rPr lang="zh-TW" altLang="en-US" sz="3000" dirty="0">
                  <a:solidFill>
                    <a:srgbClr val="F020BA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大調主和弦</a:t>
              </a:r>
              <a:r>
                <a:rPr lang="zh-TW" altLang="en-US" sz="30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，又稱為</a:t>
              </a:r>
              <a:r>
                <a:rPr lang="en-US" altLang="zh-TW" sz="3000" dirty="0">
                  <a:solidFill>
                    <a:srgbClr val="F020BA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I</a:t>
              </a:r>
              <a:r>
                <a:rPr lang="zh-TW" altLang="en-US" sz="3000" dirty="0">
                  <a:solidFill>
                    <a:srgbClr val="F020BA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和弦</a:t>
              </a:r>
              <a:r>
                <a:rPr lang="zh-TW" altLang="en-US" sz="30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</a:p>
          </p:txBody>
        </p:sp>
        <p:pic>
          <p:nvPicPr>
            <p:cNvPr id="25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5104" b="30078" l="2441" r="113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" t="16328" r="87563" b="68255"/>
            <a:stretch/>
          </p:blipFill>
          <p:spPr bwMode="auto">
            <a:xfrm>
              <a:off x="541845" y="4157664"/>
              <a:ext cx="980355" cy="924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3815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517232"/>
            <a:ext cx="12264305" cy="1498278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82000" y="5581396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864291" y="5904348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220059" y="5563835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327178" y="5976356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672427" y="5688324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081606" y="583234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516804" y="5832340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8624" y="83494"/>
            <a:ext cx="85935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全班分組，按樂譜第二、三行上方指定的節奏和旋律動向，創作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C 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大調旋律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6" name="圓角矩形 45"/>
          <p:cNvSpPr/>
          <p:nvPr/>
        </p:nvSpPr>
        <p:spPr bwMode="auto">
          <a:xfrm>
            <a:off x="3120079" y="1326405"/>
            <a:ext cx="6048672" cy="4944828"/>
          </a:xfrm>
          <a:prstGeom prst="roundRect">
            <a:avLst/>
          </a:prstGeom>
          <a:solidFill>
            <a:srgbClr val="FCC8E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47" name="群組 46"/>
          <p:cNvGrpSpPr/>
          <p:nvPr/>
        </p:nvGrpSpPr>
        <p:grpSpPr>
          <a:xfrm>
            <a:off x="3498163" y="1777394"/>
            <a:ext cx="5313086" cy="4182026"/>
            <a:chOff x="2783632" y="1052736"/>
            <a:chExt cx="5313086" cy="4182026"/>
          </a:xfrm>
        </p:grpSpPr>
        <p:pic>
          <p:nvPicPr>
            <p:cNvPr id="48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9" t="23413" r="10268" b="19604"/>
            <a:stretch/>
          </p:blipFill>
          <p:spPr bwMode="auto">
            <a:xfrm>
              <a:off x="2783632" y="1052736"/>
              <a:ext cx="5313086" cy="4168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38" t="76382" r="10268" b="19604"/>
            <a:stretch/>
          </p:blipFill>
          <p:spPr bwMode="auto">
            <a:xfrm>
              <a:off x="6845739" y="4941168"/>
              <a:ext cx="701689" cy="293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群組 1"/>
          <p:cNvGrpSpPr/>
          <p:nvPr/>
        </p:nvGrpSpPr>
        <p:grpSpPr>
          <a:xfrm>
            <a:off x="479376" y="1484792"/>
            <a:ext cx="2592288" cy="1584168"/>
            <a:chOff x="479376" y="1484792"/>
            <a:chExt cx="2592288" cy="1584168"/>
          </a:xfrm>
        </p:grpSpPr>
        <p:sp>
          <p:nvSpPr>
            <p:cNvPr id="34" name="橢圓形圖說文字 33"/>
            <p:cNvSpPr/>
            <p:nvPr/>
          </p:nvSpPr>
          <p:spPr bwMode="auto">
            <a:xfrm>
              <a:off x="479376" y="1484792"/>
              <a:ext cx="2592288" cy="1584168"/>
            </a:xfrm>
            <a:prstGeom prst="wedgeEllipseCallout">
              <a:avLst>
                <a:gd name="adj1" fmla="val -7555"/>
                <a:gd name="adj2" fmla="val 63224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5" name="矩形 77">
              <a:extLst>
                <a:ext uri="{FF2B5EF4-FFF2-40B4-BE49-F238E27FC236}">
                  <a16:creationId xmlns:a16="http://schemas.microsoft.com/office/drawing/2014/main" id="{21D39515-B0FD-498A-BC65-17F6365FB3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392" y="1772816"/>
              <a:ext cx="2241027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6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可以先把唱名寫在節奏上方。</a:t>
              </a:r>
            </a:p>
          </p:txBody>
        </p:sp>
      </p:grpSp>
      <p:pic>
        <p:nvPicPr>
          <p:cNvPr id="50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0616790">
            <a:off x="9581923" y="4173715"/>
            <a:ext cx="792088" cy="7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1368061">
            <a:off x="10064824" y="1289968"/>
            <a:ext cx="792088" cy="7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1462429">
            <a:off x="10590255" y="3063485"/>
            <a:ext cx="616683" cy="57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11">
            <a:extLst>
              <a:ext uri="{FF2B5EF4-FFF2-40B4-BE49-F238E27FC236}">
                <a16:creationId xmlns:a16="http://schemas.microsoft.com/office/drawing/2014/main" id="{6F7CBACF-4F51-4904-B43D-009471820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8" name="Text Box 4">
            <a:extLst>
              <a:ext uri="{FF2B5EF4-FFF2-40B4-BE49-F238E27FC236}">
                <a16:creationId xmlns:a16="http://schemas.microsoft.com/office/drawing/2014/main" id="{AA95A5D0-515A-48A8-9ADD-FEAE48179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895" y="208511"/>
            <a:ext cx="211387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創意舞台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sp>
        <p:nvSpPr>
          <p:cNvPr id="32" name="橢圓 31"/>
          <p:cNvSpPr/>
          <p:nvPr/>
        </p:nvSpPr>
        <p:spPr bwMode="auto">
          <a:xfrm flipH="1">
            <a:off x="1193349" y="4978995"/>
            <a:ext cx="1034574" cy="95409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>
            <a:off x="479376" y="3279834"/>
            <a:ext cx="2641232" cy="29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3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29187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3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80607" cy="6413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7174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304728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掌握視唱的技巧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-47625" y="5517232"/>
            <a:ext cx="12264305" cy="1498278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1642268" y="1009620"/>
            <a:ext cx="7628472" cy="2779420"/>
            <a:chOff x="1642268" y="1009620"/>
            <a:chExt cx="7628472" cy="2779420"/>
          </a:xfrm>
        </p:grpSpPr>
        <p:sp>
          <p:nvSpPr>
            <p:cNvPr id="7176" name="手繪多邊形 17">
              <a:extLst>
                <a:ext uri="{FF2B5EF4-FFF2-40B4-BE49-F238E27FC236}">
                  <a16:creationId xmlns:a16="http://schemas.microsoft.com/office/drawing/2014/main" id="{72B0E014-F833-4FAD-8940-1122943F2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2268" y="1009620"/>
              <a:ext cx="7628472" cy="2779420"/>
            </a:xfrm>
            <a:custGeom>
              <a:avLst/>
              <a:gdLst>
                <a:gd name="T0" fmla="*/ 1590173 w 6010312"/>
                <a:gd name="T1" fmla="*/ 47 h 4278079"/>
                <a:gd name="T2" fmla="*/ 1189714 w 6010312"/>
                <a:gd name="T3" fmla="*/ 436 h 4278079"/>
                <a:gd name="T4" fmla="*/ 12002180 w 6010312"/>
                <a:gd name="T5" fmla="*/ 458 h 4278079"/>
                <a:gd name="T6" fmla="*/ 12875913 w 6010312"/>
                <a:gd name="T7" fmla="*/ 53 h 4278079"/>
                <a:gd name="T8" fmla="*/ 1590173 w 6010312"/>
                <a:gd name="T9" fmla="*/ 47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5560" y="1571308"/>
              <a:ext cx="6552728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just"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大家在上一課已認識</a:t>
              </a:r>
              <a:r>
                <a:rPr lang="en-US" altLang="zh-TW" dirty="0">
                  <a:solidFill>
                    <a:srgbClr val="0070C0"/>
                  </a:solidFill>
                  <a:ea typeface="標楷體" panose="03000509000000000000" pitchFamily="65" charset="-120"/>
                </a:rPr>
                <a:t>C</a:t>
              </a: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大調音階，在這一課，我們將會進一步加強大家讀譜和視唱的技巧。</a:t>
              </a:r>
              <a:endParaRPr lang="en-US" altLang="zh-TW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39" b="84375" l="16016" r="65723">
                        <a14:foregroundMark x1="31543" y1="44792" x2="31543" y2="44792"/>
                        <a14:foregroundMark x1="29785" y1="45182" x2="29785" y2="45182"/>
                        <a14:foregroundMark x1="30371" y1="45052" x2="30371" y2="45052"/>
                        <a14:foregroundMark x1="29590" y1="45573" x2="29590" y2="45573"/>
                        <a14:foregroundMark x1="32324" y1="44010" x2="32324" y2="44010"/>
                        <a14:foregroundMark x1="32910" y1="43880" x2="32910" y2="43880"/>
                        <a14:foregroundMark x1="30664" y1="43099" x2="30664" y2="43099"/>
                        <a14:foregroundMark x1="33301" y1="42448" x2="33301" y2="42448"/>
                        <a14:foregroundMark x1="34082" y1="41016" x2="34082" y2="41016"/>
                        <a14:foregroundMark x1="53613" y1="35547" x2="53613" y2="35547"/>
                        <a14:foregroundMark x1="54199" y1="35286" x2="54199" y2="35286"/>
                        <a14:foregroundMark x1="52539" y1="34766" x2="52539" y2="34766"/>
                        <a14:foregroundMark x1="53125" y1="34115" x2="53125" y2="34115"/>
                        <a14:foregroundMark x1="58203" y1="50000" x2="58203" y2="50000"/>
                        <a14:foregroundMark x1="58203" y1="50000" x2="58203" y2="50000"/>
                        <a14:foregroundMark x1="58496" y1="52344" x2="58496" y2="52344"/>
                        <a14:foregroundMark x1="58496" y1="52734" x2="58496" y2="52734"/>
                        <a14:foregroundMark x1="59668" y1="52734" x2="59668" y2="52734"/>
                        <a14:foregroundMark x1="60254" y1="52604" x2="60254" y2="52604"/>
                        <a14:foregroundMark x1="56836" y1="49219" x2="56836" y2="49219"/>
                        <a14:foregroundMark x1="55469" y1="48568" x2="55469" y2="48568"/>
                        <a14:foregroundMark x1="57031" y1="53385" x2="57031" y2="53385"/>
                        <a14:foregroundMark x1="56543" y1="51432" x2="56543" y2="51432"/>
                        <a14:foregroundMark x1="56836" y1="51563" x2="56836" y2="51563"/>
                        <a14:foregroundMark x1="61035" y1="69792" x2="61035" y2="69792"/>
                        <a14:foregroundMark x1="61133" y1="68880" x2="61133" y2="68880"/>
                        <a14:foregroundMark x1="60156" y1="68620" x2="60156" y2="68620"/>
                        <a14:foregroundMark x1="56055" y1="77344" x2="56055" y2="77344"/>
                        <a14:foregroundMark x1="56055" y1="77344" x2="56055" y2="77344"/>
                        <a14:foregroundMark x1="55469" y1="77214" x2="55469" y2="77214"/>
                        <a14:foregroundMark x1="26660" y1="79167" x2="26660" y2="79167"/>
                        <a14:foregroundMark x1="26758" y1="79167" x2="27539" y2="79427"/>
                        <a14:foregroundMark x1="30664" y1="60286" x2="30664" y2="60286"/>
                        <a14:foregroundMark x1="29590" y1="60156" x2="29590" y2="60156"/>
                        <a14:foregroundMark x1="32031" y1="55339" x2="32031" y2="55339"/>
                        <a14:foregroundMark x1="32031" y1="55339" x2="32031" y2="55339"/>
                        <a14:foregroundMark x1="30762" y1="55729" x2="30762" y2="55729"/>
                        <a14:foregroundMark x1="32129" y1="57161" x2="32129" y2="57161"/>
                        <a14:foregroundMark x1="32129" y1="57161" x2="32129" y2="57161"/>
                        <a14:foregroundMark x1="31055" y1="55729" x2="31055" y2="55729"/>
                        <a14:foregroundMark x1="30957" y1="56901" x2="30957" y2="56901"/>
                        <a14:foregroundMark x1="31445" y1="57292" x2="31445" y2="57292"/>
                        <a14:foregroundMark x1="31055" y1="42057" x2="31055" y2="42057"/>
                        <a14:foregroundMark x1="32715" y1="42448" x2="32715" y2="42448"/>
                        <a14:foregroundMark x1="33496" y1="73958" x2="33496" y2="73958"/>
                        <a14:foregroundMark x1="35254" y1="75000" x2="35254" y2="75000"/>
                        <a14:foregroundMark x1="37695" y1="75651" x2="37695" y2="75651"/>
                        <a14:foregroundMark x1="41504" y1="76823" x2="41504" y2="76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7262" r="35863" b="15873"/>
          <a:stretch/>
        </p:blipFill>
        <p:spPr bwMode="auto">
          <a:xfrm>
            <a:off x="389484" y="3252929"/>
            <a:ext cx="3035176" cy="320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 flipH="1">
            <a:off x="7624580" y="3026890"/>
            <a:ext cx="3292319" cy="36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517232"/>
            <a:ext cx="12264305" cy="1498278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82000" y="5581396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864291" y="5904348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220059" y="5563835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327178" y="5976356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672427" y="5688324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081606" y="583234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285229" y="5596984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圓角矩形 4"/>
          <p:cNvSpPr/>
          <p:nvPr/>
        </p:nvSpPr>
        <p:spPr bwMode="auto">
          <a:xfrm>
            <a:off x="3055565" y="1338091"/>
            <a:ext cx="6048672" cy="4944828"/>
          </a:xfrm>
          <a:prstGeom prst="roundRect">
            <a:avLst/>
          </a:prstGeom>
          <a:solidFill>
            <a:srgbClr val="FCC8E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3454454" y="1599694"/>
            <a:ext cx="5313086" cy="4182026"/>
            <a:chOff x="2783632" y="1052736"/>
            <a:chExt cx="5313086" cy="4182026"/>
          </a:xfrm>
        </p:grpSpPr>
        <p:pic>
          <p:nvPicPr>
            <p:cNvPr id="34818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9" t="23413" r="10268" b="19604"/>
            <a:stretch/>
          </p:blipFill>
          <p:spPr bwMode="auto">
            <a:xfrm>
              <a:off x="2783632" y="1052736"/>
              <a:ext cx="5313086" cy="4168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38" t="76382" r="10268" b="19604"/>
            <a:stretch/>
          </p:blipFill>
          <p:spPr bwMode="auto">
            <a:xfrm>
              <a:off x="6845739" y="4941168"/>
              <a:ext cx="701689" cy="293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群組 1"/>
          <p:cNvGrpSpPr/>
          <p:nvPr/>
        </p:nvGrpSpPr>
        <p:grpSpPr>
          <a:xfrm>
            <a:off x="265858" y="1365728"/>
            <a:ext cx="3133731" cy="1863479"/>
            <a:chOff x="265858" y="1365728"/>
            <a:chExt cx="3133731" cy="1863479"/>
          </a:xfrm>
        </p:grpSpPr>
        <p:sp>
          <p:nvSpPr>
            <p:cNvPr id="44" name="橢圓形圖說文字 43"/>
            <p:cNvSpPr/>
            <p:nvPr/>
          </p:nvSpPr>
          <p:spPr bwMode="auto">
            <a:xfrm>
              <a:off x="265858" y="1365728"/>
              <a:ext cx="3133731" cy="1863479"/>
            </a:xfrm>
            <a:prstGeom prst="wedgeEllipseCallout">
              <a:avLst>
                <a:gd name="adj1" fmla="val -13866"/>
                <a:gd name="adj2" fmla="val 56993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5" name="矩形 77">
              <a:extLst>
                <a:ext uri="{FF2B5EF4-FFF2-40B4-BE49-F238E27FC236}">
                  <a16:creationId xmlns:a16="http://schemas.microsoft.com/office/drawing/2014/main" id="{21D39515-B0FD-498A-BC65-17F6365FB3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269" y="1632552"/>
              <a:ext cx="2633473" cy="129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6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然後把唱名和節奏轉化成音符，記錄在五線譜上。</a:t>
              </a: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8966788" y="3573647"/>
            <a:ext cx="2840474" cy="1512168"/>
            <a:chOff x="8976320" y="1556792"/>
            <a:chExt cx="2840474" cy="1512168"/>
          </a:xfrm>
        </p:grpSpPr>
        <p:sp>
          <p:nvSpPr>
            <p:cNvPr id="25" name="橢圓形圖說文字 24"/>
            <p:cNvSpPr/>
            <p:nvPr/>
          </p:nvSpPr>
          <p:spPr bwMode="auto">
            <a:xfrm>
              <a:off x="8976320" y="1556792"/>
              <a:ext cx="2808311" cy="1512168"/>
            </a:xfrm>
            <a:prstGeom prst="wedgeEllipseCallout">
              <a:avLst>
                <a:gd name="adj1" fmla="val 6818"/>
                <a:gd name="adj2" fmla="val -75608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6" name="矩形 77">
              <a:extLst>
                <a:ext uri="{FF2B5EF4-FFF2-40B4-BE49-F238E27FC236}">
                  <a16:creationId xmlns:a16="http://schemas.microsoft.com/office/drawing/2014/main" id="{21D39515-B0FD-498A-BC65-17F6365FB3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2343" y="1832606"/>
              <a:ext cx="2624451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6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記得可用唱名 </a:t>
              </a:r>
              <a:r>
                <a:rPr lang="en-US" altLang="zh-TW" sz="26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d </a:t>
              </a:r>
              <a:r>
                <a:rPr lang="zh-TW" altLang="en-US" sz="26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或 </a:t>
              </a:r>
              <a:r>
                <a:rPr lang="en-US" altLang="zh-TW" sz="26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d’ </a:t>
              </a:r>
              <a:r>
                <a:rPr lang="zh-TW" altLang="en-US" sz="26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音結束。</a:t>
              </a:r>
            </a:p>
          </p:txBody>
        </p:sp>
      </p:grpSp>
      <p:sp>
        <p:nvSpPr>
          <p:cNvPr id="28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464" y="21734"/>
            <a:ext cx="852905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全班分組，按樂譜第二、三行上方指定的節奏和旋律動向，創作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C 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大調旋律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Rectangle 11">
            <a:extLst>
              <a:ext uri="{FF2B5EF4-FFF2-40B4-BE49-F238E27FC236}">
                <a16:creationId xmlns:a16="http://schemas.microsoft.com/office/drawing/2014/main" id="{17B1A1A1-5128-4FFB-B0C6-6DAB31760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9" name="Text Box 4">
            <a:extLst>
              <a:ext uri="{FF2B5EF4-FFF2-40B4-BE49-F238E27FC236}">
                <a16:creationId xmlns:a16="http://schemas.microsoft.com/office/drawing/2014/main" id="{A9D02676-48C6-469B-8F1A-DABF6DB39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22" y="152400"/>
            <a:ext cx="211387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創意舞台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>
            <a:off x="479376" y="3429000"/>
            <a:ext cx="2641232" cy="29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216A0A88-49AC-4052-A727-BAA24C02A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05025" y="1402264"/>
            <a:ext cx="2708296" cy="173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35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517232"/>
            <a:ext cx="12264305" cy="1498278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82000" y="5581396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864291" y="5904348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220059" y="5563835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327178" y="5976356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672427" y="5688324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081606" y="583234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285229" y="6173048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5672427" y="1118894"/>
            <a:ext cx="6048672" cy="4944828"/>
            <a:chOff x="3071664" y="980728"/>
            <a:chExt cx="6048672" cy="4944828"/>
          </a:xfrm>
        </p:grpSpPr>
        <p:sp>
          <p:nvSpPr>
            <p:cNvPr id="31" name="圓角矩形 30"/>
            <p:cNvSpPr/>
            <p:nvPr/>
          </p:nvSpPr>
          <p:spPr bwMode="auto">
            <a:xfrm>
              <a:off x="3071664" y="980728"/>
              <a:ext cx="6048672" cy="4944828"/>
            </a:xfrm>
            <a:prstGeom prst="roundRect">
              <a:avLst/>
            </a:prstGeom>
            <a:solidFill>
              <a:srgbClr val="FCC8E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grpSp>
          <p:nvGrpSpPr>
            <p:cNvPr id="32" name="群組 31"/>
            <p:cNvGrpSpPr/>
            <p:nvPr/>
          </p:nvGrpSpPr>
          <p:grpSpPr>
            <a:xfrm>
              <a:off x="3431704" y="1289968"/>
              <a:ext cx="5313086" cy="4182026"/>
              <a:chOff x="2783632" y="1052736"/>
              <a:chExt cx="5313086" cy="4182026"/>
            </a:xfrm>
          </p:grpSpPr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259" t="23413" r="10268" b="19604"/>
              <a:stretch/>
            </p:blipFill>
            <p:spPr bwMode="auto">
              <a:xfrm>
                <a:off x="2783632" y="1052736"/>
                <a:ext cx="5313086" cy="41684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38" t="76382" r="10268" b="19604"/>
              <a:stretch/>
            </p:blipFill>
            <p:spPr bwMode="auto">
              <a:xfrm>
                <a:off x="6845739" y="4941168"/>
                <a:ext cx="701689" cy="2935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" name="群組 6"/>
          <p:cNvGrpSpPr/>
          <p:nvPr/>
        </p:nvGrpSpPr>
        <p:grpSpPr>
          <a:xfrm>
            <a:off x="345886" y="892683"/>
            <a:ext cx="5124041" cy="2833177"/>
            <a:chOff x="501966" y="667831"/>
            <a:chExt cx="5124041" cy="2833177"/>
          </a:xfrm>
        </p:grpSpPr>
        <p:sp>
          <p:nvSpPr>
            <p:cNvPr id="46" name="橢圓形圖說文字 45"/>
            <p:cNvSpPr/>
            <p:nvPr/>
          </p:nvSpPr>
          <p:spPr bwMode="auto">
            <a:xfrm>
              <a:off x="501966" y="667831"/>
              <a:ext cx="5124041" cy="2826604"/>
            </a:xfrm>
            <a:prstGeom prst="wedgeEllipseCallout">
              <a:avLst>
                <a:gd name="adj1" fmla="val -7489"/>
                <a:gd name="adj2" fmla="val 59777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7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3533" y="1100351"/>
              <a:ext cx="4150695" cy="2400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5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創作兩小節的節奏句，模仿                   </a:t>
              </a:r>
              <a:endParaRPr lang="en-US" altLang="zh-TW" sz="25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25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25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5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以</a:t>
              </a:r>
              <a:r>
                <a:rPr lang="en-US" altLang="zh-TW" sz="2500" dirty="0">
                  <a:solidFill>
                    <a:srgbClr val="0070C0"/>
                  </a:solidFill>
                  <a:latin typeface="+mj-lt"/>
                  <a:ea typeface="標楷體" panose="03000509000000000000" pitchFamily="65" charset="-120"/>
                </a:rPr>
                <a:t>C</a:t>
              </a:r>
              <a:r>
                <a:rPr lang="zh-TW" altLang="en-US" sz="25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大調主和弦把其記錄在樂譜的第一行上。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5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                                      </a:t>
              </a:r>
              <a:endParaRPr lang="en-US" altLang="zh-TW" sz="25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02" t="37500" r="22530" b="47782"/>
            <a:stretch/>
          </p:blipFill>
          <p:spPr bwMode="auto">
            <a:xfrm>
              <a:off x="1456147" y="1650829"/>
              <a:ext cx="3215680" cy="55403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0446096">
            <a:off x="839416" y="4077072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0446096">
            <a:off x="6750555" y="20835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1274780">
            <a:off x="10886281" y="449397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1274780">
            <a:off x="9570394" y="5980005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0446096">
            <a:off x="1245645" y="120919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0446096">
            <a:off x="4805063" y="440026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11">
            <a:extLst>
              <a:ext uri="{FF2B5EF4-FFF2-40B4-BE49-F238E27FC236}">
                <a16:creationId xmlns:a16="http://schemas.microsoft.com/office/drawing/2014/main" id="{3FB66CF0-A063-4C1E-96B6-271833AB0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3" name="Text Box 4">
            <a:extLst>
              <a:ext uri="{FF2B5EF4-FFF2-40B4-BE49-F238E27FC236}">
                <a16:creationId xmlns:a16="http://schemas.microsoft.com/office/drawing/2014/main" id="{699D34EB-AAE2-4100-B476-1E38B93B8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22" y="152400"/>
            <a:ext cx="211387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創意舞台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>
            <a:off x="2230494" y="3754063"/>
            <a:ext cx="2641232" cy="29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31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517232"/>
            <a:ext cx="12264305" cy="1498278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82000" y="5581396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864291" y="5904348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220059" y="5563835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327178" y="5976356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672427" y="5688324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081606" y="583234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285229" y="5596984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5672427" y="1118894"/>
            <a:ext cx="6048672" cy="4944828"/>
            <a:chOff x="3071664" y="980728"/>
            <a:chExt cx="6048672" cy="4944828"/>
          </a:xfrm>
        </p:grpSpPr>
        <p:sp>
          <p:nvSpPr>
            <p:cNvPr id="31" name="圓角矩形 30"/>
            <p:cNvSpPr/>
            <p:nvPr/>
          </p:nvSpPr>
          <p:spPr bwMode="auto">
            <a:xfrm>
              <a:off x="3071664" y="980728"/>
              <a:ext cx="6048672" cy="4944828"/>
            </a:xfrm>
            <a:prstGeom prst="roundRect">
              <a:avLst/>
            </a:prstGeom>
            <a:solidFill>
              <a:srgbClr val="FCC8E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grpSp>
          <p:nvGrpSpPr>
            <p:cNvPr id="32" name="群組 31"/>
            <p:cNvGrpSpPr/>
            <p:nvPr/>
          </p:nvGrpSpPr>
          <p:grpSpPr>
            <a:xfrm>
              <a:off x="3431704" y="1289968"/>
              <a:ext cx="5313086" cy="4182026"/>
              <a:chOff x="2783632" y="1052736"/>
              <a:chExt cx="5313086" cy="4182026"/>
            </a:xfrm>
          </p:grpSpPr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259" t="23413" r="10268" b="19604"/>
              <a:stretch/>
            </p:blipFill>
            <p:spPr bwMode="auto">
              <a:xfrm>
                <a:off x="2783632" y="1052736"/>
                <a:ext cx="5313086" cy="41684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38" t="76382" r="10268" b="19604"/>
              <a:stretch/>
            </p:blipFill>
            <p:spPr bwMode="auto">
              <a:xfrm>
                <a:off x="6845739" y="4941168"/>
                <a:ext cx="701689" cy="2935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" name="群組 1"/>
          <p:cNvGrpSpPr/>
          <p:nvPr/>
        </p:nvGrpSpPr>
        <p:grpSpPr>
          <a:xfrm>
            <a:off x="501966" y="1118893"/>
            <a:ext cx="5124041" cy="1950067"/>
            <a:chOff x="501966" y="1118893"/>
            <a:chExt cx="5124041" cy="1950067"/>
          </a:xfrm>
        </p:grpSpPr>
        <p:sp>
          <p:nvSpPr>
            <p:cNvPr id="46" name="橢圓形圖說文字 45"/>
            <p:cNvSpPr/>
            <p:nvPr/>
          </p:nvSpPr>
          <p:spPr bwMode="auto">
            <a:xfrm>
              <a:off x="501966" y="1118893"/>
              <a:ext cx="5124041" cy="1950067"/>
            </a:xfrm>
            <a:prstGeom prst="wedgeEllipseCallout">
              <a:avLst>
                <a:gd name="adj1" fmla="val -2107"/>
                <a:gd name="adj2" fmla="val 73174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7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416" y="1650246"/>
              <a:ext cx="4332387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5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最後，選擇一種有固定音高的樂器，奏出小組創作的作品。</a:t>
              </a:r>
              <a:endParaRPr lang="en-US" altLang="zh-TW" sz="25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127308" y="4262814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944991" y="71353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886408">
            <a:off x="6528048" y="223753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783749" y="4266790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11">
            <a:extLst>
              <a:ext uri="{FF2B5EF4-FFF2-40B4-BE49-F238E27FC236}">
                <a16:creationId xmlns:a16="http://schemas.microsoft.com/office/drawing/2014/main" id="{961376CB-846C-481B-B5FD-8EBCC7A0A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id="{70E8ABA8-2586-4C10-97A3-01AF06F42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22" y="152400"/>
            <a:ext cx="211387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創意舞台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>
            <a:off x="1854980" y="3475661"/>
            <a:ext cx="2641232" cy="29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8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517232"/>
            <a:ext cx="12264305" cy="1498278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82000" y="5581396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864291" y="5904348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220059" y="5563835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327178" y="5976356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672427" y="5688324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081606" y="583234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285229" y="5596984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335360" y="1296080"/>
            <a:ext cx="3300161" cy="1967913"/>
            <a:chOff x="335360" y="1296080"/>
            <a:chExt cx="3300161" cy="1967913"/>
          </a:xfrm>
        </p:grpSpPr>
        <p:sp>
          <p:nvSpPr>
            <p:cNvPr id="46" name="橢圓形圖說文字 45"/>
            <p:cNvSpPr/>
            <p:nvPr/>
          </p:nvSpPr>
          <p:spPr bwMode="auto">
            <a:xfrm>
              <a:off x="335360" y="1296080"/>
              <a:ext cx="3300161" cy="1967913"/>
            </a:xfrm>
            <a:prstGeom prst="wedgeEllipseCallout">
              <a:avLst>
                <a:gd name="adj1" fmla="val -3327"/>
                <a:gd name="adj2" fmla="val 64335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7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776" y="1631122"/>
              <a:ext cx="2808312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5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請老師評估你的表現，把分數記錄在課本的表格內。</a:t>
              </a:r>
              <a:endParaRPr lang="en-US" altLang="zh-TW" sz="25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0375463">
            <a:off x="1127308" y="260648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127308" y="4262814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944991" y="71353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886408">
            <a:off x="6528048" y="223753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783749" y="4266790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6" t="3968" r="36793" b="34921"/>
          <a:stretch/>
        </p:blipFill>
        <p:spPr bwMode="auto">
          <a:xfrm>
            <a:off x="3744555" y="998638"/>
            <a:ext cx="506418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群組 6"/>
          <p:cNvGrpSpPr/>
          <p:nvPr/>
        </p:nvGrpSpPr>
        <p:grpSpPr>
          <a:xfrm>
            <a:off x="8641359" y="3666155"/>
            <a:ext cx="3300161" cy="1967913"/>
            <a:chOff x="8762322" y="1154092"/>
            <a:chExt cx="3300161" cy="1967913"/>
          </a:xfrm>
        </p:grpSpPr>
        <p:sp>
          <p:nvSpPr>
            <p:cNvPr id="44" name="橢圓形圖說文字 43"/>
            <p:cNvSpPr/>
            <p:nvPr/>
          </p:nvSpPr>
          <p:spPr bwMode="auto">
            <a:xfrm>
              <a:off x="8762322" y="1154092"/>
              <a:ext cx="3300161" cy="1967913"/>
            </a:xfrm>
            <a:prstGeom prst="wedgeEllipseCallout">
              <a:avLst>
                <a:gd name="adj1" fmla="val 8548"/>
                <a:gd name="adj2" fmla="val -77274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5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9738" y="1489134"/>
              <a:ext cx="2808312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5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留意老師給你的評分和意見，寫下可以改善的地方。</a:t>
              </a:r>
              <a:endParaRPr lang="en-US" altLang="zh-TW" sz="25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6528048" y="587715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每項以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分為最滿分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solidFill>
                <a:schemeClr val="tx1">
                  <a:lumMod val="85000"/>
                  <a:lumOff val="1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1030075" y="5704668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CEE08785-8D88-4EEE-8E06-54F108CE7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50" name="Text Box 4">
            <a:extLst>
              <a:ext uri="{FF2B5EF4-FFF2-40B4-BE49-F238E27FC236}">
                <a16:creationId xmlns:a16="http://schemas.microsoft.com/office/drawing/2014/main" id="{61C1CD0A-A0B9-45D0-99E8-C1BD26859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22" y="152400"/>
            <a:ext cx="211387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創意舞台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>
            <a:off x="909411" y="3587964"/>
            <a:ext cx="2641232" cy="29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C73521E0-7338-45A8-B908-037DF50DB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05025" y="1402264"/>
            <a:ext cx="2708296" cy="173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29996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8B57EB24-80FE-4099-B485-88E107F499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id="{0BEEC469-C0B7-4C13-B1CF-73C01F76E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11">
            <a:extLst>
              <a:ext uri="{FF2B5EF4-FFF2-40B4-BE49-F238E27FC236}">
                <a16:creationId xmlns:a16="http://schemas.microsoft.com/office/drawing/2014/main" id="{E008AFE2-9CD6-4391-8C94-6D4023E6E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593C62C8-EB85-4340-BE02-F0B89A8FE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2A7624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 dirty="0">
              <a:solidFill>
                <a:srgbClr val="2A7624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9463" name="手繪多邊形 17">
            <a:extLst>
              <a:ext uri="{FF2B5EF4-FFF2-40B4-BE49-F238E27FC236}">
                <a16:creationId xmlns:a16="http://schemas.microsoft.com/office/drawing/2014/main" id="{7B9F0D72-6310-468E-B800-25E4DE213430}"/>
              </a:ext>
            </a:extLst>
          </p:cNvPr>
          <p:cNvSpPr>
            <a:spLocks/>
          </p:cNvSpPr>
          <p:nvPr/>
        </p:nvSpPr>
        <p:spPr bwMode="auto">
          <a:xfrm>
            <a:off x="2362200" y="1290088"/>
            <a:ext cx="8486328" cy="1922887"/>
          </a:xfrm>
          <a:custGeom>
            <a:avLst/>
            <a:gdLst>
              <a:gd name="T0" fmla="*/ 1591528 w 6010312"/>
              <a:gd name="T1" fmla="*/ 103 h 4278079"/>
              <a:gd name="T2" fmla="*/ 1190726 w 6010312"/>
              <a:gd name="T3" fmla="*/ 954 h 4278079"/>
              <a:gd name="T4" fmla="*/ 12012389 w 6010312"/>
              <a:gd name="T5" fmla="*/ 1003 h 4278079"/>
              <a:gd name="T6" fmla="*/ 12886865 w 6010312"/>
              <a:gd name="T7" fmla="*/ 115 h 4278079"/>
              <a:gd name="T8" fmla="*/ 1591528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9464" name="手繪多邊形 17">
            <a:extLst>
              <a:ext uri="{FF2B5EF4-FFF2-40B4-BE49-F238E27FC236}">
                <a16:creationId xmlns:a16="http://schemas.microsoft.com/office/drawing/2014/main" id="{E0CF131E-0D8C-4FA3-88D9-B0EE03CCC53E}"/>
              </a:ext>
            </a:extLst>
          </p:cNvPr>
          <p:cNvSpPr>
            <a:spLocks/>
          </p:cNvSpPr>
          <p:nvPr/>
        </p:nvSpPr>
        <p:spPr bwMode="auto">
          <a:xfrm>
            <a:off x="2368646" y="3525738"/>
            <a:ext cx="7982272" cy="2232247"/>
          </a:xfrm>
          <a:custGeom>
            <a:avLst/>
            <a:gdLst>
              <a:gd name="T0" fmla="*/ 1591528 w 6010312"/>
              <a:gd name="T1" fmla="*/ 920 h 4278079"/>
              <a:gd name="T2" fmla="*/ 1190726 w 6010312"/>
              <a:gd name="T3" fmla="*/ 8508 h 4278079"/>
              <a:gd name="T4" fmla="*/ 12012389 w 6010312"/>
              <a:gd name="T5" fmla="*/ 8937 h 4278079"/>
              <a:gd name="T6" fmla="*/ 12886865 w 6010312"/>
              <a:gd name="T7" fmla="*/ 1027 h 4278079"/>
              <a:gd name="T8" fmla="*/ 1591528 w 6010312"/>
              <a:gd name="T9" fmla="*/ 92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Rectangle: Rounded Corners 17">
            <a:extLst>
              <a:ext uri="{FF2B5EF4-FFF2-40B4-BE49-F238E27FC236}">
                <a16:creationId xmlns:a16="http://schemas.microsoft.com/office/drawing/2014/main" id="{96A8ABB2-2E8C-4671-9016-D400D2346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536" y="4351412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588824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自學資源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19466" name="矩形 77">
            <a:extLst>
              <a:ext uri="{FF2B5EF4-FFF2-40B4-BE49-F238E27FC236}">
                <a16:creationId xmlns:a16="http://schemas.microsoft.com/office/drawing/2014/main" id="{21D39515-B0FD-498A-BC65-17F6365FB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3861" y="1510207"/>
            <a:ext cx="6903150" cy="140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3500"/>
              </a:lnSpc>
              <a:spcBef>
                <a:spcPct val="0"/>
              </a:spcBef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完成鞏固樂理工作紙「認識</a:t>
            </a:r>
            <a:r>
              <a:rPr lang="en-US" altLang="zh-TW" sz="2600" dirty="0">
                <a:solidFill>
                  <a:srgbClr val="FF6600"/>
                </a:solidFill>
                <a:ea typeface="標楷體" panose="03000509000000000000" pitchFamily="65" charset="-120"/>
              </a:rPr>
              <a:t>C</a:t>
            </a: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大調」，</a:t>
            </a:r>
            <a:br>
              <a:rPr lang="en-US" altLang="zh-TW" sz="2600" dirty="0">
                <a:solidFill>
                  <a:srgbClr val="FF6600"/>
                </a:solidFill>
                <a:ea typeface="標楷體" panose="03000509000000000000" pitchFamily="65" charset="-120"/>
              </a:rPr>
            </a:b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鞏固單元四所學的知識。</a:t>
            </a:r>
            <a:endParaRPr lang="en-GB" altLang="zh-TW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  <a:p>
            <a:pPr eaLnBrk="1" hangingPunct="1">
              <a:lnSpc>
                <a:spcPts val="3500"/>
              </a:lnSpc>
              <a:spcBef>
                <a:spcPct val="0"/>
              </a:spcBef>
            </a:pPr>
            <a:r>
              <a:rPr lang="zh-TW" altLang="en-US" sz="2600" dirty="0">
                <a:solidFill>
                  <a:srgbClr val="FF6600"/>
                </a:solidFill>
                <a:latin typeface="Arial"/>
                <a:ea typeface="標楷體"/>
                <a:cs typeface="Arial"/>
              </a:rPr>
              <a:t>完成</a:t>
            </a:r>
            <a:r>
              <a:rPr lang="zh-TW" altLang="en-US" sz="2600" dirty="0">
                <a:solidFill>
                  <a:srgbClr val="FF6600"/>
                </a:solidFill>
                <a:latin typeface="Arial"/>
                <a:ea typeface="標楷體"/>
                <a:cs typeface="Arial"/>
                <a:hlinkClick r:id="rId4"/>
              </a:rPr>
              <a:t>Kahoot!活動</a:t>
            </a:r>
            <a:r>
              <a:rPr lang="zh-TW" altLang="en-US" sz="2600" dirty="0">
                <a:solidFill>
                  <a:srgbClr val="FF6600"/>
                </a:solidFill>
                <a:latin typeface="Arial"/>
                <a:ea typeface="標楷體"/>
                <a:cs typeface="Arial"/>
              </a:rPr>
              <a:t>，總結單元四音樂知識。</a:t>
            </a:r>
            <a:endParaRPr lang="zh-TW" altLang="zh-HK" sz="2600" dirty="0">
              <a:solidFill>
                <a:srgbClr val="FF6600"/>
              </a:solidFill>
            </a:endParaRPr>
          </a:p>
        </p:txBody>
      </p:sp>
      <p:sp>
        <p:nvSpPr>
          <p:cNvPr id="19467" name="矩形 77">
            <a:extLst>
              <a:ext uri="{FF2B5EF4-FFF2-40B4-BE49-F238E27FC236}">
                <a16:creationId xmlns:a16="http://schemas.microsoft.com/office/drawing/2014/main" id="{41430FCF-ACB8-420A-830A-6DE6C18BB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6821" y="3923374"/>
            <a:ext cx="7056636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3500"/>
              </a:lnSpc>
              <a:spcBef>
                <a:spcPct val="0"/>
              </a:spcBef>
            </a:pPr>
            <a:r>
              <a:rPr lang="zh-TW" altLang="en-US" sz="2600" dirty="0">
                <a:solidFill>
                  <a:srgbClr val="008000"/>
                </a:solidFill>
                <a:ea typeface="標楷體" panose="03000509000000000000" pitchFamily="65" charset="-120"/>
              </a:rPr>
              <a:t>學唱附加歌曲</a:t>
            </a:r>
            <a:r>
              <a:rPr lang="en-US" altLang="zh-TW" sz="2600" dirty="0">
                <a:solidFill>
                  <a:srgbClr val="008000"/>
                </a:solidFill>
                <a:ea typeface="標楷體" panose="03000509000000000000" pitchFamily="65" charset="-120"/>
                <a:hlinkClick r:id="rId5" action="ppaction://hlinksldjump"/>
              </a:rPr>
              <a:t>《</a:t>
            </a:r>
            <a:r>
              <a:rPr lang="zh-TW" altLang="en-US" sz="2600" dirty="0">
                <a:solidFill>
                  <a:srgbClr val="008000"/>
                </a:solidFill>
                <a:ea typeface="標楷體" panose="03000509000000000000" pitchFamily="65" charset="-120"/>
                <a:hlinkClick r:id="rId5" action="ppaction://hlinksldjump"/>
              </a:rPr>
              <a:t>秋天</a:t>
            </a:r>
            <a:r>
              <a:rPr lang="en-US" altLang="zh-TW" sz="2600" dirty="0">
                <a:solidFill>
                  <a:srgbClr val="008000"/>
                </a:solidFill>
                <a:ea typeface="標楷體" panose="03000509000000000000" pitchFamily="65" charset="-120"/>
                <a:hlinkClick r:id="rId5" action="ppaction://hlinksldjump"/>
              </a:rPr>
              <a:t>》</a:t>
            </a:r>
            <a:r>
              <a:rPr lang="zh-TW" altLang="en-US" sz="2600" dirty="0">
                <a:solidFill>
                  <a:srgbClr val="008000"/>
                </a:solidFill>
                <a:ea typeface="標楷體" panose="03000509000000000000" pitchFamily="65" charset="-120"/>
              </a:rPr>
              <a:t>，多學唱一首 </a:t>
            </a:r>
            <a:r>
              <a:rPr lang="en-US" altLang="zh-TW" sz="2600" dirty="0">
                <a:solidFill>
                  <a:srgbClr val="008000"/>
                </a:solidFill>
                <a:ea typeface="標楷體" panose="03000509000000000000" pitchFamily="65" charset="-120"/>
              </a:rPr>
              <a:t>C </a:t>
            </a:r>
            <a:r>
              <a:rPr lang="zh-TW" altLang="en-US" sz="2600" dirty="0">
                <a:solidFill>
                  <a:srgbClr val="008000"/>
                </a:solidFill>
                <a:ea typeface="標楷體" panose="03000509000000000000" pitchFamily="65" charset="-120"/>
              </a:rPr>
              <a:t>大調的歌曲。</a:t>
            </a:r>
            <a:endParaRPr lang="en-US" altLang="zh-TW" sz="2600" dirty="0">
              <a:solidFill>
                <a:srgbClr val="008000"/>
              </a:solidFill>
              <a:ea typeface="標楷體" panose="03000509000000000000" pitchFamily="65" charset="-120"/>
            </a:endParaRPr>
          </a:p>
          <a:p>
            <a:pPr eaLnBrk="1" hangingPunct="1">
              <a:lnSpc>
                <a:spcPts val="3500"/>
              </a:lnSpc>
              <a:spcBef>
                <a:spcPct val="0"/>
              </a:spcBef>
            </a:pPr>
            <a:r>
              <a:rPr lang="zh-TW" altLang="en-US" sz="2600" dirty="0">
                <a:solidFill>
                  <a:srgbClr val="008000"/>
                </a:solidFill>
                <a:ea typeface="標楷體" panose="03000509000000000000" pitchFamily="65" charset="-120"/>
              </a:rPr>
              <a:t>多找一首</a:t>
            </a:r>
            <a:r>
              <a:rPr lang="en-US" altLang="zh-TW" sz="2600" dirty="0">
                <a:solidFill>
                  <a:srgbClr val="008000"/>
                </a:solidFill>
                <a:ea typeface="標楷體" panose="03000509000000000000" pitchFamily="65" charset="-120"/>
              </a:rPr>
              <a:t>C </a:t>
            </a:r>
            <a:r>
              <a:rPr lang="zh-TW" altLang="en-US" sz="2600" dirty="0">
                <a:solidFill>
                  <a:srgbClr val="008000"/>
                </a:solidFill>
                <a:ea typeface="標楷體" panose="03000509000000000000" pitchFamily="65" charset="-120"/>
              </a:rPr>
              <a:t>大調的樂譜進行視唱。</a:t>
            </a:r>
            <a:endParaRPr lang="en-US" altLang="zh-TW" sz="2600" dirty="0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sp>
        <p:nvSpPr>
          <p:cNvPr id="19462" name="Rectangle: Rounded Corners 13">
            <a:extLst>
              <a:ext uri="{FF2B5EF4-FFF2-40B4-BE49-F238E27FC236}">
                <a16:creationId xmlns:a16="http://schemas.microsoft.com/office/drawing/2014/main" id="{17A06BE6-79F8-44CE-B877-7E7475C39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055" y="1942744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B0580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評估資源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pic>
        <p:nvPicPr>
          <p:cNvPr id="15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>
            <a:hlinkClick r:id="" action="ppaction://ole?verb=1"/>
            <a:extLst>
              <a:ext uri="{FF2B5EF4-FFF2-40B4-BE49-F238E27FC236}">
                <a16:creationId xmlns:a16="http://schemas.microsoft.com/office/drawing/2014/main" id="{D05834AD-2BE5-442A-B0AB-97D0E628FD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3559344"/>
              </p:ext>
            </p:extLst>
          </p:nvPr>
        </p:nvGraphicFramePr>
        <p:xfrm>
          <a:off x="9184689" y="1588677"/>
          <a:ext cx="891372" cy="1805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Document" showAsIcon="1" r:id="rId7" imgW="380850" imgH="771525" progId="Word.Document.8">
                  <p:embed/>
                </p:oleObj>
              </mc:Choice>
              <mc:Fallback>
                <p:oleObj name="Document" showAsIcon="1" r:id="rId7" imgW="380850" imgH="771525" progId="Word.Document.8">
                  <p:embed/>
                  <p:pic>
                    <p:nvPicPr>
                      <p:cNvPr id="3" name="Object 2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D05834AD-2BE5-442A-B0AB-97D0E628FD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184689" y="1588677"/>
                        <a:ext cx="891372" cy="18050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">
            <a:extLst>
              <a:ext uri="{FF2B5EF4-FFF2-40B4-BE49-F238E27FC236}">
                <a16:creationId xmlns:a16="http://schemas.microsoft.com/office/drawing/2014/main" id="{700F06D6-3501-4213-8886-7DDB9AFF9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5200" y="6335713"/>
            <a:ext cx="720725" cy="360362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dirty="0">
                <a:solidFill>
                  <a:schemeClr val="bg1"/>
                </a:solidFill>
              </a:rPr>
              <a:t>完</a:t>
            </a:r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5195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3">
            <a:extLst>
              <a:ext uri="{FF2B5EF4-FFF2-40B4-BE49-F238E27FC236}">
                <a16:creationId xmlns:a16="http://schemas.microsoft.com/office/drawing/2014/main" id="{3DA3CAB7-FA63-4BB7-8610-02299576A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2384" y="6381328"/>
            <a:ext cx="2466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SzPct val="80000"/>
              <a:buFont typeface="Verdana" panose="020B0604030504040204" pitchFamily="34" charset="0"/>
              <a:buNone/>
            </a:pPr>
            <a:r>
              <a:rPr lang="zh-TW" altLang="zh-HK" sz="12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kumimoji="0" lang="en-US" altLang="zh-HK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© </a:t>
            </a:r>
            <a:r>
              <a:rPr kumimoji="0" lang="zh-TW" altLang="en-US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培生教育出版亞洲有限公司</a:t>
            </a:r>
            <a:endParaRPr kumimoji="0" lang="zh-HK" altLang="en-US" sz="1300" dirty="0">
              <a:solidFill>
                <a:srgbClr val="00206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2" descr="C:\Users\uhofk\Desktop\初中普通話\03 新編生活普通話_PPT\01 PPT backdrop\Pearson Logo\PearsonLogo-colour-may-16\PearsonLogo\Logos RGB\Primary RGB\Primary PNG\PearsonLogo_Primary_Blk_RGB.png">
            <a:extLst>
              <a:ext uri="{FF2B5EF4-FFF2-40B4-BE49-F238E27FC236}">
                <a16:creationId xmlns:a16="http://schemas.microsoft.com/office/drawing/2014/main" id="{293125B1-14C5-4C67-AF26-F95216019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96975"/>
            <a:ext cx="54356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2AFC98D6-C1BC-463C-90A8-76D89054D909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98194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 bwMode="auto">
          <a:xfrm>
            <a:off x="-47625" y="5517232"/>
            <a:ext cx="12264305" cy="1498278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 flipH="1">
            <a:off x="9165224" y="2845994"/>
            <a:ext cx="2734386" cy="303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80" y="152401"/>
            <a:ext cx="7632848" cy="6413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圓角矩形 1"/>
          <p:cNvSpPr/>
          <p:nvPr/>
        </p:nvSpPr>
        <p:spPr bwMode="auto">
          <a:xfrm>
            <a:off x="1399339" y="1124744"/>
            <a:ext cx="8225053" cy="3655968"/>
          </a:xfrm>
          <a:prstGeom prst="roundRect">
            <a:avLst/>
          </a:prstGeom>
          <a:solidFill>
            <a:srgbClr val="99CCFF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7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074" y="188640"/>
            <a:ext cx="751711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樂曲介紹：</a:t>
            </a:r>
            <a:r>
              <a:rPr lang="en-US" altLang="zh-TW" sz="2800" i="1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Santa Claus is Coming to Town</a:t>
            </a:r>
            <a:endParaRPr lang="zh-TW" altLang="en-US" sz="2800" i="1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34" name="矩形 77">
            <a:extLst>
              <a:ext uri="{FF2B5EF4-FFF2-40B4-BE49-F238E27FC236}">
                <a16:creationId xmlns:a16="http://schemas.microsoft.com/office/drawing/2014/main" id="{5951525E-D57F-4780-96A3-6A3A517F5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1270" y="1270299"/>
            <a:ext cx="7451074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indent="0" algn="just" eaLnBrk="1" hangingPunct="1">
              <a:lnSpc>
                <a:spcPts val="3800"/>
              </a:lnSpc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    這首聖誕歌曲在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1934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年首次於電台節目中播放，自此成為十分流行的聖誕樂曲。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marL="0" indent="0" algn="just" eaLnBrk="1" hangingPunct="1">
              <a:lnSpc>
                <a:spcPts val="3800"/>
              </a:lnSpc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    這首聖誕歌曲的歌詞大意是說：聖誕老人快要進城了，你（小孩子）要留意自己的言行，留給聖誕老人一個好印象，這樣才可以收到他送的禮物。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097299" y="562416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204418" y="6005167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6549667" y="557402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958846" y="581256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9065455" y="5097230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2308784" y="5650498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9640242" y="6019656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78968" y="5055840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702356" y="0"/>
            <a:ext cx="812130" cy="76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72632" y="1052736"/>
            <a:ext cx="740228" cy="69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1196909" y="2845994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圓角矩形 4"/>
          <p:cNvSpPr/>
          <p:nvPr/>
        </p:nvSpPr>
        <p:spPr bwMode="auto">
          <a:xfrm>
            <a:off x="10567752" y="2104100"/>
            <a:ext cx="105823" cy="121036"/>
          </a:xfrm>
          <a:prstGeom prst="round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839" b="84375" l="16016" r="65723">
                        <a14:foregroundMark x1="31543" y1="44792" x2="31543" y2="44792"/>
                        <a14:foregroundMark x1="29785" y1="45182" x2="29785" y2="45182"/>
                        <a14:foregroundMark x1="30371" y1="45052" x2="30371" y2="45052"/>
                        <a14:foregroundMark x1="29590" y1="45573" x2="29590" y2="45573"/>
                        <a14:foregroundMark x1="32324" y1="44010" x2="32324" y2="44010"/>
                        <a14:foregroundMark x1="32910" y1="43880" x2="32910" y2="43880"/>
                        <a14:foregroundMark x1="30664" y1="43099" x2="30664" y2="43099"/>
                        <a14:foregroundMark x1="33301" y1="42448" x2="33301" y2="42448"/>
                        <a14:foregroundMark x1="34082" y1="41016" x2="34082" y2="41016"/>
                        <a14:foregroundMark x1="53613" y1="35547" x2="53613" y2="35547"/>
                        <a14:foregroundMark x1="54199" y1="35286" x2="54199" y2="35286"/>
                        <a14:foregroundMark x1="52539" y1="34766" x2="52539" y2="34766"/>
                        <a14:foregroundMark x1="53125" y1="34115" x2="53125" y2="34115"/>
                        <a14:foregroundMark x1="58203" y1="50000" x2="58203" y2="50000"/>
                        <a14:foregroundMark x1="58203" y1="50000" x2="58203" y2="50000"/>
                        <a14:foregroundMark x1="58496" y1="52344" x2="58496" y2="52344"/>
                        <a14:foregroundMark x1="58496" y1="52734" x2="58496" y2="52734"/>
                        <a14:foregroundMark x1="59668" y1="52734" x2="59668" y2="52734"/>
                        <a14:foregroundMark x1="60254" y1="52604" x2="60254" y2="52604"/>
                        <a14:foregroundMark x1="56836" y1="49219" x2="56836" y2="49219"/>
                        <a14:foregroundMark x1="55469" y1="48568" x2="55469" y2="48568"/>
                        <a14:foregroundMark x1="57031" y1="53385" x2="57031" y2="53385"/>
                        <a14:foregroundMark x1="56543" y1="51432" x2="56543" y2="51432"/>
                        <a14:foregroundMark x1="56836" y1="51563" x2="56836" y2="51563"/>
                        <a14:foregroundMark x1="61035" y1="69792" x2="61035" y2="69792"/>
                        <a14:foregroundMark x1="61133" y1="68880" x2="61133" y2="68880"/>
                        <a14:foregroundMark x1="60156" y1="68620" x2="60156" y2="68620"/>
                        <a14:foregroundMark x1="56055" y1="77344" x2="56055" y2="77344"/>
                        <a14:foregroundMark x1="56055" y1="77344" x2="56055" y2="77344"/>
                        <a14:foregroundMark x1="55469" y1="77214" x2="55469" y2="77214"/>
                        <a14:foregroundMark x1="26660" y1="79167" x2="26660" y2="79167"/>
                        <a14:foregroundMark x1="26758" y1="79167" x2="27539" y2="79427"/>
                        <a14:foregroundMark x1="30664" y1="60286" x2="30664" y2="60286"/>
                        <a14:foregroundMark x1="29590" y1="60156" x2="29590" y2="60156"/>
                        <a14:foregroundMark x1="32031" y1="55339" x2="32031" y2="55339"/>
                        <a14:foregroundMark x1="32031" y1="55339" x2="32031" y2="55339"/>
                        <a14:foregroundMark x1="30762" y1="55729" x2="30762" y2="55729"/>
                        <a14:foregroundMark x1="32129" y1="57161" x2="32129" y2="57161"/>
                        <a14:foregroundMark x1="32129" y1="57161" x2="32129" y2="57161"/>
                        <a14:foregroundMark x1="31055" y1="55729" x2="31055" y2="55729"/>
                        <a14:foregroundMark x1="30957" y1="56901" x2="30957" y2="56901"/>
                        <a14:foregroundMark x1="31445" y1="57292" x2="31445" y2="57292"/>
                        <a14:foregroundMark x1="31055" y1="42057" x2="31055" y2="42057"/>
                        <a14:foregroundMark x1="32715" y1="42448" x2="32715" y2="42448"/>
                        <a14:foregroundMark x1="33496" y1="73958" x2="33496" y2="73958"/>
                        <a14:foregroundMark x1="35254" y1="75000" x2="35254" y2="75000"/>
                        <a14:foregroundMark x1="37695" y1="75651" x2="37695" y2="75651"/>
                        <a14:foregroundMark x1="41504" y1="76823" x2="41504" y2="76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7262" r="35863" b="15873"/>
          <a:stretch/>
        </p:blipFill>
        <p:spPr bwMode="auto">
          <a:xfrm>
            <a:off x="445508" y="4139061"/>
            <a:ext cx="2410847" cy="254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45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80" y="152401"/>
            <a:ext cx="4784081" cy="6413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075" y="188640"/>
            <a:ext cx="434875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樂曲介紹：</a:t>
            </a:r>
            <a:r>
              <a:rPr lang="en-US" altLang="zh-TW" sz="2800" i="1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The First Noël</a:t>
            </a:r>
            <a:endParaRPr lang="zh-TW" altLang="en-US" sz="2800" i="1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097299" y="562416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204418" y="6005167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6549667" y="557402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矩形 37"/>
          <p:cNvSpPr/>
          <p:nvPr/>
        </p:nvSpPr>
        <p:spPr bwMode="auto">
          <a:xfrm>
            <a:off x="-24680" y="4581128"/>
            <a:ext cx="12264305" cy="2304256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482185" y="5301208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2764476" y="5748649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072504" y="5408136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179623" y="578914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6443657" y="5357999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404469" y="2093252"/>
            <a:ext cx="1032134" cy="9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927139" y="266319"/>
            <a:ext cx="1032134" cy="9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573" b="74740" l="19629" r="688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2" t="20702" r="30649" b="25834"/>
          <a:stretch/>
        </p:blipFill>
        <p:spPr bwMode="auto">
          <a:xfrm>
            <a:off x="235074" y="711860"/>
            <a:ext cx="10961835" cy="614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958846" y="581256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9065455" y="5097230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2308784" y="5650498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10000282" y="6019656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78968" y="5055840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702356" y="0"/>
            <a:ext cx="812130" cy="76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72632" y="1052736"/>
            <a:ext cx="740228" cy="69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557609" y="4410996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圓角矩形 32"/>
          <p:cNvSpPr/>
          <p:nvPr/>
        </p:nvSpPr>
        <p:spPr bwMode="auto">
          <a:xfrm>
            <a:off x="1199456" y="2440665"/>
            <a:ext cx="8712968" cy="3940663"/>
          </a:xfrm>
          <a:prstGeom prst="roundRect">
            <a:avLst/>
          </a:prstGeom>
          <a:solidFill>
            <a:srgbClr val="FFEB9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7" name="矩形 77">
            <a:extLst>
              <a:ext uri="{FF2B5EF4-FFF2-40B4-BE49-F238E27FC236}">
                <a16:creationId xmlns:a16="http://schemas.microsoft.com/office/drawing/2014/main" id="{5951525E-D57F-4780-96A3-6A3A517F5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678524"/>
            <a:ext cx="8389550" cy="39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indent="0" algn="just" eaLnBrk="1" hangingPunct="1">
              <a:lnSpc>
                <a:spcPts val="3800"/>
              </a:lnSpc>
              <a:spcBef>
                <a:spcPct val="0"/>
              </a:spcBef>
              <a:buNone/>
            </a:pPr>
            <a:r>
              <a:rPr lang="zh-TW" altLang="en-US" sz="2500" dirty="0">
                <a:solidFill>
                  <a:srgbClr val="0070C0"/>
                </a:solidFill>
                <a:ea typeface="標楷體" panose="03000509000000000000" pitchFamily="65" charset="-120"/>
              </a:rPr>
              <a:t>    這首是一首傳統的聖誕詩歌，相信是在十六世紀以前創作的。它在</a:t>
            </a:r>
            <a:r>
              <a:rPr lang="en-US" altLang="zh-TW" sz="2500" dirty="0">
                <a:solidFill>
                  <a:srgbClr val="0070C0"/>
                </a:solidFill>
                <a:ea typeface="標楷體" panose="03000509000000000000" pitchFamily="65" charset="-120"/>
              </a:rPr>
              <a:t>1823</a:t>
            </a:r>
            <a:r>
              <a:rPr lang="zh-TW" altLang="en-US" sz="2500" dirty="0">
                <a:solidFill>
                  <a:srgbClr val="0070C0"/>
                </a:solidFill>
                <a:ea typeface="標楷體" panose="03000509000000000000" pitchFamily="65" charset="-120"/>
              </a:rPr>
              <a:t>年由 </a:t>
            </a:r>
            <a:r>
              <a:rPr lang="en-US" altLang="zh-TW" sz="2500" dirty="0">
                <a:solidFill>
                  <a:srgbClr val="0070C0"/>
                </a:solidFill>
                <a:ea typeface="標楷體" panose="03000509000000000000" pitchFamily="65" charset="-120"/>
              </a:rPr>
              <a:t>William Sandys (1792-1874) </a:t>
            </a:r>
            <a:r>
              <a:rPr lang="zh-TW" altLang="en-US" sz="2500" dirty="0">
                <a:solidFill>
                  <a:srgbClr val="0070C0"/>
                </a:solidFill>
                <a:ea typeface="標楷體" panose="03000509000000000000" pitchFamily="65" charset="-120"/>
              </a:rPr>
              <a:t>改編後，第一次正式出版。</a:t>
            </a:r>
            <a:endParaRPr lang="en-US" altLang="zh-TW" sz="25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marL="0" indent="0" algn="just" eaLnBrk="1" hangingPunct="1">
              <a:lnSpc>
                <a:spcPts val="3800"/>
              </a:lnSpc>
              <a:spcBef>
                <a:spcPct val="0"/>
              </a:spcBef>
              <a:buNone/>
            </a:pPr>
            <a:r>
              <a:rPr lang="en-US" altLang="zh-TW" sz="2500" dirty="0">
                <a:solidFill>
                  <a:srgbClr val="0070C0"/>
                </a:solidFill>
                <a:ea typeface="標楷體" panose="03000509000000000000" pitchFamily="65" charset="-120"/>
              </a:rPr>
              <a:t>     Noël </a:t>
            </a:r>
            <a:r>
              <a:rPr lang="zh-TW" altLang="en-US" sz="2500" dirty="0">
                <a:solidFill>
                  <a:srgbClr val="0070C0"/>
                </a:solidFill>
                <a:ea typeface="標楷體" panose="03000509000000000000" pitchFamily="65" charset="-120"/>
              </a:rPr>
              <a:t>法語的意思是「聖誕節」，拉丁文的意思是「新生」。歌曲的內容大意是：</a:t>
            </a:r>
            <a:r>
              <a:rPr lang="zh-TW" altLang="en-US" sz="2500" u="sng" dirty="0">
                <a:solidFill>
                  <a:srgbClr val="0070C0"/>
                </a:solidFill>
                <a:ea typeface="標楷體" panose="03000509000000000000" pitchFamily="65" charset="-120"/>
              </a:rPr>
              <a:t>耶穌基督</a:t>
            </a:r>
            <a:r>
              <a:rPr lang="zh-TW" altLang="en-US" sz="2500" dirty="0">
                <a:solidFill>
                  <a:srgbClr val="0070C0"/>
                </a:solidFill>
                <a:ea typeface="標楷體" panose="03000509000000000000" pitchFamily="65" charset="-120"/>
              </a:rPr>
              <a:t>誕生，天使報佳</a:t>
            </a:r>
            <a:endParaRPr lang="en-US" altLang="zh-TW" sz="25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marL="0" indent="0" algn="just" eaLnBrk="1" hangingPunct="1">
              <a:lnSpc>
                <a:spcPts val="3800"/>
              </a:lnSpc>
              <a:spcBef>
                <a:spcPct val="0"/>
              </a:spcBef>
              <a:buNone/>
            </a:pPr>
            <a:r>
              <a:rPr lang="zh-TW" altLang="en-US" sz="2500" dirty="0">
                <a:solidFill>
                  <a:srgbClr val="0070C0"/>
                </a:solidFill>
                <a:ea typeface="標楷體" panose="03000509000000000000" pitchFamily="65" charset="-120"/>
              </a:rPr>
              <a:t>音，牧人和三位博士由明星的引領往</a:t>
            </a:r>
            <a:r>
              <a:rPr lang="zh-TW" altLang="en-US" sz="2500" u="sng" dirty="0">
                <a:solidFill>
                  <a:srgbClr val="0070C0"/>
                </a:solidFill>
                <a:ea typeface="標楷體" panose="03000509000000000000" pitchFamily="65" charset="-120"/>
              </a:rPr>
              <a:t>耶穌</a:t>
            </a:r>
            <a:r>
              <a:rPr lang="zh-TW" altLang="en-US" sz="2500" dirty="0">
                <a:solidFill>
                  <a:srgbClr val="0070C0"/>
                </a:solidFill>
                <a:ea typeface="標楷體" panose="03000509000000000000" pitchFamily="65" charset="-120"/>
              </a:rPr>
              <a:t>的出生地朝拜。</a:t>
            </a:r>
            <a:endParaRPr lang="en-US" altLang="zh-TW" sz="25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marL="0" indent="0" algn="just" eaLnBrk="1" hangingPunct="1">
              <a:lnSpc>
                <a:spcPts val="3800"/>
              </a:lnSpc>
              <a:spcBef>
                <a:spcPct val="0"/>
              </a:spcBef>
              <a:buNone/>
            </a:pPr>
            <a:endParaRPr lang="en-US" altLang="zh-TW" sz="25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marL="0" indent="0" algn="just" eaLnBrk="1" hangingPunct="1">
              <a:lnSpc>
                <a:spcPts val="3800"/>
              </a:lnSpc>
              <a:spcBef>
                <a:spcPct val="0"/>
              </a:spcBef>
              <a:buNone/>
            </a:pPr>
            <a:r>
              <a:rPr lang="en-US" altLang="zh-TW" sz="2500" dirty="0">
                <a:solidFill>
                  <a:srgbClr val="0070C0"/>
                </a:solidFill>
                <a:ea typeface="標楷體" panose="03000509000000000000" pitchFamily="65" charset="-120"/>
              </a:rPr>
              <a:t>    </a:t>
            </a:r>
            <a:endParaRPr lang="zh-TW" altLang="en-US" sz="25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1202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79" y="152401"/>
            <a:ext cx="8064896" cy="6413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074" y="188640"/>
            <a:ext cx="7723771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樂曲介紹：</a:t>
            </a:r>
            <a:r>
              <a:rPr lang="en-US" altLang="zh-TW" sz="2800" i="1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Rudolph the Red-nosed Reindeer</a:t>
            </a:r>
            <a:endParaRPr lang="zh-TW" altLang="en-US" sz="2800" i="1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097299" y="562416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204418" y="6005167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6549667" y="557402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958846" y="581256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9065455" y="5097230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2308784" y="5650498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9640242" y="6019656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78968" y="5055840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702356" y="0"/>
            <a:ext cx="812130" cy="76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72632" y="1052736"/>
            <a:ext cx="740228" cy="69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1196909" y="2845994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圓角矩形 37"/>
          <p:cNvSpPr/>
          <p:nvPr/>
        </p:nvSpPr>
        <p:spPr bwMode="auto">
          <a:xfrm>
            <a:off x="395895" y="1124744"/>
            <a:ext cx="11103983" cy="3655968"/>
          </a:xfrm>
          <a:prstGeom prst="roundRect">
            <a:avLst/>
          </a:prstGeom>
          <a:solidFill>
            <a:srgbClr val="99CCFF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9" name="矩形 77">
            <a:extLst>
              <a:ext uri="{FF2B5EF4-FFF2-40B4-BE49-F238E27FC236}">
                <a16:creationId xmlns:a16="http://schemas.microsoft.com/office/drawing/2014/main" id="{5951525E-D57F-4780-96A3-6A3A517F5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5" y="1052736"/>
            <a:ext cx="10645524" cy="350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indent="0" algn="just" eaLnBrk="1" hangingPunct="1">
              <a:lnSpc>
                <a:spcPts val="3800"/>
              </a:lnSpc>
              <a:spcBef>
                <a:spcPct val="0"/>
              </a:spcBef>
              <a:buNone/>
            </a:pPr>
            <a:r>
              <a:rPr lang="en-US" altLang="zh-TW" sz="2500" dirty="0">
                <a:solidFill>
                  <a:srgbClr val="0070C0"/>
                </a:solidFill>
                <a:ea typeface="標楷體" panose="03000509000000000000" pitchFamily="65" charset="-120"/>
              </a:rPr>
              <a:t>    </a:t>
            </a:r>
            <a:r>
              <a:rPr lang="en-US" altLang="zh-TW" sz="2500" dirty="0">
                <a:solidFill>
                  <a:srgbClr val="5559AF"/>
                </a:solidFill>
                <a:ea typeface="標楷體" panose="03000509000000000000" pitchFamily="65" charset="-120"/>
              </a:rPr>
              <a:t>Rudolph </a:t>
            </a:r>
            <a:r>
              <a:rPr lang="zh-TW" altLang="en-US" sz="2500" dirty="0">
                <a:solidFill>
                  <a:srgbClr val="5559AF"/>
                </a:solidFill>
                <a:ea typeface="標楷體" panose="03000509000000000000" pitchFamily="65" charset="-120"/>
              </a:rPr>
              <a:t>是一隻能飛的馴鹿，這角色由一位作家 </a:t>
            </a:r>
            <a:r>
              <a:rPr lang="en-US" altLang="zh-TW" sz="2500" dirty="0">
                <a:solidFill>
                  <a:srgbClr val="5559AF"/>
                </a:solidFill>
                <a:ea typeface="標楷體" panose="03000509000000000000" pitchFamily="65" charset="-120"/>
              </a:rPr>
              <a:t>Robert May </a:t>
            </a:r>
            <a:r>
              <a:rPr lang="zh-TW" altLang="en-US" sz="2500" dirty="0">
                <a:solidFill>
                  <a:srgbClr val="5559AF"/>
                </a:solidFill>
                <a:ea typeface="標楷體" panose="03000509000000000000" pitchFamily="65" charset="-120"/>
              </a:rPr>
              <a:t>創作，首先出現在</a:t>
            </a:r>
            <a:r>
              <a:rPr lang="zh-TW" altLang="en-US" sz="2500" u="sng" dirty="0">
                <a:solidFill>
                  <a:srgbClr val="5559AF"/>
                </a:solidFill>
                <a:ea typeface="標楷體" panose="03000509000000000000" pitchFamily="65" charset="-120"/>
              </a:rPr>
              <a:t>美國</a:t>
            </a:r>
            <a:r>
              <a:rPr lang="zh-TW" altLang="en-US" sz="2500" dirty="0">
                <a:solidFill>
                  <a:srgbClr val="5559AF"/>
                </a:solidFill>
                <a:ea typeface="標楷體" panose="03000509000000000000" pitchFamily="65" charset="-120"/>
              </a:rPr>
              <a:t>一本連鎖百貨公司集團的刊物裏，牠其後更出現在歌曲、電視節目和電影裏。</a:t>
            </a:r>
          </a:p>
          <a:p>
            <a:pPr marL="0" indent="0" algn="just" eaLnBrk="1" hangingPunct="1">
              <a:lnSpc>
                <a:spcPts val="3800"/>
              </a:lnSpc>
              <a:spcBef>
                <a:spcPct val="0"/>
              </a:spcBef>
              <a:buNone/>
            </a:pPr>
            <a:r>
              <a:rPr lang="en-US" altLang="zh-TW" sz="2500" dirty="0">
                <a:solidFill>
                  <a:srgbClr val="5559AF"/>
                </a:solidFill>
                <a:ea typeface="標楷體" panose="03000509000000000000" pitchFamily="65" charset="-120"/>
              </a:rPr>
              <a:t>    Rudolph </a:t>
            </a:r>
            <a:r>
              <a:rPr lang="zh-TW" altLang="en-US" sz="2500" dirty="0">
                <a:solidFill>
                  <a:srgbClr val="5559AF"/>
                </a:solidFill>
                <a:ea typeface="標楷體" panose="03000509000000000000" pitchFamily="65" charset="-120"/>
              </a:rPr>
              <a:t>是聖誕老人其中一隻馴鹿 </a:t>
            </a:r>
            <a:r>
              <a:rPr lang="en-US" altLang="zh-TW" sz="2500" dirty="0">
                <a:solidFill>
                  <a:srgbClr val="5559AF"/>
                </a:solidFill>
                <a:ea typeface="標楷體" panose="03000509000000000000" pitchFamily="65" charset="-120"/>
              </a:rPr>
              <a:t>Donner </a:t>
            </a:r>
            <a:r>
              <a:rPr lang="zh-TW" altLang="en-US" sz="2500" dirty="0">
                <a:solidFill>
                  <a:srgbClr val="5559AF"/>
                </a:solidFill>
                <a:ea typeface="標楷體" panose="03000509000000000000" pitchFamily="65" charset="-120"/>
              </a:rPr>
              <a:t>的兒子，因為牠的長相古怪，有一個可發光的紅鼻子，以致其他的馴鹿都不喜歡跟牠玩。在一個大霧的平安夜，聖誕老人因為 </a:t>
            </a:r>
            <a:r>
              <a:rPr lang="en-US" altLang="zh-TW" sz="2500" dirty="0">
                <a:solidFill>
                  <a:srgbClr val="5559AF"/>
                </a:solidFill>
                <a:ea typeface="標楷體" panose="03000509000000000000" pitchFamily="65" charset="-120"/>
              </a:rPr>
              <a:t>Rudolph </a:t>
            </a:r>
            <a:r>
              <a:rPr lang="zh-TW" altLang="en-US" sz="2500" dirty="0">
                <a:solidFill>
                  <a:srgbClr val="5559AF"/>
                </a:solidFill>
                <a:ea typeface="標楷體" panose="03000509000000000000" pitchFamily="65" charset="-120"/>
              </a:rPr>
              <a:t>的鼻子能在黑暗中發光，所以便挑選了牠來拉裝滿禮物的鹿車。自此之後，</a:t>
            </a:r>
            <a:r>
              <a:rPr lang="en-US" altLang="zh-TW" sz="2500" dirty="0">
                <a:solidFill>
                  <a:srgbClr val="5559AF"/>
                </a:solidFill>
                <a:ea typeface="標楷體" panose="03000509000000000000" pitchFamily="65" charset="-120"/>
              </a:rPr>
              <a:t>Rudolph </a:t>
            </a:r>
            <a:r>
              <a:rPr lang="zh-TW" altLang="en-US" sz="2500" dirty="0">
                <a:solidFill>
                  <a:srgbClr val="5559AF"/>
                </a:solidFill>
                <a:ea typeface="標楷體" panose="03000509000000000000" pitchFamily="65" charset="-120"/>
              </a:rPr>
              <a:t>便受到其他馴鹿的愛戴。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>
            <a:off x="528260" y="4388632"/>
            <a:ext cx="2083493" cy="231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8" t="17262" r="32143" b="17710"/>
          <a:stretch/>
        </p:blipFill>
        <p:spPr bwMode="auto">
          <a:xfrm>
            <a:off x="10342807" y="0"/>
            <a:ext cx="1393864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18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80" y="152401"/>
            <a:ext cx="4896543" cy="6413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075" y="188640"/>
            <a:ext cx="452432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樂曲介紹：</a:t>
            </a:r>
            <a:r>
              <a:rPr lang="en-US" altLang="zh-TW" sz="2800" i="1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Deck the Halls</a:t>
            </a:r>
            <a:endParaRPr lang="zh-TW" altLang="en-US" sz="2800" i="1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097299" y="562416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204418" y="6005167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6549667" y="557402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958846" y="581256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9065455" y="5097230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2308784" y="5650498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9640242" y="6019656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78968" y="5055840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702356" y="0"/>
            <a:ext cx="812130" cy="76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72632" y="1052736"/>
            <a:ext cx="740228" cy="69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1196909" y="2845994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圓角矩形 37"/>
          <p:cNvSpPr/>
          <p:nvPr/>
        </p:nvSpPr>
        <p:spPr bwMode="auto">
          <a:xfrm>
            <a:off x="395895" y="1340768"/>
            <a:ext cx="11103983" cy="3240360"/>
          </a:xfrm>
          <a:prstGeom prst="roundRect">
            <a:avLst/>
          </a:prstGeom>
          <a:solidFill>
            <a:srgbClr val="FFFF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9" name="矩形 77">
            <a:extLst>
              <a:ext uri="{FF2B5EF4-FFF2-40B4-BE49-F238E27FC236}">
                <a16:creationId xmlns:a16="http://schemas.microsoft.com/office/drawing/2014/main" id="{5951525E-D57F-4780-96A3-6A3A517F5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5" y="1412776"/>
            <a:ext cx="10645524" cy="297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indent="0" algn="just" eaLnBrk="1" hangingPunct="1">
              <a:lnSpc>
                <a:spcPts val="3800"/>
              </a:lnSpc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    這是一首</a:t>
            </a:r>
            <a:r>
              <a:rPr lang="zh-TW" altLang="en-US" sz="2800" u="sng" dirty="0">
                <a:solidFill>
                  <a:srgbClr val="0070C0"/>
                </a:solidFill>
                <a:ea typeface="標楷體" panose="03000509000000000000" pitchFamily="65" charset="-120"/>
              </a:rPr>
              <a:t>英國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民間的聖誕歌曲，相信是在十六世紀時創作的。雖然歌詞沒有提及與聖誕或宗教有關的內容，但歌曲輕鬆的節奏卻帶出了聖誕節的歡樂氣氛。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marL="0" indent="0" algn="just" eaLnBrk="1" hangingPunct="1">
              <a:lnSpc>
                <a:spcPts val="3800"/>
              </a:lnSpc>
              <a:spcBef>
                <a:spcPct val="0"/>
              </a:spcBef>
              <a:buNone/>
            </a:pP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    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歌曲中經常出現的旋律「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fa-la-la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」是中世紀時十分普遍的一種唱法。自從</a:t>
            </a:r>
            <a:r>
              <a:rPr lang="zh-TW" altLang="en-US" sz="2800" u="sng" dirty="0">
                <a:solidFill>
                  <a:srgbClr val="0070C0"/>
                </a:solidFill>
                <a:ea typeface="標楷體" panose="03000509000000000000" pitchFamily="65" charset="-120"/>
              </a:rPr>
              <a:t>莫札特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在十八世紀以此曲的旋律創作小提琴和鋼琴二重奏後，這首歌曲漸漸於民間盛行起來。</a:t>
            </a:r>
            <a:endParaRPr lang="zh-TW" altLang="en-US" sz="2800" dirty="0">
              <a:solidFill>
                <a:srgbClr val="5559AF"/>
              </a:solidFill>
              <a:ea typeface="標楷體" panose="03000509000000000000" pitchFamily="65" charset="-12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8" t="17262" r="32143" b="17710"/>
          <a:stretch/>
        </p:blipFill>
        <p:spPr bwMode="auto">
          <a:xfrm>
            <a:off x="10342807" y="0"/>
            <a:ext cx="1393864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t="19313" r="32738" b="22551"/>
          <a:stretch/>
        </p:blipFill>
        <p:spPr bwMode="auto">
          <a:xfrm>
            <a:off x="652614" y="4351207"/>
            <a:ext cx="2871262" cy="244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03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1675295" y="3240287"/>
            <a:ext cx="5068777" cy="1758620"/>
            <a:chOff x="1675295" y="3240287"/>
            <a:chExt cx="5068777" cy="1758620"/>
          </a:xfrm>
        </p:grpSpPr>
        <p:sp>
          <p:nvSpPr>
            <p:cNvPr id="16" name="橢圓形圖說文字 15"/>
            <p:cNvSpPr/>
            <p:nvPr/>
          </p:nvSpPr>
          <p:spPr bwMode="auto">
            <a:xfrm>
              <a:off x="1675295" y="3240287"/>
              <a:ext cx="5068777" cy="1758620"/>
            </a:xfrm>
            <a:prstGeom prst="wedgeEllipseCallout">
              <a:avLst>
                <a:gd name="adj1" fmla="val 75664"/>
                <a:gd name="adj2" fmla="val 20520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4421" y="3645024"/>
              <a:ext cx="4392859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你們認為視唱以上五線譜時，需要注意哪些地方？</a:t>
              </a:r>
              <a:endParaRPr lang="en-US" altLang="zh-TW" sz="25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3" name="矩形 2"/>
          <p:cNvSpPr/>
          <p:nvPr/>
        </p:nvSpPr>
        <p:spPr bwMode="auto">
          <a:xfrm>
            <a:off x="-47625" y="5517232"/>
            <a:ext cx="12264305" cy="1498278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82000" y="4986849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864291" y="543429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220059" y="5093777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327178" y="5474784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672427" y="504364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081606" y="528218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285229" y="5334856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掌握視唱的技巧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9456" y="1294085"/>
            <a:ext cx="8260631" cy="152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 flipH="1">
            <a:off x="7624580" y="3026890"/>
            <a:ext cx="3292319" cy="36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91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79" y="152401"/>
            <a:ext cx="4608512" cy="6413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075" y="188640"/>
            <a:ext cx="434875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樂曲介紹：</a:t>
            </a:r>
            <a:r>
              <a:rPr lang="en-US" altLang="zh-TW" sz="2800" i="1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Ring the Bells</a:t>
            </a:r>
            <a:endParaRPr lang="zh-TW" altLang="en-US" sz="2800" i="1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097299" y="562416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204418" y="6005167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6549667" y="557402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958846" y="581256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9065455" y="5097230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2308784" y="5650498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9640242" y="6019656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78968" y="5055840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702356" y="0"/>
            <a:ext cx="812130" cy="76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72632" y="1052736"/>
            <a:ext cx="740228" cy="69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1196909" y="2845994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圓角矩形 37"/>
          <p:cNvSpPr/>
          <p:nvPr/>
        </p:nvSpPr>
        <p:spPr bwMode="auto">
          <a:xfrm>
            <a:off x="755936" y="1340768"/>
            <a:ext cx="10136522" cy="4309730"/>
          </a:xfrm>
          <a:prstGeom prst="roundRect">
            <a:avLst/>
          </a:prstGeom>
          <a:solidFill>
            <a:srgbClr val="FFFF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9" name="矩形 77">
            <a:extLst>
              <a:ext uri="{FF2B5EF4-FFF2-40B4-BE49-F238E27FC236}">
                <a16:creationId xmlns:a16="http://schemas.microsoft.com/office/drawing/2014/main" id="{5951525E-D57F-4780-96A3-6A3A517F5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65" y="1772055"/>
            <a:ext cx="9577063" cy="249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indent="0" eaLnBrk="1" hangingPunct="1">
              <a:lnSpc>
                <a:spcPts val="3800"/>
              </a:lnSpc>
              <a:spcBef>
                <a:spcPct val="0"/>
              </a:spcBef>
              <a:buNone/>
            </a:pP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    </a:t>
            </a:r>
            <a:r>
              <a: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rPr>
              <a:t>Ring the Bells </a:t>
            </a:r>
            <a:r>
              <a:rPr lang="zh-TW" altLang="en-US" sz="3000" dirty="0">
                <a:solidFill>
                  <a:srgbClr val="0070C0"/>
                </a:solidFill>
                <a:ea typeface="標楷體" panose="03000509000000000000" pitchFamily="65" charset="-120"/>
              </a:rPr>
              <a:t>是一首較現代的聖誕歌曲，由</a:t>
            </a:r>
            <a:r>
              <a: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rPr>
              <a:t>Harry </a:t>
            </a:r>
            <a:r>
              <a:rPr lang="en-US" altLang="zh-TW" sz="3000" dirty="0" err="1">
                <a:solidFill>
                  <a:srgbClr val="0070C0"/>
                </a:solidFill>
                <a:ea typeface="標楷體" panose="03000509000000000000" pitchFamily="65" charset="-120"/>
              </a:rPr>
              <a:t>Bollback</a:t>
            </a:r>
            <a:r>
              <a: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rPr>
              <a:t> </a:t>
            </a:r>
            <a:r>
              <a:rPr lang="zh-TW" altLang="en-US" sz="3000" dirty="0">
                <a:solidFill>
                  <a:srgbClr val="0070C0"/>
                </a:solidFill>
                <a:ea typeface="標楷體" panose="03000509000000000000" pitchFamily="65" charset="-120"/>
              </a:rPr>
              <a:t>於 </a:t>
            </a:r>
            <a:r>
              <a: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rPr>
              <a:t>1958 </a:t>
            </a:r>
            <a:r>
              <a:rPr lang="zh-TW" altLang="en-US" sz="3000" dirty="0">
                <a:solidFill>
                  <a:srgbClr val="0070C0"/>
                </a:solidFill>
                <a:ea typeface="標楷體" panose="03000509000000000000" pitchFamily="65" charset="-120"/>
              </a:rPr>
              <a:t>年創作。</a:t>
            </a:r>
            <a:endParaRPr lang="en-US" altLang="zh-TW" sz="30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marL="0" indent="0" algn="just" eaLnBrk="1" hangingPunct="1">
              <a:lnSpc>
                <a:spcPts val="3800"/>
              </a:lnSpc>
              <a:spcBef>
                <a:spcPct val="0"/>
              </a:spcBef>
              <a:buNone/>
            </a:pPr>
            <a:r>
              <a: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rPr>
              <a:t>    </a:t>
            </a:r>
            <a:r>
              <a:rPr lang="zh-TW" altLang="en-US" sz="3000" dirty="0">
                <a:solidFill>
                  <a:srgbClr val="0070C0"/>
                </a:solidFill>
                <a:ea typeface="標楷體" panose="03000509000000000000" pitchFamily="65" charset="-120"/>
              </a:rPr>
              <a:t>這首歌曲的內容大意是：敲響鐘聲，向世界宣告耶穌基督降世的信息，也同時提醒世人要時刻記着基督降生是為着要來世界拯救世人，要紀念祂長存的恩典。</a:t>
            </a:r>
            <a:endParaRPr lang="zh-TW" altLang="en-US" sz="3000" dirty="0">
              <a:solidFill>
                <a:srgbClr val="5559AF"/>
              </a:solidFill>
              <a:ea typeface="標楷體" panose="03000509000000000000" pitchFamily="65" charset="-120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A97F1ACC-9657-4CB8-B537-9DAFA957AA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8" t="17262" r="32143" b="17710"/>
          <a:stretch/>
        </p:blipFill>
        <p:spPr bwMode="auto">
          <a:xfrm>
            <a:off x="10342807" y="0"/>
            <a:ext cx="1393864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D21CA7B2-3707-4CF4-922C-3A8FB2923A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t="19313" r="32738" b="22551"/>
          <a:stretch/>
        </p:blipFill>
        <p:spPr bwMode="auto">
          <a:xfrm>
            <a:off x="652614" y="4351207"/>
            <a:ext cx="2871262" cy="244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17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0BEEC469-C0B7-4C13-B1CF-73C01F76E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9768408" y="6031243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3" t="9581" r="20387" b="8357"/>
          <a:stretch/>
        </p:blipFill>
        <p:spPr bwMode="auto">
          <a:xfrm>
            <a:off x="2495600" y="32590"/>
            <a:ext cx="6336704" cy="662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753122-2F72-495F-8E5B-B689C7592420}"/>
              </a:ext>
            </a:extLst>
          </p:cNvPr>
          <p:cNvSpPr/>
          <p:nvPr/>
        </p:nvSpPr>
        <p:spPr bwMode="auto">
          <a:xfrm>
            <a:off x="8952381" y="1268760"/>
            <a:ext cx="1951884" cy="52322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範唱版</a:t>
            </a:r>
            <a:endParaRPr kumimoji="1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D5A4A23-097E-4824-B94A-3CFCD15358AC}"/>
              </a:ext>
            </a:extLst>
          </p:cNvPr>
          <p:cNvSpPr/>
          <p:nvPr/>
        </p:nvSpPr>
        <p:spPr bwMode="auto">
          <a:xfrm>
            <a:off x="8952381" y="1994759"/>
            <a:ext cx="1951884" cy="52322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純音樂版</a:t>
            </a:r>
            <a:endParaRPr kumimoji="1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4AP55songs">
            <a:hlinkClick r:id="" action="ppaction://media"/>
            <a:extLst>
              <a:ext uri="{FF2B5EF4-FFF2-40B4-BE49-F238E27FC236}">
                <a16:creationId xmlns:a16="http://schemas.microsoft.com/office/drawing/2014/main" id="{0836E0E4-0A71-4707-B4FA-AF1861AEAC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9423" y="1334079"/>
            <a:ext cx="381951" cy="368779"/>
          </a:xfrm>
          <a:prstGeom prst="rect">
            <a:avLst/>
          </a:prstGeom>
        </p:spPr>
      </p:pic>
      <p:pic>
        <p:nvPicPr>
          <p:cNvPr id="3" name="4AP55songm">
            <a:hlinkClick r:id="" action="ppaction://media"/>
            <a:extLst>
              <a:ext uri="{FF2B5EF4-FFF2-40B4-BE49-F238E27FC236}">
                <a16:creationId xmlns:a16="http://schemas.microsoft.com/office/drawing/2014/main" id="{DA1F6B5E-0CF0-4C7D-9818-8AEB6F55F3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9671" y="2073221"/>
            <a:ext cx="370705" cy="357921"/>
          </a:xfrm>
          <a:prstGeom prst="rect">
            <a:avLst/>
          </a:prstGeom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20088B98-3E26-436D-9F20-9F5B28594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79" y="152401"/>
            <a:ext cx="2016223" cy="6413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125C0FC8-72BA-45F0-A286-EA1FD0DCF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075" y="188640"/>
            <a:ext cx="1612453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秋天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zh-TW" altLang="en-US" sz="2800" i="1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3506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36712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視唱的基本步驟：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1675295" y="3240287"/>
            <a:ext cx="5068777" cy="1758620"/>
            <a:chOff x="1675295" y="3240287"/>
            <a:chExt cx="5068777" cy="1758620"/>
          </a:xfrm>
        </p:grpSpPr>
        <p:sp>
          <p:nvSpPr>
            <p:cNvPr id="16" name="橢圓形圖說文字 15"/>
            <p:cNvSpPr/>
            <p:nvPr/>
          </p:nvSpPr>
          <p:spPr bwMode="auto">
            <a:xfrm>
              <a:off x="1675295" y="3240287"/>
              <a:ext cx="5068777" cy="1758620"/>
            </a:xfrm>
            <a:prstGeom prst="wedgeEllipseCallout">
              <a:avLst>
                <a:gd name="adj1" fmla="val 75664"/>
                <a:gd name="adj2" fmla="val 20520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4291" y="3645024"/>
              <a:ext cx="4702989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en-US" altLang="zh-TW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1. </a:t>
              </a: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找出拍子記號，邊讀譜邊準確</a:t>
              </a:r>
              <a:endParaRPr lang="en-US" altLang="zh-TW" sz="25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en-US" altLang="zh-TW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    </a:t>
              </a: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地數拍子。</a:t>
              </a:r>
              <a:endParaRPr lang="en-US" altLang="zh-TW" sz="25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3" name="矩形 2"/>
          <p:cNvSpPr/>
          <p:nvPr/>
        </p:nvSpPr>
        <p:spPr bwMode="auto">
          <a:xfrm>
            <a:off x="-47625" y="5517232"/>
            <a:ext cx="12264305" cy="1498278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82000" y="4986849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864291" y="543429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220059" y="5093777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327178" y="5474784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672427" y="504364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081606" y="528218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285229" y="5334856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掌握視唱的技巧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93875" y="1500580"/>
            <a:ext cx="7513685" cy="139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 bwMode="auto">
          <a:xfrm>
            <a:off x="1991544" y="1772816"/>
            <a:ext cx="360040" cy="576064"/>
          </a:xfrm>
          <a:prstGeom prst="rect">
            <a:avLst/>
          </a:prstGeom>
          <a:noFill/>
          <a:ln w="38100" cap="flat" cmpd="sng" algn="ctr">
            <a:solidFill>
              <a:srgbClr val="F020B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 flipH="1">
            <a:off x="7624580" y="3026890"/>
            <a:ext cx="3292319" cy="36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50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36712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視唱的基本步驟：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675295" y="3240287"/>
            <a:ext cx="5068777" cy="1758620"/>
            <a:chOff x="1675295" y="3240287"/>
            <a:chExt cx="5068777" cy="1758620"/>
          </a:xfrm>
        </p:grpSpPr>
        <p:sp>
          <p:nvSpPr>
            <p:cNvPr id="16" name="橢圓形圖說文字 15"/>
            <p:cNvSpPr/>
            <p:nvPr/>
          </p:nvSpPr>
          <p:spPr bwMode="auto">
            <a:xfrm>
              <a:off x="1675295" y="3240287"/>
              <a:ext cx="5068777" cy="1758620"/>
            </a:xfrm>
            <a:prstGeom prst="wedgeEllipseCallout">
              <a:avLst>
                <a:gd name="adj1" fmla="val 75664"/>
                <a:gd name="adj2" fmla="val 20520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7067" y="3816042"/>
              <a:ext cx="4702989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en-US" altLang="zh-TW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2. </a:t>
              </a: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把樂句的節奏在心裏讀一次。</a:t>
              </a:r>
              <a:endParaRPr lang="en-US" altLang="zh-TW" sz="25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3" name="矩形 2"/>
          <p:cNvSpPr/>
          <p:nvPr/>
        </p:nvSpPr>
        <p:spPr bwMode="auto">
          <a:xfrm>
            <a:off x="-47625" y="5517232"/>
            <a:ext cx="12264305" cy="1498278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82000" y="4986849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864291" y="543429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220059" y="5093777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327178" y="5474784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672427" y="504364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081606" y="528218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285229" y="5334856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掌握視唱的技巧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5758" y="1624244"/>
            <a:ext cx="7649860" cy="141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22"/>
          <p:cNvSpPr/>
          <p:nvPr/>
        </p:nvSpPr>
        <p:spPr bwMode="auto">
          <a:xfrm>
            <a:off x="2351584" y="1772816"/>
            <a:ext cx="6048672" cy="893142"/>
          </a:xfrm>
          <a:prstGeom prst="rect">
            <a:avLst/>
          </a:prstGeom>
          <a:noFill/>
          <a:ln w="38100" cap="flat" cmpd="sng" algn="ctr">
            <a:solidFill>
              <a:srgbClr val="F020B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 flipH="1">
            <a:off x="7624580" y="3026890"/>
            <a:ext cx="3292319" cy="36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42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36712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視唱的基本步驟：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2195342" y="3240287"/>
            <a:ext cx="4548730" cy="1758620"/>
            <a:chOff x="2195342" y="3240287"/>
            <a:chExt cx="4548730" cy="1758620"/>
          </a:xfrm>
        </p:grpSpPr>
        <p:sp>
          <p:nvSpPr>
            <p:cNvPr id="16" name="橢圓形圖說文字 15"/>
            <p:cNvSpPr/>
            <p:nvPr/>
          </p:nvSpPr>
          <p:spPr bwMode="auto">
            <a:xfrm>
              <a:off x="2195342" y="3240287"/>
              <a:ext cx="4548730" cy="1758620"/>
            </a:xfrm>
            <a:prstGeom prst="wedgeEllipseCallout">
              <a:avLst>
                <a:gd name="adj1" fmla="val 75664"/>
                <a:gd name="adj2" fmla="val 20520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1163" y="3816042"/>
              <a:ext cx="3262829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en-US" altLang="zh-TW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3. </a:t>
              </a: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找出主音</a:t>
              </a:r>
              <a:r>
                <a:rPr lang="en-US" altLang="zh-TW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d</a:t>
              </a: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的位置。</a:t>
              </a:r>
              <a:endParaRPr lang="en-US" altLang="zh-TW" sz="25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3" name="矩形 2"/>
          <p:cNvSpPr/>
          <p:nvPr/>
        </p:nvSpPr>
        <p:spPr bwMode="auto">
          <a:xfrm>
            <a:off x="-47625" y="5517232"/>
            <a:ext cx="12264305" cy="1498278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82000" y="4986849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864291" y="543429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220059" y="5093777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327178" y="5474784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672427" y="504364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081606" y="528218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285229" y="5334856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掌握視唱的技巧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9456" y="1426780"/>
            <a:ext cx="7755393" cy="143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21"/>
          <p:cNvSpPr/>
          <p:nvPr/>
        </p:nvSpPr>
        <p:spPr bwMode="auto">
          <a:xfrm>
            <a:off x="2279576" y="1844824"/>
            <a:ext cx="360040" cy="1008112"/>
          </a:xfrm>
          <a:prstGeom prst="rect">
            <a:avLst/>
          </a:prstGeom>
          <a:noFill/>
          <a:ln w="38100" cap="flat" cmpd="sng" algn="ctr">
            <a:solidFill>
              <a:srgbClr val="F020B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 flipH="1">
            <a:off x="7624580" y="3026890"/>
            <a:ext cx="3292319" cy="36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10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36712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視唱的基本步驟：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2195342" y="3240287"/>
            <a:ext cx="4548730" cy="1758620"/>
            <a:chOff x="2195342" y="3240287"/>
            <a:chExt cx="4548730" cy="1758620"/>
          </a:xfrm>
        </p:grpSpPr>
        <p:sp>
          <p:nvSpPr>
            <p:cNvPr id="16" name="橢圓形圖說文字 15"/>
            <p:cNvSpPr/>
            <p:nvPr/>
          </p:nvSpPr>
          <p:spPr bwMode="auto">
            <a:xfrm>
              <a:off x="2195342" y="3240287"/>
              <a:ext cx="4548730" cy="1758620"/>
            </a:xfrm>
            <a:prstGeom prst="wedgeEllipseCallout">
              <a:avLst>
                <a:gd name="adj1" fmla="val 75664"/>
                <a:gd name="adj2" fmla="val 20520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5600" y="3645024"/>
              <a:ext cx="4104456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en-US" altLang="zh-TW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4. </a:t>
              </a: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把樂句看一次，找出其他 </a:t>
              </a:r>
              <a:endParaRPr lang="en-US" altLang="zh-TW" sz="25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en-US" altLang="zh-TW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    </a:t>
              </a: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音的唱名。</a:t>
              </a:r>
              <a:endParaRPr lang="en-US" altLang="zh-TW" sz="25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3" name="矩形 2"/>
          <p:cNvSpPr/>
          <p:nvPr/>
        </p:nvSpPr>
        <p:spPr bwMode="auto">
          <a:xfrm>
            <a:off x="-47625" y="5517232"/>
            <a:ext cx="12264305" cy="1498278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82000" y="4986849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864291" y="543429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220059" y="5093777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327178" y="5474784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672427" y="504364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081606" y="528218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285229" y="5334856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掌握視唱的技巧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5440" y="1412551"/>
            <a:ext cx="7837837" cy="145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711624" y="2420888"/>
            <a:ext cx="512993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rgbClr val="F020BA"/>
                </a:solidFill>
              </a:rPr>
              <a:t>r   m   f    s       </a:t>
            </a:r>
            <a:r>
              <a:rPr lang="en-US" altLang="zh-TW" sz="2500" dirty="0" err="1">
                <a:solidFill>
                  <a:srgbClr val="F020BA"/>
                </a:solidFill>
              </a:rPr>
              <a:t>s</a:t>
            </a:r>
            <a:r>
              <a:rPr lang="en-US" altLang="zh-TW" sz="2500" dirty="0">
                <a:solidFill>
                  <a:srgbClr val="F020BA"/>
                </a:solidFill>
              </a:rPr>
              <a:t>         d            </a:t>
            </a:r>
            <a:r>
              <a:rPr lang="en-US" altLang="zh-TW" sz="2500" dirty="0" err="1">
                <a:solidFill>
                  <a:srgbClr val="F020BA"/>
                </a:solidFill>
              </a:rPr>
              <a:t>d</a:t>
            </a:r>
            <a:r>
              <a:rPr lang="en-US" altLang="zh-TW" sz="2500" dirty="0">
                <a:solidFill>
                  <a:srgbClr val="F020BA"/>
                </a:solidFill>
              </a:rPr>
              <a:t>  </a:t>
            </a:r>
            <a:endParaRPr lang="zh-TW" altLang="en-US" sz="2500" dirty="0">
              <a:solidFill>
                <a:srgbClr val="F020BA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 flipH="1">
            <a:off x="7624580" y="3026890"/>
            <a:ext cx="3292319" cy="36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76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36712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視唱的基本步驟：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2195342" y="3240287"/>
            <a:ext cx="4548730" cy="1758620"/>
            <a:chOff x="2195342" y="3240287"/>
            <a:chExt cx="4548730" cy="1758620"/>
          </a:xfrm>
        </p:grpSpPr>
        <p:sp>
          <p:nvSpPr>
            <p:cNvPr id="16" name="橢圓形圖說文字 15"/>
            <p:cNvSpPr/>
            <p:nvPr/>
          </p:nvSpPr>
          <p:spPr bwMode="auto">
            <a:xfrm>
              <a:off x="2195342" y="3240287"/>
              <a:ext cx="4548730" cy="1758620"/>
            </a:xfrm>
            <a:prstGeom prst="wedgeEllipseCallout">
              <a:avLst>
                <a:gd name="adj1" fmla="val 75664"/>
                <a:gd name="adj2" fmla="val 20520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5600" y="3816042"/>
              <a:ext cx="4104456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en-US" altLang="zh-TW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5. </a:t>
              </a: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按節奏把樂句唱出來。</a:t>
              </a:r>
              <a:endParaRPr lang="en-US" altLang="zh-TW" sz="25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3" name="矩形 2"/>
          <p:cNvSpPr/>
          <p:nvPr/>
        </p:nvSpPr>
        <p:spPr bwMode="auto">
          <a:xfrm>
            <a:off x="-47625" y="5517232"/>
            <a:ext cx="12264305" cy="1498278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82000" y="4986849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864291" y="543429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220059" y="5093777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327178" y="5474784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672427" y="504364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081606" y="528218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285229" y="5334856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掌握視唱的技巧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5441" y="1397688"/>
            <a:ext cx="7863188" cy="145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711624" y="2420888"/>
            <a:ext cx="512993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rgbClr val="F020BA"/>
                </a:solidFill>
              </a:rPr>
              <a:t>r   m   f    s       </a:t>
            </a:r>
            <a:r>
              <a:rPr lang="en-US" altLang="zh-TW" sz="2500" dirty="0" err="1">
                <a:solidFill>
                  <a:srgbClr val="F020BA"/>
                </a:solidFill>
              </a:rPr>
              <a:t>s</a:t>
            </a:r>
            <a:r>
              <a:rPr lang="en-US" altLang="zh-TW" sz="2500" dirty="0">
                <a:solidFill>
                  <a:srgbClr val="F020BA"/>
                </a:solidFill>
              </a:rPr>
              <a:t>         d             </a:t>
            </a:r>
            <a:r>
              <a:rPr lang="en-US" altLang="zh-TW" sz="2500" dirty="0" err="1">
                <a:solidFill>
                  <a:srgbClr val="F020BA"/>
                </a:solidFill>
              </a:rPr>
              <a:t>d</a:t>
            </a:r>
            <a:r>
              <a:rPr lang="en-US" altLang="zh-TW" sz="2500" dirty="0">
                <a:solidFill>
                  <a:srgbClr val="F020BA"/>
                </a:solidFill>
              </a:rPr>
              <a:t>  </a:t>
            </a:r>
            <a:endParaRPr lang="zh-TW" altLang="en-US" sz="2500" dirty="0">
              <a:solidFill>
                <a:srgbClr val="F020BA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 flipH="1">
            <a:off x="7624580" y="3026890"/>
            <a:ext cx="3292319" cy="36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99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B0F672ADDC474BB8B52D7656B537C3" ma:contentTypeVersion="9" ma:contentTypeDescription="Create a new document." ma:contentTypeScope="" ma:versionID="5e5334b40ef55c1af51c78f7c20211fe">
  <xsd:schema xmlns:xsd="http://www.w3.org/2001/XMLSchema" xmlns:xs="http://www.w3.org/2001/XMLSchema" xmlns:p="http://schemas.microsoft.com/office/2006/metadata/properties" xmlns:ns2="f456a434-ca4c-495b-af4b-5cc670c0e5dd" xmlns:ns3="c140335f-f93a-40a8-a8ab-e3e9122daab2" targetNamespace="http://schemas.microsoft.com/office/2006/metadata/properties" ma:root="true" ma:fieldsID="483f2e10e83af0a8089f3060363b5e03" ns2:_="" ns3:_="">
    <xsd:import namespace="f456a434-ca4c-495b-af4b-5cc670c0e5dd"/>
    <xsd:import namespace="c140335f-f93a-40a8-a8ab-e3e9122daab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56a434-ca4c-495b-af4b-5cc670c0e5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40335f-f93a-40a8-a8ab-e3e9122daa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76C7199-62E5-4F7B-B82B-EECA35CA8F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56a434-ca4c-495b-af4b-5cc670c0e5dd"/>
    <ds:schemaRef ds:uri="c140335f-f93a-40a8-a8ab-e3e9122daa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807F00-2E7E-4568-8502-D18B6C13E6F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C664DB-ADC9-4A5D-9A63-007DFE8C675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12137</TotalTime>
  <Words>2629</Words>
  <Application>Microsoft Office PowerPoint</Application>
  <PresentationFormat>Widescreen</PresentationFormat>
  <Paragraphs>193</Paragraphs>
  <Slides>41</Slides>
  <Notes>32</Notes>
  <HiddenSlides>0</HiddenSlides>
  <MMClips>41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Arial Unicode MS</vt:lpstr>
      <vt:lpstr>微軟正黑體</vt:lpstr>
      <vt:lpstr>微軟正黑體 Light</vt:lpstr>
      <vt:lpstr>標楷體</vt:lpstr>
      <vt:lpstr>Arial</vt:lpstr>
      <vt:lpstr>Calibri</vt:lpstr>
      <vt:lpstr>Times New Roman</vt:lpstr>
      <vt:lpstr>Verdana</vt:lpstr>
      <vt:lpstr>預設簡報設計</vt:lpstr>
      <vt:lpstr>Microsoft Word 97 - 2003 Document</vt:lpstr>
      <vt:lpstr>PowerPoint Presentation</vt:lpstr>
      <vt:lpstr>學習重點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Pearson Asia Edu.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Jade Lee</dc:creator>
  <cp:lastModifiedBy>Chan, Silvia</cp:lastModifiedBy>
  <cp:revision>1155</cp:revision>
  <dcterms:created xsi:type="dcterms:W3CDTF">2010-12-02T06:19:15Z</dcterms:created>
  <dcterms:modified xsi:type="dcterms:W3CDTF">2021-01-07T09:14:25Z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0x010100DBB0F672ADDC474BB8B52D7656B537C3</vt:lpwstr>
  </property>
</Properties>
</file>