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319" r:id="rId3"/>
    <p:sldId id="430" r:id="rId4"/>
    <p:sldId id="447" r:id="rId5"/>
    <p:sldId id="448" r:id="rId6"/>
    <p:sldId id="449" r:id="rId7"/>
    <p:sldId id="454" r:id="rId8"/>
    <p:sldId id="450" r:id="rId9"/>
    <p:sldId id="451" r:id="rId10"/>
    <p:sldId id="452" r:id="rId11"/>
    <p:sldId id="453" r:id="rId12"/>
    <p:sldId id="330" r:id="rId13"/>
    <p:sldId id="290" r:id="rId14"/>
    <p:sldId id="256" r:id="rId15"/>
    <p:sldId id="257" r:id="rId16"/>
    <p:sldId id="258" r:id="rId17"/>
    <p:sldId id="260" r:id="rId18"/>
    <p:sldId id="259" r:id="rId19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FF9933"/>
    <a:srgbClr val="FFFFCC"/>
    <a:srgbClr val="FFFFFF"/>
    <a:srgbClr val="E6ECB2"/>
    <a:srgbClr val="D60093"/>
    <a:srgbClr val="DDF4AA"/>
    <a:srgbClr val="E0CABE"/>
    <a:srgbClr val="FFCCFF"/>
    <a:srgbClr val="EEF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94660"/>
  </p:normalViewPr>
  <p:slideViewPr>
    <p:cSldViewPr>
      <p:cViewPr varScale="1">
        <p:scale>
          <a:sx n="67" d="100"/>
          <a:sy n="67" d="100"/>
        </p:scale>
        <p:origin x="43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22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0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8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1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22.jp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6" Type="http://schemas.openxmlformats.org/officeDocument/2006/relationships/image" Target="../media/image14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6.png"/><Relationship Id="rId5" Type="http://schemas.microsoft.com/office/2007/relationships/media" Target="../media/media10.mp3"/><Relationship Id="rId15" Type="http://schemas.openxmlformats.org/officeDocument/2006/relationships/image" Target="../media/image16.jp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ds.pearson.com.hk/qr?source=music&amp;originId=pri_music_ppt_3a5_02" TargetMode="External"/><Relationship Id="rId5" Type="http://schemas.openxmlformats.org/officeDocument/2006/relationships/image" Target="../media/image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emf"/><Relationship Id="rId7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ds.pearson.com.hk/qr?source=music&amp;originId=pri_music_ppt_3a5_01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2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1.jpg"/><Relationship Id="rId2" Type="http://schemas.openxmlformats.org/officeDocument/2006/relationships/audio" Target="../media/media1.mp3"/><Relationship Id="rId16" Type="http://schemas.openxmlformats.org/officeDocument/2006/relationships/image" Target="../media/image10.jp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9.jpg"/><Relationship Id="rId10" Type="http://schemas.openxmlformats.org/officeDocument/2006/relationships/audio" Target="../media/media5.mp3"/><Relationship Id="rId19" Type="http://schemas.openxmlformats.org/officeDocument/2006/relationships/image" Target="../media/image13.jp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ds.pearson.com.hk/qr?source=music&amp;originId=pri_music_ppt_3a5_01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1762126" y="2046288"/>
            <a:ext cx="740581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3127066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牧童笛入門</a:t>
            </a:r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（一）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6925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7367"/>
            <a:ext cx="27363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五線譜上的音名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B560B6E9-88E6-4094-9351-8B0680CE7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43" y="152400"/>
            <a:ext cx="8979689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看看「樂理教室」影片，認識音名在五線譜上的位置。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你有甚麼發現？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AF8333-FE8C-4B4F-839F-CD23620F85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37400" r="43438" b="45933"/>
          <a:stretch/>
        </p:blipFill>
        <p:spPr>
          <a:xfrm>
            <a:off x="6613474" y="2708920"/>
            <a:ext cx="5090327" cy="2018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EE052B7-620D-45B0-AC63-5F4C05661183}"/>
              </a:ext>
            </a:extLst>
          </p:cNvPr>
          <p:cNvSpPr txBox="1"/>
          <p:nvPr/>
        </p:nvSpPr>
        <p:spPr>
          <a:xfrm>
            <a:off x="9354911" y="31446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09071A4-9F24-4035-8E02-A17970EA9804}"/>
              </a:ext>
            </a:extLst>
          </p:cNvPr>
          <p:cNvSpPr/>
          <p:nvPr/>
        </p:nvSpPr>
        <p:spPr bwMode="auto">
          <a:xfrm>
            <a:off x="9120336" y="3861048"/>
            <a:ext cx="648072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Music_3A_M3_Ch5_music theory">
            <a:hlinkClick r:id="" action="ppaction://media"/>
            <a:extLst>
              <a:ext uri="{FF2B5EF4-FFF2-40B4-BE49-F238E27FC236}">
                <a16:creationId xmlns:a16="http://schemas.microsoft.com/office/drawing/2014/main" id="{F5905D2A-43A5-4552-95D9-FE8F3FBF1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608" y="1295531"/>
            <a:ext cx="5727440" cy="42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182847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7367"/>
            <a:ext cx="2016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辨別音名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B560B6E9-88E6-4094-9351-8B0680CE7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224" y="119880"/>
            <a:ext cx="92643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聆聽錄音播放以下用牧童笛吹奏的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音，把合適的音名填在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（　）內，看看會組成哪些英文字詞。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5626E1A-095B-4037-91A9-246F2328A25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4609"/>
          <a:stretch/>
        </p:blipFill>
        <p:spPr>
          <a:xfrm>
            <a:off x="2855639" y="1269657"/>
            <a:ext cx="7594897" cy="558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5A5BD23-51FC-4964-ABB0-9524E8A4105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62600" r="14563" b="9051"/>
          <a:stretch/>
        </p:blipFill>
        <p:spPr>
          <a:xfrm>
            <a:off x="3167938" y="2191905"/>
            <a:ext cx="6918670" cy="339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5A9CDBE7-09AD-44B7-B5A8-078075A5314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2" y="3613852"/>
            <a:ext cx="1857150" cy="2971440"/>
          </a:xfrm>
          <a:prstGeom prst="rect">
            <a:avLst/>
          </a:prstGeom>
        </p:spPr>
      </p:pic>
      <p:pic>
        <p:nvPicPr>
          <p:cNvPr id="5" name="3AP2502">
            <a:hlinkClick r:id="" action="ppaction://media"/>
            <a:extLst>
              <a:ext uri="{FF2B5EF4-FFF2-40B4-BE49-F238E27FC236}">
                <a16:creationId xmlns:a16="http://schemas.microsoft.com/office/drawing/2014/main" id="{C1B81F90-A447-46FF-9773-E3887015A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696" y="2636912"/>
            <a:ext cx="372859" cy="360000"/>
          </a:xfrm>
          <a:prstGeom prst="rect">
            <a:avLst/>
          </a:prstGeom>
        </p:spPr>
      </p:pic>
      <p:pic>
        <p:nvPicPr>
          <p:cNvPr id="8" name="3AP2503">
            <a:hlinkClick r:id="" action="ppaction://media"/>
            <a:extLst>
              <a:ext uri="{FF2B5EF4-FFF2-40B4-BE49-F238E27FC236}">
                <a16:creationId xmlns:a16="http://schemas.microsoft.com/office/drawing/2014/main" id="{4B615C37-8B4C-4EE6-AE75-A5B218CCF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2894" y="2636912"/>
            <a:ext cx="372859" cy="360000"/>
          </a:xfrm>
          <a:prstGeom prst="rect">
            <a:avLst/>
          </a:prstGeom>
        </p:spPr>
      </p:pic>
      <p:pic>
        <p:nvPicPr>
          <p:cNvPr id="10" name="3AP2504">
            <a:hlinkClick r:id="" action="ppaction://media"/>
            <a:extLst>
              <a:ext uri="{FF2B5EF4-FFF2-40B4-BE49-F238E27FC236}">
                <a16:creationId xmlns:a16="http://schemas.microsoft.com/office/drawing/2014/main" id="{239476AE-CA12-4294-B4F0-33CF46C278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001" y="4141202"/>
            <a:ext cx="372859" cy="360000"/>
          </a:xfrm>
          <a:prstGeom prst="rect">
            <a:avLst/>
          </a:prstGeom>
        </p:spPr>
      </p:pic>
      <p:pic>
        <p:nvPicPr>
          <p:cNvPr id="11" name="3AP2505">
            <a:hlinkClick r:id="" action="ppaction://media"/>
            <a:extLst>
              <a:ext uri="{FF2B5EF4-FFF2-40B4-BE49-F238E27FC236}">
                <a16:creationId xmlns:a16="http://schemas.microsoft.com/office/drawing/2014/main" id="{462BA8C7-D372-497D-AA2B-8E0EC0E0A5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349" y="4149080"/>
            <a:ext cx="372859" cy="36000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ECDE6AF-FAD0-4EDA-8EAC-4F1A4AA951B5}"/>
              </a:ext>
            </a:extLst>
          </p:cNvPr>
          <p:cNvSpPr txBox="1"/>
          <p:nvPr/>
        </p:nvSpPr>
        <p:spPr>
          <a:xfrm>
            <a:off x="4511824" y="310632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406F203-8C95-4B45-89EF-653416965E0F}"/>
              </a:ext>
            </a:extLst>
          </p:cNvPr>
          <p:cNvSpPr txBox="1"/>
          <p:nvPr/>
        </p:nvSpPr>
        <p:spPr>
          <a:xfrm>
            <a:off x="4979841" y="311902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2115436-3042-4555-873E-AB895800FD01}"/>
              </a:ext>
            </a:extLst>
          </p:cNvPr>
          <p:cNvSpPr txBox="1"/>
          <p:nvPr/>
        </p:nvSpPr>
        <p:spPr>
          <a:xfrm>
            <a:off x="5492316" y="311902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62AC3F6-713D-4D05-B81A-F4E52698B93A}"/>
              </a:ext>
            </a:extLst>
          </p:cNvPr>
          <p:cNvSpPr txBox="1"/>
          <p:nvPr/>
        </p:nvSpPr>
        <p:spPr>
          <a:xfrm>
            <a:off x="9408368" y="3107908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46D7B28-0B01-4E56-B9AA-E6FEA0234F3C}"/>
              </a:ext>
            </a:extLst>
          </p:cNvPr>
          <p:cNvSpPr txBox="1"/>
          <p:nvPr/>
        </p:nvSpPr>
        <p:spPr>
          <a:xfrm>
            <a:off x="8892179" y="311902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DB360FD-4153-445D-83A3-F14166BE47EC}"/>
              </a:ext>
            </a:extLst>
          </p:cNvPr>
          <p:cNvSpPr txBox="1"/>
          <p:nvPr/>
        </p:nvSpPr>
        <p:spPr>
          <a:xfrm>
            <a:off x="7886599" y="311902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17AAA00-54B7-4615-B5C6-48FAC56845AD}"/>
              </a:ext>
            </a:extLst>
          </p:cNvPr>
          <p:cNvSpPr txBox="1"/>
          <p:nvPr/>
        </p:nvSpPr>
        <p:spPr>
          <a:xfrm>
            <a:off x="8400256" y="311902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BDD4CDC-1B4B-4F3D-AE7A-6878CD98ED5E}"/>
              </a:ext>
            </a:extLst>
          </p:cNvPr>
          <p:cNvSpPr txBox="1"/>
          <p:nvPr/>
        </p:nvSpPr>
        <p:spPr>
          <a:xfrm>
            <a:off x="4998961" y="461448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A694E59-A246-42A5-806E-6575A353BBDB}"/>
              </a:ext>
            </a:extLst>
          </p:cNvPr>
          <p:cNvSpPr txBox="1"/>
          <p:nvPr/>
        </p:nvSpPr>
        <p:spPr>
          <a:xfrm>
            <a:off x="5492316" y="461448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CD92B41-4C0A-4295-AA91-7C8C6E468634}"/>
              </a:ext>
            </a:extLst>
          </p:cNvPr>
          <p:cNvSpPr txBox="1"/>
          <p:nvPr/>
        </p:nvSpPr>
        <p:spPr>
          <a:xfrm>
            <a:off x="4471932" y="460261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B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0D2E3D4-7CE3-461A-B06E-C41EAC9CDE51}"/>
              </a:ext>
            </a:extLst>
          </p:cNvPr>
          <p:cNvSpPr txBox="1"/>
          <p:nvPr/>
        </p:nvSpPr>
        <p:spPr>
          <a:xfrm>
            <a:off x="9379452" y="461448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1EEF8F2-14C7-470C-A5A8-8243BA7B7A1D}"/>
              </a:ext>
            </a:extLst>
          </p:cNvPr>
          <p:cNvSpPr txBox="1"/>
          <p:nvPr/>
        </p:nvSpPr>
        <p:spPr>
          <a:xfrm>
            <a:off x="8349495" y="461448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20EC565-0446-4827-B426-0FA753357251}"/>
              </a:ext>
            </a:extLst>
          </p:cNvPr>
          <p:cNvSpPr txBox="1"/>
          <p:nvPr/>
        </p:nvSpPr>
        <p:spPr>
          <a:xfrm>
            <a:off x="8864473" y="461448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5588C8D-7684-4ADB-82B4-02E081F99EF2}"/>
              </a:ext>
            </a:extLst>
          </p:cNvPr>
          <p:cNvSpPr txBox="1"/>
          <p:nvPr/>
        </p:nvSpPr>
        <p:spPr>
          <a:xfrm>
            <a:off x="7855038" y="461448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F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101" y="1839657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554293" y="1428013"/>
            <a:ext cx="8443366" cy="2352695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660106" y="4339874"/>
            <a:ext cx="7891332" cy="1337756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101" y="4740912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864" y="1792904"/>
            <a:ext cx="779010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完成以下工作紙：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rPr>
              <a:t>     1.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五線譜上的音名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rPr>
              <a:t>     2.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認識五線譜和音名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zh-TW" altLang="zh-HK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751" y="4740912"/>
            <a:ext cx="69656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　　，</a:t>
            </a:r>
            <a:r>
              <a:rPr lang="zh-HK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欣賞另一首牧童笛奏鳴曲。</a:t>
            </a:r>
            <a:endParaRPr lang="en-US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hlinkClick r:id="" action="ppaction://hlinkshowjump?jump=nextslide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A close up of a sig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6364FCCE-BE37-49B8-81D5-696D1A49D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01" y="4709333"/>
            <a:ext cx="560881" cy="554784"/>
          </a:xfrm>
          <a:prstGeom prst="rect">
            <a:avLst/>
          </a:prstGeom>
        </p:spPr>
      </p:pic>
      <p:graphicFrame>
        <p:nvGraphicFramePr>
          <p:cNvPr id="5" name="物件 4">
            <a:hlinkClick r:id="" action="ppaction://ole?verb=1"/>
            <a:extLst>
              <a:ext uri="{FF2B5EF4-FFF2-40B4-BE49-F238E27FC236}">
                <a16:creationId xmlns:a16="http://schemas.microsoft.com/office/drawing/2014/main" id="{982FF9E0-CDE2-41BD-ADB0-2B44A2B7B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544827"/>
              </p:ext>
            </p:extLst>
          </p:nvPr>
        </p:nvGraphicFramePr>
        <p:xfrm>
          <a:off x="6500705" y="2368295"/>
          <a:ext cx="523805" cy="1060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Document" showAsIcon="1" r:id="rId8" imgW="380850" imgH="771525" progId="Word.Document.8">
                  <p:embed/>
                </p:oleObj>
              </mc:Choice>
              <mc:Fallback>
                <p:oleObj name="Document" showAsIcon="1" r:id="rId8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00705" y="2368295"/>
                        <a:ext cx="523805" cy="1060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>
            <a:hlinkClick r:id="" action="ppaction://ole?verb=1"/>
            <a:extLst>
              <a:ext uri="{FF2B5EF4-FFF2-40B4-BE49-F238E27FC236}">
                <a16:creationId xmlns:a16="http://schemas.microsoft.com/office/drawing/2014/main" id="{8CB03EC1-6B75-448B-8738-E1669F55D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90435"/>
              </p:ext>
            </p:extLst>
          </p:nvPr>
        </p:nvGraphicFramePr>
        <p:xfrm>
          <a:off x="7024510" y="3034408"/>
          <a:ext cx="523804" cy="1060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Document" showAsIcon="1" r:id="rId10" imgW="380850" imgH="771525" progId="Word.Document.8">
                  <p:embed/>
                </p:oleObj>
              </mc:Choice>
              <mc:Fallback>
                <p:oleObj name="Document" showAsIcon="1" r:id="rId10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4510" y="3034408"/>
                        <a:ext cx="523804" cy="1060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661267C-6CDA-4020-B28E-C2D0C311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2BE5FC63-059D-46A5-AC36-E2DFC4ED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931988"/>
            <a:ext cx="55435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7B0DF56-B839-45A4-86E8-D5B03960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0238" y="-26988"/>
            <a:ext cx="3333750" cy="140017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4247AB70-4095-4C78-92CE-4850F29D3C99}"/>
              </a:ext>
            </a:extLst>
          </p:cNvPr>
          <p:cNvSpPr/>
          <p:nvPr/>
        </p:nvSpPr>
        <p:spPr>
          <a:xfrm>
            <a:off x="1847528" y="1844824"/>
            <a:ext cx="2952328" cy="2880320"/>
          </a:xfrm>
          <a:prstGeom prst="wedgeRoundRectCallout">
            <a:avLst>
              <a:gd name="adj1" fmla="val 80859"/>
              <a:gd name="adj2" fmla="val -27362"/>
              <a:gd name="adj3" fmla="val 16667"/>
            </a:avLst>
          </a:prstGeom>
          <a:gradFill>
            <a:gsLst>
              <a:gs pos="0">
                <a:srgbClr val="FFC000">
                  <a:lumMod val="35000"/>
                  <a:lumOff val="65000"/>
                </a:srgb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pic>
        <p:nvPicPr>
          <p:cNvPr id="2056" name="Picture 6">
            <a:extLst>
              <a:ext uri="{FF2B5EF4-FFF2-40B4-BE49-F238E27FC236}">
                <a16:creationId xmlns:a16="http://schemas.microsoft.com/office/drawing/2014/main" id="{B034A5FE-CEDB-4DB4-A1CD-4EE32E4DC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2071689"/>
            <a:ext cx="26384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圓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50777D-E016-4E4D-BE5F-B3EE275FBE31}"/>
              </a:ext>
            </a:extLst>
          </p:cNvPr>
          <p:cNvSpPr/>
          <p:nvPr/>
        </p:nvSpPr>
        <p:spPr>
          <a:xfrm>
            <a:off x="2424113" y="2276475"/>
            <a:ext cx="1871662" cy="858838"/>
          </a:xfrm>
          <a:prstGeom prst="roundRect">
            <a:avLst>
              <a:gd name="adj" fmla="val 3303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簡介</a:t>
            </a:r>
            <a:endParaRPr kumimoji="0" lang="zh-HK" altLang="en-US" sz="3600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圓角矩形 15">
            <a:hlinkClick r:id="rId6" action="ppaction://hlinksldjump"/>
            <a:extLst>
              <a:ext uri="{FF2B5EF4-FFF2-40B4-BE49-F238E27FC236}">
                <a16:creationId xmlns:a16="http://schemas.microsoft.com/office/drawing/2014/main" id="{7209A00C-705E-4BD2-B43F-E385609BDDF0}"/>
              </a:ext>
            </a:extLst>
          </p:cNvPr>
          <p:cNvSpPr/>
          <p:nvPr/>
        </p:nvSpPr>
        <p:spPr>
          <a:xfrm>
            <a:off x="2424113" y="3500439"/>
            <a:ext cx="1871662" cy="858837"/>
          </a:xfrm>
          <a:prstGeom prst="roundRect">
            <a:avLst>
              <a:gd name="adj" fmla="val 3303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保養</a:t>
            </a:r>
            <a:endParaRPr kumimoji="0" lang="zh-HK" altLang="en-US" sz="3600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E47E8CDA-E7D4-414F-9C59-8135CB42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A180C7-A0CC-40D0-8BC1-0CE9ECD39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80280E1-90E5-46AD-971D-80C81F85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標題 4">
            <a:extLst>
              <a:ext uri="{FF2B5EF4-FFF2-40B4-BE49-F238E27FC236}">
                <a16:creationId xmlns:a16="http://schemas.microsoft.com/office/drawing/2014/main" id="{8D1C01BF-2566-4008-BF6A-04D3DDDB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274638"/>
            <a:ext cx="12216680" cy="11430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zh-TW" altLang="en-US" b="1" dirty="0"/>
              <a:t>牧童笛簡介</a:t>
            </a:r>
            <a:endParaRPr lang="zh-HK" altLang="en-US" b="1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12A9FE8-7ECF-427A-A277-E17B91FC2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又稱「直笛」或「木笛」</a:t>
            </a:r>
            <a:endParaRPr lang="en-US" altLang="zh-TW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是一種古老樂器，約有七百年歷史</a:t>
            </a:r>
            <a:endParaRPr lang="en-US" altLang="zh-TW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笛身有八個孔，前面七個，後面一個</a:t>
            </a:r>
            <a:endParaRPr lang="en-US" altLang="zh-TW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有些牧童笛最下方的兩個指孔會再分</a:t>
            </a:r>
            <a:endParaRPr lang="en-US" altLang="zh-TW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zh-TW" altLang="en-US" dirty="0"/>
              <a:t>   為一大一小</a:t>
            </a:r>
            <a:endParaRPr lang="en-US" altLang="zh-TW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zh-TW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zh-HK" altLang="en-US" dirty="0"/>
          </a:p>
        </p:txBody>
      </p:sp>
      <p:pic>
        <p:nvPicPr>
          <p:cNvPr id="7" name="Picture 7" descr="3A_4">
            <a:extLst>
              <a:ext uri="{FF2B5EF4-FFF2-40B4-BE49-F238E27FC236}">
                <a16:creationId xmlns:a16="http://schemas.microsoft.com/office/drawing/2014/main" id="{1AEBFFA1-6570-4801-A2E5-82EB85B0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5067"/>
          <a:stretch>
            <a:fillRect/>
          </a:stretch>
        </p:blipFill>
        <p:spPr bwMode="auto">
          <a:xfrm>
            <a:off x="7534748" y="1916832"/>
            <a:ext cx="3601737" cy="356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3">
            <a:extLst>
              <a:ext uri="{FF2B5EF4-FFF2-40B4-BE49-F238E27FC236}">
                <a16:creationId xmlns:a16="http://schemas.microsoft.com/office/drawing/2014/main" id="{2CDCB8A2-9E42-4A52-AEE8-41B67E17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8832" r="25847" b="51779"/>
          <a:stretch>
            <a:fillRect/>
          </a:stretch>
        </p:blipFill>
        <p:spPr bwMode="auto">
          <a:xfrm>
            <a:off x="10243782" y="4149080"/>
            <a:ext cx="1643418" cy="209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18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AE787A-7447-474F-8300-97FBB078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656" y="6247813"/>
            <a:ext cx="16954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5C5B1DC-B2DC-4A84-8DD7-239CA103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C 0.00052 -0.00486 -0.00052 -0.01065 0.00156 -0.01481 C 0.00274 -0.01736 0.00313 -0.00926 0.00313 -0.00625 C 0.00313 -0.00208 0.00209 0.00209 0.00156 0.00625 C -0.00638 0.00347 -0.00638 0.00579 -2.08333E-6 -1.85185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46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1F8E981B-0FB6-469D-91E0-EDC64A68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A08EF2-5814-443A-9274-5072A73B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757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數百年來，牧童笛的製造材料有以下轉變：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2800" dirty="0">
                <a:solidFill>
                  <a:srgbClr val="0070C0"/>
                </a:solidFill>
              </a:rPr>
              <a:t>    </a:t>
            </a:r>
            <a:r>
              <a:rPr lang="zh-TW" altLang="en-US" sz="2800" dirty="0">
                <a:solidFill>
                  <a:srgbClr val="FF3399"/>
                </a:solidFill>
              </a:rPr>
              <a:t>骨頭</a:t>
            </a:r>
            <a:r>
              <a:rPr lang="zh-TW" altLang="en-US" sz="2800" dirty="0"/>
              <a:t>（早期）→ </a:t>
            </a:r>
            <a:r>
              <a:rPr lang="zh-TW" altLang="en-US" sz="2800" dirty="0">
                <a:solidFill>
                  <a:srgbClr val="FF3399"/>
                </a:solidFill>
              </a:rPr>
              <a:t>木料</a:t>
            </a:r>
            <a:r>
              <a:rPr lang="zh-TW" altLang="en-US" sz="2800" dirty="0"/>
              <a:t>（後期）→ </a:t>
            </a:r>
            <a:r>
              <a:rPr lang="zh-TW" altLang="en-US" sz="2800" dirty="0">
                <a:solidFill>
                  <a:srgbClr val="FF3399"/>
                </a:solidFill>
              </a:rPr>
              <a:t>塑膠</a:t>
            </a:r>
            <a:r>
              <a:rPr lang="zh-TW" altLang="en-US" sz="2800" dirty="0"/>
              <a:t>（現代）</a:t>
            </a:r>
            <a:endParaRPr lang="en-US" altLang="zh-TW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它的結構可分三部分：</a:t>
            </a:r>
            <a:endParaRPr lang="zh-HK" altLang="en-US" dirty="0"/>
          </a:p>
        </p:txBody>
      </p:sp>
      <p:sp>
        <p:nvSpPr>
          <p:cNvPr id="4100" name="標題 4">
            <a:extLst>
              <a:ext uri="{FF2B5EF4-FFF2-40B4-BE49-F238E27FC236}">
                <a16:creationId xmlns:a16="http://schemas.microsoft.com/office/drawing/2014/main" id="{988C0DBC-03EE-46E4-9142-1B7E8FCD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260350"/>
            <a:ext cx="12216680" cy="11430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zh-TW" altLang="en-US" b="1" dirty="0"/>
              <a:t>牧童笛簡介</a:t>
            </a:r>
            <a:endParaRPr lang="zh-HK" altLang="en-US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C0ECC2-C8B9-4415-93DC-227F2793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708276"/>
            <a:ext cx="6413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右大括弧 9">
            <a:extLst>
              <a:ext uri="{FF2B5EF4-FFF2-40B4-BE49-F238E27FC236}">
                <a16:creationId xmlns:a16="http://schemas.microsoft.com/office/drawing/2014/main" id="{19C296A4-B68A-4261-BB46-556B9AA3845C}"/>
              </a:ext>
            </a:extLst>
          </p:cNvPr>
          <p:cNvSpPr/>
          <p:nvPr/>
        </p:nvSpPr>
        <p:spPr>
          <a:xfrm>
            <a:off x="7104063" y="2781301"/>
            <a:ext cx="438150" cy="1368425"/>
          </a:xfrm>
          <a:prstGeom prst="rightBrace">
            <a:avLst>
              <a:gd name="adj1" fmla="val 29537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162A66-87E4-4348-9820-0DDE2C879DCB}"/>
              </a:ext>
            </a:extLst>
          </p:cNvPr>
          <p:cNvSpPr/>
          <p:nvPr/>
        </p:nvSpPr>
        <p:spPr>
          <a:xfrm>
            <a:off x="7615239" y="3213100"/>
            <a:ext cx="1144587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笛頭</a:t>
            </a:r>
            <a:endParaRPr kumimoji="0"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左大括弧 11">
            <a:extLst>
              <a:ext uri="{FF2B5EF4-FFF2-40B4-BE49-F238E27FC236}">
                <a16:creationId xmlns:a16="http://schemas.microsoft.com/office/drawing/2014/main" id="{057C71E5-2086-489B-AADA-D8CA15A331FB}"/>
              </a:ext>
            </a:extLst>
          </p:cNvPr>
          <p:cNvSpPr/>
          <p:nvPr/>
        </p:nvSpPr>
        <p:spPr>
          <a:xfrm>
            <a:off x="6081714" y="4149726"/>
            <a:ext cx="661987" cy="1800225"/>
          </a:xfrm>
          <a:prstGeom prst="leftBrace">
            <a:avLst>
              <a:gd name="adj1" fmla="val 153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FE30830-6931-4C72-BC2E-D5B83AD0C16E}"/>
              </a:ext>
            </a:extLst>
          </p:cNvPr>
          <p:cNvSpPr/>
          <p:nvPr/>
        </p:nvSpPr>
        <p:spPr>
          <a:xfrm>
            <a:off x="4930776" y="4724400"/>
            <a:ext cx="1146175" cy="649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笛身</a:t>
            </a:r>
            <a:endParaRPr kumimoji="0"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右大括弧 12">
            <a:extLst>
              <a:ext uri="{FF2B5EF4-FFF2-40B4-BE49-F238E27FC236}">
                <a16:creationId xmlns:a16="http://schemas.microsoft.com/office/drawing/2014/main" id="{DE07E58C-F68B-4C6A-B6EC-443564A68DEB}"/>
              </a:ext>
            </a:extLst>
          </p:cNvPr>
          <p:cNvSpPr/>
          <p:nvPr/>
        </p:nvSpPr>
        <p:spPr>
          <a:xfrm>
            <a:off x="7104063" y="5949950"/>
            <a:ext cx="438150" cy="719138"/>
          </a:xfrm>
          <a:prstGeom prst="rightBrace">
            <a:avLst>
              <a:gd name="adj1" fmla="val 2246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6FAA7ED-3BFB-423E-B3DC-7B374B7EE4BF}"/>
              </a:ext>
            </a:extLst>
          </p:cNvPr>
          <p:cNvSpPr/>
          <p:nvPr/>
        </p:nvSpPr>
        <p:spPr>
          <a:xfrm>
            <a:off x="7594600" y="5949950"/>
            <a:ext cx="1144588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笛尾</a:t>
            </a:r>
            <a:endParaRPr kumimoji="0"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108" name="Picture 18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943298-23C6-46D8-85C0-B5BBD29A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6242051"/>
            <a:ext cx="16954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2DBC3D1-B7F7-468D-8A46-EBAC8E16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ADAEE04-B66A-4FFB-BB18-C3E6DD3D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8F1039-9A3C-4F30-8059-409FDBB03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94" y="1585911"/>
            <a:ext cx="8229600" cy="2908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/>
              <a:t>牧童笛一般分四種：高音笛、中音笛、次中音笛，以及低音笛。我們學習的是</a:t>
            </a:r>
            <a:r>
              <a:rPr lang="zh-TW" altLang="en-US" sz="2800" dirty="0">
                <a:solidFill>
                  <a:srgbClr val="FF3399"/>
                </a:solidFill>
              </a:rPr>
              <a:t>高音笛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/>
              <a:t>高音笛又可分兩類，就是</a:t>
            </a:r>
            <a:r>
              <a:rPr lang="zh-TW" altLang="en-US" sz="2800" dirty="0">
                <a:solidFill>
                  <a:srgbClr val="FF3399"/>
                </a:solidFill>
              </a:rPr>
              <a:t>「</a:t>
            </a:r>
            <a:r>
              <a:rPr lang="en-US" altLang="zh-TW" sz="2800" dirty="0">
                <a:solidFill>
                  <a:srgbClr val="FF3399"/>
                </a:solidFill>
              </a:rPr>
              <a:t>B</a:t>
            </a:r>
            <a:r>
              <a:rPr lang="zh-TW" altLang="en-US" sz="2800" dirty="0">
                <a:solidFill>
                  <a:srgbClr val="FF3399"/>
                </a:solidFill>
              </a:rPr>
              <a:t>」笛</a:t>
            </a:r>
            <a:r>
              <a:rPr lang="zh-TW" altLang="en-US" sz="2800" dirty="0"/>
              <a:t>和</a:t>
            </a:r>
            <a:r>
              <a:rPr lang="zh-TW" altLang="en-US" sz="2800" dirty="0">
                <a:solidFill>
                  <a:srgbClr val="FF3399"/>
                </a:solidFill>
              </a:rPr>
              <a:t>「</a:t>
            </a:r>
            <a:r>
              <a:rPr lang="en-US" altLang="zh-TW" sz="2800" dirty="0">
                <a:solidFill>
                  <a:srgbClr val="FF3399"/>
                </a:solidFill>
              </a:rPr>
              <a:t>G</a:t>
            </a:r>
            <a:r>
              <a:rPr lang="zh-TW" altLang="en-US" sz="2800" dirty="0">
                <a:solidFill>
                  <a:srgbClr val="FF3399"/>
                </a:solidFill>
              </a:rPr>
              <a:t>」笛</a:t>
            </a:r>
            <a:r>
              <a:rPr lang="zh-TW" altLang="en-US" sz="2800" dirty="0"/>
              <a:t>：</a:t>
            </a:r>
            <a:endParaRPr lang="en-US" altLang="zh-TW" sz="2800" dirty="0"/>
          </a:p>
          <a:p>
            <a:pPr marL="625475" indent="-260350" eaLnBrk="1" fontAlgn="auto" hangingPunct="1">
              <a:spcAft>
                <a:spcPts val="0"/>
              </a:spcAft>
              <a:buClr>
                <a:srgbClr val="FF0066"/>
              </a:buClr>
              <a:buFont typeface="Wingdings" pitchFamily="2" charset="2"/>
              <a:buChar char="Ø"/>
              <a:defRPr/>
            </a:pPr>
            <a:r>
              <a:rPr lang="zh-TW" altLang="en-US" sz="2600" dirty="0"/>
              <a:t>「</a:t>
            </a:r>
            <a:r>
              <a:rPr lang="en-US" altLang="zh-TW" sz="2600" dirty="0"/>
              <a:t>B</a:t>
            </a:r>
            <a:r>
              <a:rPr lang="zh-TW" altLang="en-US" sz="2600" dirty="0"/>
              <a:t>」笛的「</a:t>
            </a:r>
            <a:r>
              <a:rPr lang="en-US" altLang="zh-TW" sz="2600" dirty="0"/>
              <a:t>B</a:t>
            </a:r>
            <a:r>
              <a:rPr lang="zh-TW" altLang="en-US" sz="2600" dirty="0"/>
              <a:t>」是指「巴羅克式指法」</a:t>
            </a:r>
            <a:r>
              <a:rPr lang="en-US" altLang="zh-TW" sz="2600" dirty="0"/>
              <a:t>(Baroque</a:t>
            </a:r>
            <a:r>
              <a:rPr lang="zh-TW" altLang="en-US" sz="2600" dirty="0"/>
              <a:t> </a:t>
            </a:r>
            <a:r>
              <a:rPr lang="en-US" altLang="zh-TW" sz="2600" dirty="0"/>
              <a:t>fingering)</a:t>
            </a:r>
            <a:r>
              <a:rPr lang="zh-TW" altLang="en-US" sz="2600" dirty="0"/>
              <a:t> ， 笛身刻有「</a:t>
            </a:r>
            <a:r>
              <a:rPr lang="en-US" altLang="zh-TW" sz="2600" dirty="0"/>
              <a:t>B</a:t>
            </a:r>
            <a:r>
              <a:rPr lang="zh-TW" altLang="en-US" sz="2600" dirty="0"/>
              <a:t>」字，採</a:t>
            </a:r>
            <a:r>
              <a:rPr lang="zh-TW" altLang="en-US" sz="2600" dirty="0">
                <a:solidFill>
                  <a:srgbClr val="FF3399"/>
                </a:solidFill>
              </a:rPr>
              <a:t>傳統指法系統</a:t>
            </a:r>
            <a:r>
              <a:rPr lang="zh-TW" altLang="en-US" sz="2600" dirty="0"/>
              <a:t>，音色和音準都較佳。</a:t>
            </a:r>
            <a:endParaRPr lang="en-US" altLang="zh-TW" sz="2600" dirty="0"/>
          </a:p>
        </p:txBody>
      </p:sp>
      <p:sp>
        <p:nvSpPr>
          <p:cNvPr id="5124" name="標題 4">
            <a:extLst>
              <a:ext uri="{FF2B5EF4-FFF2-40B4-BE49-F238E27FC236}">
                <a16:creationId xmlns:a16="http://schemas.microsoft.com/office/drawing/2014/main" id="{ABF74940-BEE9-4764-B263-E0E5D71A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274638"/>
            <a:ext cx="12216680" cy="11430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zh-TW" altLang="en-US" b="1" dirty="0"/>
              <a:t>牧童笛簡介</a:t>
            </a:r>
            <a:endParaRPr lang="zh-HK" altLang="en-US" b="1" dirty="0"/>
          </a:p>
        </p:txBody>
      </p:sp>
      <p:pic>
        <p:nvPicPr>
          <p:cNvPr id="5125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1DBE9AF7-0E7F-43DB-9C7C-28DD0F0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320338" y="6071314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3">
            <a:extLst>
              <a:ext uri="{FF2B5EF4-FFF2-40B4-BE49-F238E27FC236}">
                <a16:creationId xmlns:a16="http://schemas.microsoft.com/office/drawing/2014/main" id="{A0559AA6-5F7A-47CE-A6BD-6AFE729F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8832" r="25847" b="51779"/>
          <a:stretch>
            <a:fillRect/>
          </a:stretch>
        </p:blipFill>
        <p:spPr bwMode="auto">
          <a:xfrm>
            <a:off x="7296548" y="4494211"/>
            <a:ext cx="1506537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C4E5697-A084-4D78-8568-5A98E3842967}"/>
              </a:ext>
            </a:extLst>
          </p:cNvPr>
          <p:cNvSpPr txBox="1">
            <a:spLocks/>
          </p:cNvSpPr>
          <p:nvPr/>
        </p:nvSpPr>
        <p:spPr>
          <a:xfrm>
            <a:off x="440533" y="4422775"/>
            <a:ext cx="6480175" cy="21605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indent="-260350" fontAlgn="auto">
              <a:spcAft>
                <a:spcPts val="0"/>
              </a:spcAft>
              <a:buClr>
                <a:srgbClr val="FF0066"/>
              </a:buClr>
              <a:buFont typeface="Wingdings" pitchFamily="2" charset="2"/>
              <a:buChar char="Ø"/>
              <a:defRPr/>
            </a:pPr>
            <a:r>
              <a:rPr kumimoji="0" lang="zh-TW" altLang="en-US" sz="2600" b="0" dirty="0"/>
              <a:t>「</a:t>
            </a:r>
            <a:r>
              <a:rPr kumimoji="0" lang="en-US" altLang="zh-TW" sz="2600" b="0" dirty="0"/>
              <a:t>G</a:t>
            </a:r>
            <a:r>
              <a:rPr kumimoji="0" lang="zh-TW" altLang="en-US" sz="2600" b="0" dirty="0"/>
              <a:t>」笛的「</a:t>
            </a:r>
            <a:r>
              <a:rPr kumimoji="0" lang="en-US" altLang="zh-TW" sz="2600" b="0" dirty="0"/>
              <a:t>G</a:t>
            </a:r>
            <a:r>
              <a:rPr kumimoji="0" lang="zh-TW" altLang="en-US" sz="2600" b="0" dirty="0"/>
              <a:t>」是指「德國式指法」</a:t>
            </a:r>
            <a:r>
              <a:rPr kumimoji="0" lang="en-US" altLang="zh-TW" sz="2600" b="0" dirty="0"/>
              <a:t>(German fingering) </a:t>
            </a:r>
            <a:r>
              <a:rPr kumimoji="0" lang="zh-TW" altLang="en-US" sz="2600" b="0" dirty="0"/>
              <a:t>，笛身刻有「</a:t>
            </a:r>
            <a:r>
              <a:rPr kumimoji="0" lang="en-US" altLang="zh-TW" sz="2600" b="0" dirty="0"/>
              <a:t>G</a:t>
            </a:r>
            <a:r>
              <a:rPr kumimoji="0" lang="zh-TW" altLang="en-US" sz="2600" b="0" dirty="0"/>
              <a:t>」字，由</a:t>
            </a:r>
            <a:r>
              <a:rPr kumimoji="0" lang="zh-TW" altLang="en-US" sz="2600" b="0" u="sng" dirty="0"/>
              <a:t>德國</a:t>
            </a:r>
            <a:r>
              <a:rPr kumimoji="0" lang="zh-TW" altLang="en-US" sz="2600" b="0" dirty="0"/>
              <a:t>於</a:t>
            </a:r>
            <a:r>
              <a:rPr kumimoji="0" lang="en-US" altLang="zh-TW" sz="2600" b="0" dirty="0"/>
              <a:t>1918</a:t>
            </a:r>
            <a:r>
              <a:rPr kumimoji="0" lang="zh-TW" altLang="en-US" sz="2600" b="0" dirty="0"/>
              <a:t>年大量生產，採用的</a:t>
            </a:r>
            <a:r>
              <a:rPr kumimoji="0" lang="zh-TW" altLang="en-US" sz="2600" b="0" dirty="0">
                <a:solidFill>
                  <a:srgbClr val="FF3399"/>
                </a:solidFill>
              </a:rPr>
              <a:t>指法較簡單</a:t>
            </a:r>
            <a:r>
              <a:rPr kumimoji="0" lang="zh-TW" altLang="en-US" sz="2600" b="0" dirty="0"/>
              <a:t>，適合初學者使用，但音色和音準都不及「</a:t>
            </a:r>
            <a:r>
              <a:rPr kumimoji="0" lang="en-US" altLang="zh-TW" sz="2600" b="0" dirty="0"/>
              <a:t>B</a:t>
            </a:r>
            <a:r>
              <a:rPr kumimoji="0" lang="zh-TW" altLang="en-US" sz="2600" b="0" dirty="0"/>
              <a:t>」笛。</a:t>
            </a:r>
          </a:p>
          <a:p>
            <a:pPr fontAlgn="auto">
              <a:spcAft>
                <a:spcPts val="0"/>
              </a:spcAft>
              <a:defRPr/>
            </a:pPr>
            <a:endParaRPr kumimoji="0" lang="zh-HK" altLang="en-US" dirty="0"/>
          </a:p>
        </p:txBody>
      </p:sp>
      <p:pic>
        <p:nvPicPr>
          <p:cNvPr id="1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B83AF5C-554D-4943-BC95-0D437B1A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C 0.00052 -0.00486 -0.00052 -0.01065 0.00156 -0.01481 C 0.00273 -0.01736 0.00312 -0.00926 0.00312 -0.00625 C 0.00312 -0.00208 0.00208 0.00209 0.00156 0.00625 C -0.00638 0.00347 -0.00638 0.00579 3.75E-6 -1.85185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46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8653D8F-D8AB-47EB-AE64-61F7BDF6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標題 5">
            <a:extLst>
              <a:ext uri="{FF2B5EF4-FFF2-40B4-BE49-F238E27FC236}">
                <a16:creationId xmlns:a16="http://schemas.microsoft.com/office/drawing/2014/main" id="{5D2EB637-96AF-47F8-B437-CCB7B44F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274638"/>
            <a:ext cx="12216680" cy="1143000"/>
          </a:xfrm>
          <a:solidFill>
            <a:srgbClr val="FF9999"/>
          </a:solidFill>
        </p:spPr>
        <p:txBody>
          <a:bodyPr/>
          <a:lstStyle/>
          <a:p>
            <a:pPr eaLnBrk="1" hangingPunct="1"/>
            <a:r>
              <a:rPr lang="zh-TW" altLang="en-US" b="1" dirty="0"/>
              <a:t>牧童笛的保養</a:t>
            </a:r>
            <a:endParaRPr lang="zh-HK" altLang="en-US" b="1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620BDFC-A935-428C-90E2-362A330D2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4" y="1506736"/>
            <a:ext cx="4594225" cy="5289550"/>
          </a:xfrm>
        </p:spPr>
        <p:txBody>
          <a:bodyPr/>
          <a:lstStyle/>
          <a:p>
            <a:pPr marL="514350" indent="-514350" eaLnBrk="1" hangingPunct="1">
              <a:buFont typeface="Calibri" panose="020F0502020204030204" pitchFamily="34" charset="0"/>
              <a:buAutoNum type="arabicParenR"/>
            </a:pPr>
            <a:r>
              <a:rPr lang="zh-TW" altLang="en-US" sz="2400" dirty="0"/>
              <a:t>木製的牧童笛不能沾水，只能用乾布擦拭。</a:t>
            </a:r>
            <a:endParaRPr lang="en-US" altLang="zh-TW" sz="2400" dirty="0"/>
          </a:p>
          <a:p>
            <a:pPr marL="514350" indent="-514350" eaLnBrk="1" hangingPunct="1">
              <a:buFont typeface="Calibri" panose="020F0502020204030204" pitchFamily="34" charset="0"/>
              <a:buAutoNum type="arabicParenR"/>
            </a:pPr>
            <a:r>
              <a:rPr lang="zh-TW" altLang="en-US" sz="2400" dirty="0"/>
              <a:t>塑膠製的牧童笛可直接用水沖洗。 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arenR"/>
            </a:pPr>
            <a:r>
              <a:rPr lang="zh-TW" altLang="en-US" sz="2400" dirty="0"/>
              <a:t>保持管身內壁乾爽清潔，定期以一根木頭通條或一塊吸水力強的布擦拭。 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arenR"/>
            </a:pPr>
            <a:r>
              <a:rPr lang="zh-TW" altLang="en-US" sz="2400" dirty="0"/>
              <a:t>組合牧童笛時，應用慢慢旋轉的方式組合。 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arenR"/>
            </a:pPr>
            <a:r>
              <a:rPr lang="zh-TW" altLang="en-US" sz="2400" dirty="0"/>
              <a:t>牧童笛應以套子包好，存放在乾爽的地方。</a:t>
            </a: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4C47C682-79DD-472D-BAFD-859FF86DF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82" y="1595369"/>
            <a:ext cx="3228975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AE312CCF-62F5-453B-AA86-A38F042F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346928" y="6116569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81B54DE-50CB-4A3F-AD51-62A1D20B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12" y="2327276"/>
            <a:ext cx="9299376" cy="121987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辨識牧童笛的音色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認識牧童笛的基本資料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認識音名在五線譜上的位置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182847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7367"/>
            <a:ext cx="190269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聆聽樂曲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9FEF6DC-13C6-487D-A709-BFBA86B4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541" y="104100"/>
            <a:ext cx="95197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F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大調牧童笛奏鳴曲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，選出適合形容牧童笛音色的詞語。（答案可多於一個）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: 圓角化對角角落 5">
            <a:extLst>
              <a:ext uri="{FF2B5EF4-FFF2-40B4-BE49-F238E27FC236}">
                <a16:creationId xmlns:a16="http://schemas.microsoft.com/office/drawing/2014/main" id="{151A9C5C-6555-4646-B805-8B69FD740D12}"/>
              </a:ext>
            </a:extLst>
          </p:cNvPr>
          <p:cNvSpPr/>
          <p:nvPr/>
        </p:nvSpPr>
        <p:spPr bwMode="auto">
          <a:xfrm>
            <a:off x="842442" y="1919078"/>
            <a:ext cx="9361040" cy="954107"/>
          </a:xfrm>
          <a:prstGeom prst="round2DiagRect">
            <a:avLst/>
          </a:prstGeom>
          <a:solidFill>
            <a:srgbClr val="FFFFCC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Recorder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Sonata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Op.1 No.11, 2</a:t>
            </a:r>
            <a:r>
              <a:rPr lang="en-US" altLang="zh-TW" sz="24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movement           </a:t>
            </a:r>
            <a:r>
              <a:rPr lang="en-US" altLang="zh-TW" sz="24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Handel</a:t>
            </a:r>
          </a:p>
          <a:p>
            <a:pPr eaLnBrk="1" hangingPunct="1"/>
            <a:endParaRPr lang="en-US" altLang="zh-TW" baseline="30000" dirty="0">
              <a:latin typeface="Arial" charset="0"/>
            </a:endParaRPr>
          </a:p>
          <a:p>
            <a:pPr eaLnBrk="1" hangingPunct="1">
              <a:lnSpc>
                <a:spcPts val="19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F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大調牧童笛奏鳴曲，作品一第十一號，第二樂章       韓德爾</a:t>
            </a:r>
            <a:endParaRPr lang="en-US" altLang="zh-TW" sz="2400" baseline="30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baseline="30000" dirty="0"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BEEC8C28-2DA3-4C90-BAB8-52FB93759C16}"/>
              </a:ext>
            </a:extLst>
          </p:cNvPr>
          <p:cNvSpPr/>
          <p:nvPr/>
        </p:nvSpPr>
        <p:spPr bwMode="auto">
          <a:xfrm>
            <a:off x="10420895" y="2311170"/>
            <a:ext cx="1152128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按此聆聽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91A385-A169-4295-B701-AFF9BE2D3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27143" r="8000" b="65749"/>
          <a:stretch/>
        </p:blipFill>
        <p:spPr>
          <a:xfrm>
            <a:off x="961948" y="3745069"/>
            <a:ext cx="10268103" cy="136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9DEBAD03-F1C4-4CAE-9314-640D5C10E4F7}"/>
              </a:ext>
            </a:extLst>
          </p:cNvPr>
          <p:cNvSpPr/>
          <p:nvPr/>
        </p:nvSpPr>
        <p:spPr bwMode="auto">
          <a:xfrm>
            <a:off x="3503712" y="4077072"/>
            <a:ext cx="1368152" cy="7499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8B6EB741-4AD7-4804-8155-C561886FAE97}"/>
              </a:ext>
            </a:extLst>
          </p:cNvPr>
          <p:cNvSpPr/>
          <p:nvPr/>
        </p:nvSpPr>
        <p:spPr bwMode="auto">
          <a:xfrm>
            <a:off x="7104112" y="4040519"/>
            <a:ext cx="1368152" cy="7499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79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0454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1" y="197367"/>
            <a:ext cx="240454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複習樂器種類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EBA84E8E-9B8E-4AB0-9E38-1BF577C7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379" y="221739"/>
            <a:ext cx="9519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600" dirty="0">
                <a:solidFill>
                  <a:srgbClr val="0070C0"/>
                </a:solidFill>
                <a:ea typeface="標楷體" panose="03000509000000000000" pitchFamily="65" charset="-120"/>
              </a:rPr>
              <a:t>聽一聽，以下哪些樂器有固定音高？哪些樂器沒有固定音高？</a:t>
            </a:r>
            <a:endParaRPr lang="en-US" sz="26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圖片 11" descr="一張含有 音樂, 坐, 木製的, 桌 的圖片&#10;&#10;自動產生的描述">
            <a:extLst>
              <a:ext uri="{FF2B5EF4-FFF2-40B4-BE49-F238E27FC236}">
                <a16:creationId xmlns:a16="http://schemas.microsoft.com/office/drawing/2014/main" id="{7C1712E4-CB73-450E-B9EE-F8FDB5D9DA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91" y="1160299"/>
            <a:ext cx="2383251" cy="1733815"/>
          </a:xfrm>
          <a:prstGeom prst="rect">
            <a:avLst/>
          </a:prstGeom>
        </p:spPr>
      </p:pic>
      <p:pic>
        <p:nvPicPr>
          <p:cNvPr id="15" name="圖片 14" descr="一張含有 標誌 的圖片&#10;&#10;自動產生的描述">
            <a:extLst>
              <a:ext uri="{FF2B5EF4-FFF2-40B4-BE49-F238E27FC236}">
                <a16:creationId xmlns:a16="http://schemas.microsoft.com/office/drawing/2014/main" id="{E3C683A0-D92D-49A8-85BA-CCA22D5C65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0" y="3331878"/>
            <a:ext cx="2594693" cy="1735200"/>
          </a:xfrm>
          <a:prstGeom prst="rect">
            <a:avLst/>
          </a:prstGeom>
        </p:spPr>
      </p:pic>
      <p:pic>
        <p:nvPicPr>
          <p:cNvPr id="22" name="圖片 21" descr="一張含有 桌, 牙刷, 遊戲, 坐 的圖片&#10;&#10;自動產生的描述">
            <a:extLst>
              <a:ext uri="{FF2B5EF4-FFF2-40B4-BE49-F238E27FC236}">
                <a16:creationId xmlns:a16="http://schemas.microsoft.com/office/drawing/2014/main" id="{681129F6-B4CE-4960-9659-3BD0516B6B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55" y="1149421"/>
            <a:ext cx="2604427" cy="1735200"/>
          </a:xfrm>
          <a:prstGeom prst="rect">
            <a:avLst/>
          </a:prstGeom>
        </p:spPr>
      </p:pic>
      <p:pic>
        <p:nvPicPr>
          <p:cNvPr id="25" name="圖片 24" descr="一張含有 桌 的圖片&#10;&#10;自動產生的描述">
            <a:extLst>
              <a:ext uri="{FF2B5EF4-FFF2-40B4-BE49-F238E27FC236}">
                <a16:creationId xmlns:a16="http://schemas.microsoft.com/office/drawing/2014/main" id="{D5FA7A5B-E510-47C0-8F7F-4E556E2D30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91" y="3331878"/>
            <a:ext cx="2604428" cy="1735200"/>
          </a:xfrm>
          <a:prstGeom prst="rect">
            <a:avLst/>
          </a:prstGeom>
        </p:spPr>
      </p:pic>
      <p:pic>
        <p:nvPicPr>
          <p:cNvPr id="27" name="圖片 26" descr="一張含有 桌, 水, 椅凳, 坐 的圖片&#10;&#10;自動產生的描述">
            <a:extLst>
              <a:ext uri="{FF2B5EF4-FFF2-40B4-BE49-F238E27FC236}">
                <a16:creationId xmlns:a16="http://schemas.microsoft.com/office/drawing/2014/main" id="{BB8751CA-ED25-4CA8-864C-E9C48A7782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29" y="1125806"/>
            <a:ext cx="2448253" cy="1735200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A51C0D1C-5DD0-4CCB-B930-76064A8174A5}"/>
              </a:ext>
            </a:extLst>
          </p:cNvPr>
          <p:cNvSpPr txBox="1"/>
          <p:nvPr/>
        </p:nvSpPr>
        <p:spPr>
          <a:xfrm>
            <a:off x="2240196" y="2956882"/>
            <a:ext cx="74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木琴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E454B90-FADD-4A0A-9C22-1B73773B168A}"/>
              </a:ext>
            </a:extLst>
          </p:cNvPr>
          <p:cNvSpPr txBox="1"/>
          <p:nvPr/>
        </p:nvSpPr>
        <p:spPr>
          <a:xfrm>
            <a:off x="5758534" y="2864058"/>
            <a:ext cx="887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小鼓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B2D704A-521C-478F-8F49-B1FE7608A962}"/>
              </a:ext>
            </a:extLst>
          </p:cNvPr>
          <p:cNvSpPr txBox="1"/>
          <p:nvPr/>
        </p:nvSpPr>
        <p:spPr>
          <a:xfrm>
            <a:off x="9144047" y="2894114"/>
            <a:ext cx="887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沙槌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7E97C3E-1A43-4EA1-89A3-84D1798461DD}"/>
              </a:ext>
            </a:extLst>
          </p:cNvPr>
          <p:cNvSpPr txBox="1"/>
          <p:nvPr/>
        </p:nvSpPr>
        <p:spPr>
          <a:xfrm>
            <a:off x="7864698" y="5071232"/>
            <a:ext cx="126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鐘音條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1675A83-31AA-4DEA-87D9-3E604E03016F}"/>
              </a:ext>
            </a:extLst>
          </p:cNvPr>
          <p:cNvSpPr txBox="1"/>
          <p:nvPr/>
        </p:nvSpPr>
        <p:spPr>
          <a:xfrm>
            <a:off x="3777484" y="5104732"/>
            <a:ext cx="126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雙擊木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D75B614-0B90-4942-AF72-E86C9B0B7218}"/>
              </a:ext>
            </a:extLst>
          </p:cNvPr>
          <p:cNvSpPr txBox="1"/>
          <p:nvPr/>
        </p:nvSpPr>
        <p:spPr>
          <a:xfrm>
            <a:off x="1631504" y="5791684"/>
            <a:ext cx="4464496" cy="830997"/>
          </a:xfrm>
          <a:custGeom>
            <a:avLst/>
            <a:gdLst>
              <a:gd name="connsiteX0" fmla="*/ 0 w 4464496"/>
              <a:gd name="connsiteY0" fmla="*/ 0 h 830997"/>
              <a:gd name="connsiteX1" fmla="*/ 503850 w 4464496"/>
              <a:gd name="connsiteY1" fmla="*/ 0 h 830997"/>
              <a:gd name="connsiteX2" fmla="*/ 1141635 w 4464496"/>
              <a:gd name="connsiteY2" fmla="*/ 0 h 830997"/>
              <a:gd name="connsiteX3" fmla="*/ 1868710 w 4464496"/>
              <a:gd name="connsiteY3" fmla="*/ 0 h 830997"/>
              <a:gd name="connsiteX4" fmla="*/ 2595786 w 4464496"/>
              <a:gd name="connsiteY4" fmla="*/ 0 h 830997"/>
              <a:gd name="connsiteX5" fmla="*/ 3322861 w 4464496"/>
              <a:gd name="connsiteY5" fmla="*/ 0 h 830997"/>
              <a:gd name="connsiteX6" fmla="*/ 4464496 w 4464496"/>
              <a:gd name="connsiteY6" fmla="*/ 0 h 830997"/>
              <a:gd name="connsiteX7" fmla="*/ 4464496 w 4464496"/>
              <a:gd name="connsiteY7" fmla="*/ 398879 h 830997"/>
              <a:gd name="connsiteX8" fmla="*/ 4464496 w 4464496"/>
              <a:gd name="connsiteY8" fmla="*/ 830997 h 830997"/>
              <a:gd name="connsiteX9" fmla="*/ 3916001 w 4464496"/>
              <a:gd name="connsiteY9" fmla="*/ 830997 h 830997"/>
              <a:gd name="connsiteX10" fmla="*/ 3322861 w 4464496"/>
              <a:gd name="connsiteY10" fmla="*/ 830997 h 830997"/>
              <a:gd name="connsiteX11" fmla="*/ 2774365 w 4464496"/>
              <a:gd name="connsiteY11" fmla="*/ 830997 h 830997"/>
              <a:gd name="connsiteX12" fmla="*/ 2091935 w 4464496"/>
              <a:gd name="connsiteY12" fmla="*/ 830997 h 830997"/>
              <a:gd name="connsiteX13" fmla="*/ 1588085 w 4464496"/>
              <a:gd name="connsiteY13" fmla="*/ 830997 h 830997"/>
              <a:gd name="connsiteX14" fmla="*/ 861010 w 4464496"/>
              <a:gd name="connsiteY14" fmla="*/ 830997 h 830997"/>
              <a:gd name="connsiteX15" fmla="*/ 0 w 4464496"/>
              <a:gd name="connsiteY15" fmla="*/ 830997 h 830997"/>
              <a:gd name="connsiteX16" fmla="*/ 0 w 4464496"/>
              <a:gd name="connsiteY16" fmla="*/ 423808 h 830997"/>
              <a:gd name="connsiteX17" fmla="*/ 0 w 4464496"/>
              <a:gd name="connsiteY17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64496" h="830997" extrusionOk="0">
                <a:moveTo>
                  <a:pt x="0" y="0"/>
                </a:moveTo>
                <a:cubicBezTo>
                  <a:pt x="192641" y="-12547"/>
                  <a:pt x="384084" y="24503"/>
                  <a:pt x="503850" y="0"/>
                </a:cubicBezTo>
                <a:cubicBezTo>
                  <a:pt x="623616" y="-24503"/>
                  <a:pt x="927507" y="-17452"/>
                  <a:pt x="1141635" y="0"/>
                </a:cubicBezTo>
                <a:cubicBezTo>
                  <a:pt x="1355763" y="17452"/>
                  <a:pt x="1652494" y="-103"/>
                  <a:pt x="1868710" y="0"/>
                </a:cubicBezTo>
                <a:cubicBezTo>
                  <a:pt x="2084926" y="103"/>
                  <a:pt x="2336102" y="30213"/>
                  <a:pt x="2595786" y="0"/>
                </a:cubicBezTo>
                <a:cubicBezTo>
                  <a:pt x="2855470" y="-30213"/>
                  <a:pt x="3144404" y="-16576"/>
                  <a:pt x="3322861" y="0"/>
                </a:cubicBezTo>
                <a:cubicBezTo>
                  <a:pt x="3501318" y="16576"/>
                  <a:pt x="4071357" y="18919"/>
                  <a:pt x="4464496" y="0"/>
                </a:cubicBezTo>
                <a:cubicBezTo>
                  <a:pt x="4467692" y="193611"/>
                  <a:pt x="4478339" y="227522"/>
                  <a:pt x="4464496" y="398879"/>
                </a:cubicBezTo>
                <a:cubicBezTo>
                  <a:pt x="4450653" y="570236"/>
                  <a:pt x="4453334" y="732656"/>
                  <a:pt x="4464496" y="830997"/>
                </a:cubicBezTo>
                <a:cubicBezTo>
                  <a:pt x="4198900" y="823423"/>
                  <a:pt x="4178169" y="826558"/>
                  <a:pt x="3916001" y="830997"/>
                </a:cubicBezTo>
                <a:cubicBezTo>
                  <a:pt x="3653834" y="835436"/>
                  <a:pt x="3616475" y="826409"/>
                  <a:pt x="3322861" y="830997"/>
                </a:cubicBezTo>
                <a:cubicBezTo>
                  <a:pt x="3029247" y="835585"/>
                  <a:pt x="2968128" y="816743"/>
                  <a:pt x="2774365" y="830997"/>
                </a:cubicBezTo>
                <a:cubicBezTo>
                  <a:pt x="2580602" y="845251"/>
                  <a:pt x="2421901" y="815115"/>
                  <a:pt x="2091935" y="830997"/>
                </a:cubicBezTo>
                <a:cubicBezTo>
                  <a:pt x="1761969" y="846880"/>
                  <a:pt x="1742750" y="838022"/>
                  <a:pt x="1588085" y="830997"/>
                </a:cubicBezTo>
                <a:cubicBezTo>
                  <a:pt x="1433420" y="823973"/>
                  <a:pt x="1173906" y="826667"/>
                  <a:pt x="861010" y="830997"/>
                </a:cubicBezTo>
                <a:cubicBezTo>
                  <a:pt x="548115" y="835327"/>
                  <a:pt x="422096" y="801787"/>
                  <a:pt x="0" y="830997"/>
                </a:cubicBezTo>
                <a:cubicBezTo>
                  <a:pt x="-19592" y="689064"/>
                  <a:pt x="-6988" y="611046"/>
                  <a:pt x="0" y="423808"/>
                </a:cubicBezTo>
                <a:cubicBezTo>
                  <a:pt x="6988" y="236570"/>
                  <a:pt x="15900" y="209039"/>
                  <a:pt x="0" y="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3930512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有固定音高：</a:t>
            </a:r>
            <a:endParaRPr lang="en-US" altLang="zh-TW" sz="2400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  <a:p>
            <a:endParaRPr lang="en-US" altLang="zh-TW" sz="2400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DAB118D-FEA4-4B44-B34F-2A7C1A781E36}"/>
              </a:ext>
            </a:extLst>
          </p:cNvPr>
          <p:cNvSpPr txBox="1"/>
          <p:nvPr/>
        </p:nvSpPr>
        <p:spPr>
          <a:xfrm>
            <a:off x="6913591" y="5805264"/>
            <a:ext cx="4668810" cy="830997"/>
          </a:xfrm>
          <a:custGeom>
            <a:avLst/>
            <a:gdLst>
              <a:gd name="connsiteX0" fmla="*/ 0 w 4668810"/>
              <a:gd name="connsiteY0" fmla="*/ 0 h 830997"/>
              <a:gd name="connsiteX1" fmla="*/ 526909 w 4668810"/>
              <a:gd name="connsiteY1" fmla="*/ 0 h 830997"/>
              <a:gd name="connsiteX2" fmla="*/ 1193881 w 4668810"/>
              <a:gd name="connsiteY2" fmla="*/ 0 h 830997"/>
              <a:gd name="connsiteX3" fmla="*/ 1954230 w 4668810"/>
              <a:gd name="connsiteY3" fmla="*/ 0 h 830997"/>
              <a:gd name="connsiteX4" fmla="*/ 2714580 w 4668810"/>
              <a:gd name="connsiteY4" fmla="*/ 0 h 830997"/>
              <a:gd name="connsiteX5" fmla="*/ 3474929 w 4668810"/>
              <a:gd name="connsiteY5" fmla="*/ 0 h 830997"/>
              <a:gd name="connsiteX6" fmla="*/ 4668810 w 4668810"/>
              <a:gd name="connsiteY6" fmla="*/ 0 h 830997"/>
              <a:gd name="connsiteX7" fmla="*/ 4668810 w 4668810"/>
              <a:gd name="connsiteY7" fmla="*/ 398879 h 830997"/>
              <a:gd name="connsiteX8" fmla="*/ 4668810 w 4668810"/>
              <a:gd name="connsiteY8" fmla="*/ 830997 h 830997"/>
              <a:gd name="connsiteX9" fmla="*/ 4095213 w 4668810"/>
              <a:gd name="connsiteY9" fmla="*/ 830997 h 830997"/>
              <a:gd name="connsiteX10" fmla="*/ 3474929 w 4668810"/>
              <a:gd name="connsiteY10" fmla="*/ 830997 h 830997"/>
              <a:gd name="connsiteX11" fmla="*/ 2901332 w 4668810"/>
              <a:gd name="connsiteY11" fmla="*/ 830997 h 830997"/>
              <a:gd name="connsiteX12" fmla="*/ 2187671 w 4668810"/>
              <a:gd name="connsiteY12" fmla="*/ 830997 h 830997"/>
              <a:gd name="connsiteX13" fmla="*/ 1660762 w 4668810"/>
              <a:gd name="connsiteY13" fmla="*/ 830997 h 830997"/>
              <a:gd name="connsiteX14" fmla="*/ 900413 w 4668810"/>
              <a:gd name="connsiteY14" fmla="*/ 830997 h 830997"/>
              <a:gd name="connsiteX15" fmla="*/ 0 w 4668810"/>
              <a:gd name="connsiteY15" fmla="*/ 830997 h 830997"/>
              <a:gd name="connsiteX16" fmla="*/ 0 w 4668810"/>
              <a:gd name="connsiteY16" fmla="*/ 423808 h 830997"/>
              <a:gd name="connsiteX17" fmla="*/ 0 w 4668810"/>
              <a:gd name="connsiteY17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68810" h="830997" extrusionOk="0">
                <a:moveTo>
                  <a:pt x="0" y="0"/>
                </a:moveTo>
                <a:cubicBezTo>
                  <a:pt x="199089" y="828"/>
                  <a:pt x="300164" y="13271"/>
                  <a:pt x="526909" y="0"/>
                </a:cubicBezTo>
                <a:cubicBezTo>
                  <a:pt x="753654" y="-13271"/>
                  <a:pt x="888159" y="-18894"/>
                  <a:pt x="1193881" y="0"/>
                </a:cubicBezTo>
                <a:cubicBezTo>
                  <a:pt x="1499603" y="18894"/>
                  <a:pt x="1649652" y="22135"/>
                  <a:pt x="1954230" y="0"/>
                </a:cubicBezTo>
                <a:cubicBezTo>
                  <a:pt x="2258808" y="-22135"/>
                  <a:pt x="2435333" y="-22473"/>
                  <a:pt x="2714580" y="0"/>
                </a:cubicBezTo>
                <a:cubicBezTo>
                  <a:pt x="2993827" y="22473"/>
                  <a:pt x="3244643" y="21067"/>
                  <a:pt x="3474929" y="0"/>
                </a:cubicBezTo>
                <a:cubicBezTo>
                  <a:pt x="3705215" y="-21067"/>
                  <a:pt x="4290384" y="48712"/>
                  <a:pt x="4668810" y="0"/>
                </a:cubicBezTo>
                <a:cubicBezTo>
                  <a:pt x="4672006" y="193611"/>
                  <a:pt x="4682653" y="227522"/>
                  <a:pt x="4668810" y="398879"/>
                </a:cubicBezTo>
                <a:cubicBezTo>
                  <a:pt x="4654967" y="570236"/>
                  <a:pt x="4657648" y="732656"/>
                  <a:pt x="4668810" y="830997"/>
                </a:cubicBezTo>
                <a:cubicBezTo>
                  <a:pt x="4547645" y="819054"/>
                  <a:pt x="4291853" y="842483"/>
                  <a:pt x="4095213" y="830997"/>
                </a:cubicBezTo>
                <a:cubicBezTo>
                  <a:pt x="3898573" y="819511"/>
                  <a:pt x="3693458" y="817385"/>
                  <a:pt x="3474929" y="830997"/>
                </a:cubicBezTo>
                <a:cubicBezTo>
                  <a:pt x="3256400" y="844609"/>
                  <a:pt x="3046582" y="840003"/>
                  <a:pt x="2901332" y="830997"/>
                </a:cubicBezTo>
                <a:cubicBezTo>
                  <a:pt x="2756082" y="821991"/>
                  <a:pt x="2398157" y="825294"/>
                  <a:pt x="2187671" y="830997"/>
                </a:cubicBezTo>
                <a:cubicBezTo>
                  <a:pt x="1977185" y="836700"/>
                  <a:pt x="1797292" y="830767"/>
                  <a:pt x="1660762" y="830997"/>
                </a:cubicBezTo>
                <a:cubicBezTo>
                  <a:pt x="1524232" y="831227"/>
                  <a:pt x="1064931" y="800009"/>
                  <a:pt x="900413" y="830997"/>
                </a:cubicBezTo>
                <a:cubicBezTo>
                  <a:pt x="735895" y="861985"/>
                  <a:pt x="417954" y="808049"/>
                  <a:pt x="0" y="830997"/>
                </a:cubicBezTo>
                <a:cubicBezTo>
                  <a:pt x="-19592" y="689064"/>
                  <a:pt x="-6988" y="611046"/>
                  <a:pt x="0" y="423808"/>
                </a:cubicBezTo>
                <a:cubicBezTo>
                  <a:pt x="6988" y="236570"/>
                  <a:pt x="15900" y="209039"/>
                  <a:pt x="0" y="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3930512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沒有固定音高：</a:t>
            </a:r>
            <a:endParaRPr lang="en-US" altLang="zh-TW" sz="2400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  <a:p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" name="2AP0501">
            <a:hlinkClick r:id="" action="ppaction://media"/>
            <a:extLst>
              <a:ext uri="{FF2B5EF4-FFF2-40B4-BE49-F238E27FC236}">
                <a16:creationId xmlns:a16="http://schemas.microsoft.com/office/drawing/2014/main" id="{F73D4DDE-F6D3-4F90-98B7-A9BEEC0B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137" y="5121864"/>
            <a:ext cx="372859" cy="360000"/>
          </a:xfrm>
          <a:prstGeom prst="rect">
            <a:avLst/>
          </a:prstGeom>
        </p:spPr>
      </p:pic>
      <p:pic>
        <p:nvPicPr>
          <p:cNvPr id="3" name="2AP0406">
            <a:hlinkClick r:id="" action="ppaction://media"/>
            <a:extLst>
              <a:ext uri="{FF2B5EF4-FFF2-40B4-BE49-F238E27FC236}">
                <a16:creationId xmlns:a16="http://schemas.microsoft.com/office/drawing/2014/main" id="{452A09F1-BF06-4878-8818-4D2FB9372F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930" y="2956680"/>
            <a:ext cx="372859" cy="360000"/>
          </a:xfrm>
          <a:prstGeom prst="rect">
            <a:avLst/>
          </a:prstGeom>
        </p:spPr>
      </p:pic>
      <p:pic>
        <p:nvPicPr>
          <p:cNvPr id="4" name="2AP0506">
            <a:hlinkClick r:id="" action="ppaction://media"/>
            <a:extLst>
              <a:ext uri="{FF2B5EF4-FFF2-40B4-BE49-F238E27FC236}">
                <a16:creationId xmlns:a16="http://schemas.microsoft.com/office/drawing/2014/main" id="{3001F780-5F7A-4A8E-A7A2-34A4A57C8D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009" y="2909792"/>
            <a:ext cx="372859" cy="360000"/>
          </a:xfrm>
          <a:prstGeom prst="rect">
            <a:avLst/>
          </a:prstGeom>
        </p:spPr>
      </p:pic>
      <p:pic>
        <p:nvPicPr>
          <p:cNvPr id="5" name="2AP0405">
            <a:hlinkClick r:id="" action="ppaction://media"/>
            <a:extLst>
              <a:ext uri="{FF2B5EF4-FFF2-40B4-BE49-F238E27FC236}">
                <a16:creationId xmlns:a16="http://schemas.microsoft.com/office/drawing/2014/main" id="{567A6824-EB3D-4F2F-B605-AEA6E091E56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3303" y="2950293"/>
            <a:ext cx="372859" cy="360000"/>
          </a:xfrm>
          <a:prstGeom prst="rect">
            <a:avLst/>
          </a:prstGeom>
        </p:spPr>
      </p:pic>
      <p:pic>
        <p:nvPicPr>
          <p:cNvPr id="6" name="2AP0502">
            <a:hlinkClick r:id="" action="ppaction://media"/>
            <a:extLst>
              <a:ext uri="{FF2B5EF4-FFF2-40B4-BE49-F238E27FC236}">
                <a16:creationId xmlns:a16="http://schemas.microsoft.com/office/drawing/2014/main" id="{17EDB11C-BE34-4E92-8F83-C7EA4912BC1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435" y="5124787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5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2268 L 0.00912 0.02291 C 0.01094 0.02893 0.01289 0.03518 0.01485 0.04143 C 0.01667 0.04676 0.01875 0.05092 0.02084 0.05578 C 0.02162 0.05787 0.0224 0.05995 0.02318 0.06227 C 0.02396 0.06481 0.02448 0.06782 0.02552 0.0706 C 0.02644 0.07338 0.028 0.07592 0.02891 0.07893 C 0.02995 0.08148 0.03047 0.08449 0.03125 0.08727 C 0.03242 0.09074 0.03386 0.09398 0.0349 0.09745 C 0.03581 0.10092 0.03607 0.10486 0.03724 0.1081 C 0.03802 0.11041 0.03959 0.11227 0.04063 0.11412 C 0.04323 0.13217 0.04011 0.11273 0.04427 0.13078 C 0.04805 0.14791 0.04414 0.13912 0.05 0.14977 C 0.05339 0.17963 0.04818 0.13727 0.05469 0.17245 C 0.05834 0.19189 0.05274 0.17939 0.05938 0.19143 C 0.06016 0.19745 0.06094 0.20393 0.06172 0.20995 C 0.06407 0.22592 0.06198 0.20509 0.06407 0.22477 C 0.06459 0.2287 0.06459 0.2331 0.06537 0.23727 C 0.06615 0.24213 0.06771 0.24676 0.06875 0.25162 C 0.07084 0.26064 0.06914 0.25717 0.0724 0.26828 C 0.07331 0.27199 0.07487 0.27523 0.07578 0.27893 C 0.07683 0.28217 0.07735 0.28588 0.07813 0.28912 C 0.0793 0.29352 0.08047 0.29745 0.08177 0.30162 C 0.08334 0.31666 0.0862 0.34259 0.0888 0.35162 L 0.09219 0.36412 C 0.09271 0.36782 0.09258 0.37152 0.09349 0.37477 C 0.09414 0.37731 0.09584 0.3787 0.09688 0.38078 C 0.09779 0.38287 0.0987 0.38495 0.09922 0.38727 C 0.10378 0.40301 0.09545 0.38148 0.10391 0.40162 C 0.10547 0.40972 0.10625 0.41551 0.1086 0.42245 C 0.10964 0.42546 0.11094 0.42801 0.11224 0.43078 L 0.11328 0.43912 L 0.11459 0.44143 " pathEditMode="relative" rAng="0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4 0.02639 L -0.01394 0.02662 C -0.02149 0.02824 -0.02878 0.03079 -0.03633 0.03241 C -0.03998 0.03333 -0.06641 0.03634 -0.06915 0.03657 C -0.07383 0.03866 -0.07839 0.04143 -0.08321 0.04282 C -0.09206 0.04583 -0.10521 0.04768 -0.11472 0.04907 C -0.11915 0.05116 -0.12331 0.0537 -0.12774 0.05532 C -0.15092 0.06504 -0.11641 0.04815 -0.14284 0.06157 C -0.15 0.06991 -0.14336 0.06273 -0.15586 0.07199 C -0.16485 0.0787 -0.1599 0.08032 -0.17566 0.08449 C -0.1862 0.08727 -0.20743 0.08866 -0.20743 0.08889 C -0.21003 0.09074 -0.21263 0.09375 -0.2155 0.09491 C -0.22214 0.09792 -0.23555 0.10116 -0.23555 0.10139 C -0.23737 0.10254 -0.23946 0.10393 -0.24128 0.10532 C -0.24297 0.10671 -0.24441 0.10833 -0.24597 0.10949 C -0.24753 0.11065 -0.24909 0.11088 -0.25066 0.11157 C -0.25196 0.11296 -0.253 0.11458 -0.2543 0.11574 C -0.25534 0.11667 -0.25665 0.11667 -0.25769 0.11782 C -0.25951 0.11967 -0.26094 0.12176 -0.26237 0.12407 C -0.26368 0.12592 -0.26459 0.12893 -0.26602 0.13032 C -0.26667 0.13102 -0.26758 0.13032 -0.26823 0.13032 L -0.26823 0.13055 " pathEditMode="relative" rAng="0" ptsTypes="AAAAAAAAAAAAAAAAAAAA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3 0.01134 L 0.02683 0.01157 C 0.03151 0.01805 0.03659 0.0243 0.04089 0.03194 C 0.04675 0.04305 0.05144 0.05602 0.0573 0.06736 C 0.06081 0.0743 0.06446 0.08102 0.06784 0.08819 C 0.07227 0.09792 0.07605 0.10833 0.08073 0.11736 C 0.09232 0.14051 0.10756 0.16736 0.12058 0.19028 C 0.12526 0.19861 0.13086 0.20555 0.13464 0.21528 C 0.13776 0.22361 0.14089 0.23194 0.14401 0.24028 C 0.14636 0.24722 0.14818 0.25486 0.15105 0.26111 C 0.15365 0.26736 0.15782 0.27153 0.16042 0.27778 C 0.16289 0.28426 0.16381 0.29236 0.16628 0.29861 C 0.16967 0.30764 0.17474 0.31435 0.178 0.32361 C 0.17917 0.32708 0.18034 0.33055 0.18151 0.33403 C 0.18269 0.33819 0.18334 0.34282 0.18503 0.34653 C 0.18737 0.35208 0.19089 0.35579 0.19323 0.36111 C 0.20196 0.38218 0.19167 0.35833 0.20026 0.37569 C 0.20521 0.38611 0.20352 0.38565 0.20964 0.39236 C 0.21524 0.39884 0.21276 0.39491 0.21784 0.39861 C 0.22787 0.40648 0.21771 0.4 0.22605 0.40486 C 0.23151 0.41157 0.22735 0.40764 0.23425 0.41111 C 0.24584 0.41736 0.23659 0.41389 0.24831 0.41736 C 0.24948 0.41805 0.25065 0.41852 0.25183 0.41944 C 0.25378 0.4213 0.25547 0.4243 0.25769 0.42569 C 0.26146 0.42847 0.27709 0.42986 0.27761 0.42986 C 0.27644 0.43125 0.27526 0.4331 0.27409 0.43403 C 0.27123 0.43657 0.26836 0.43611 0.27292 0.43611 L 0.27292 0.43634 " pathEditMode="relative" rAng="0" ptsTypes="AAAAAAAAAAAAAAAAAAAAAAAAAA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4 0.01227 L 0.01484 0.0125 C 0.01588 0.03379 0.0168 0.05532 0.01823 0.07685 C 0.01888 0.08518 0.02344 0.11875 0.02422 0.12477 C 0.025 0.14213 0.02643 0.1743 0.0276 0.18935 L 0.02995 0.21643 C 0.03047 0.25416 0.02838 0.28727 0.03229 0.32268 C 0.0332 0.33055 0.03437 0.33541 0.03594 0.34352 C 0.0362 0.34676 0.03737 0.36389 0.03828 0.36852 C 0.0388 0.37129 0.03984 0.37407 0.04062 0.37685 C 0.04127 0.38356 0.04258 0.39583 0.04401 0.40185 C 0.04596 0.40926 0.05065 0.41805 0.05338 0.42477 C 0.05833 0.43634 0.05286 0.42569 0.05937 0.43727 C 0.0651 0.43657 0.07109 0.43611 0.07682 0.43518 C 0.07969 0.43472 0.08515 0.4331 0.08515 0.43333 L 0.08515 0.4331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995 L 0.0082 0.01019 C 0.01992 0.01181 0.03177 0.01227 0.04336 0.01597 C 0.0487 0.01783 0.05325 0.02408 0.05846 0.02639 C 0.06393 0.02894 0.06953 0.0287 0.07487 0.03056 C 0.08242 0.03357 0.08984 0.03727 0.09726 0.04097 C 0.14883 0.06759 0.08815 0.04051 0.14518 0.06181 C 0.17617 0.07338 0.15182 0.06875 0.18034 0.07222 C 0.21523 0.09283 0.175 0.0713 0.20742 0.08264 C 0.21094 0.08403 0.21432 0.08704 0.21784 0.08889 C 0.22057 0.09051 0.22344 0.0912 0.22617 0.09306 C 0.2293 0.09537 0.23216 0.09954 0.23555 0.10139 C 0.24271 0.10579 0.25026 0.10833 0.25768 0.11181 C 0.26237 0.11389 0.26706 0.11736 0.27174 0.11806 L 0.28476 0.12014 C 0.28971 0.12315 0.30586 0.13333 0.31159 0.13472 C 0.32057 0.13704 0.33867 0.13889 0.33867 0.13912 C 0.34284 0.14097 0.34713 0.14352 0.35143 0.14514 C 0.3556 0.14676 0.36667 0.14838 0.37018 0.14931 C 0.37226 0.14977 0.37422 0.15046 0.37617 0.15139 C 0.38034 0.15324 0.38555 0.15695 0.39023 0.15764 C 0.39596 0.1588 0.40195 0.15903 0.40768 0.15972 C 0.41758 0.16111 0.42721 0.1632 0.43711 0.16389 C 0.44948 0.16458 0.46211 0.16389 0.47461 0.16389 L 0.47096 0.16181 " pathEditMode="relative" rAng="0" ptsTypes="AAAAAAAAAAAAAAAAAAAAAAA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0454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7367"/>
            <a:ext cx="244827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分辨樂器種類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9FEF6DC-13C6-487D-A709-BFBA86B4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337" y="137333"/>
            <a:ext cx="83466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再聆聽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F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大調牧童笛奏鳴曲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，牧童笛是有固定音高還是無固定音高的樂器？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: 圓角化對角角落 5">
            <a:extLst>
              <a:ext uri="{FF2B5EF4-FFF2-40B4-BE49-F238E27FC236}">
                <a16:creationId xmlns:a16="http://schemas.microsoft.com/office/drawing/2014/main" id="{151A9C5C-6555-4646-B805-8B69FD740D12}"/>
              </a:ext>
            </a:extLst>
          </p:cNvPr>
          <p:cNvSpPr/>
          <p:nvPr/>
        </p:nvSpPr>
        <p:spPr bwMode="auto">
          <a:xfrm>
            <a:off x="861864" y="1730991"/>
            <a:ext cx="9361040" cy="954107"/>
          </a:xfrm>
          <a:prstGeom prst="round2DiagRect">
            <a:avLst/>
          </a:prstGeom>
          <a:solidFill>
            <a:srgbClr val="FFFFCC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Recorder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Sonata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</a:t>
            </a:r>
            <a:r>
              <a:rPr lang="zh-TW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Op.1 No.11, 2</a:t>
            </a:r>
            <a:r>
              <a:rPr lang="en-US" altLang="zh-TW" sz="24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movement           </a:t>
            </a:r>
            <a:r>
              <a:rPr lang="en-US" altLang="zh-TW" sz="24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Handel</a:t>
            </a:r>
          </a:p>
          <a:p>
            <a:pPr eaLnBrk="1" hangingPunct="1"/>
            <a:endParaRPr lang="en-US" altLang="zh-TW" baseline="30000" dirty="0">
              <a:latin typeface="Arial" charset="0"/>
            </a:endParaRPr>
          </a:p>
          <a:p>
            <a:pPr eaLnBrk="1" hangingPunct="1">
              <a:lnSpc>
                <a:spcPts val="19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F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大調牧童笛奏鳴曲，作品一第十一號，第二樂章       韓德爾</a:t>
            </a:r>
            <a:endParaRPr lang="en-US" altLang="zh-TW" sz="2400" baseline="30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baseline="30000" dirty="0"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BEEC8C28-2DA3-4C90-BAB8-52FB93759C16}"/>
              </a:ext>
            </a:extLst>
          </p:cNvPr>
          <p:cNvSpPr/>
          <p:nvPr/>
        </p:nvSpPr>
        <p:spPr bwMode="auto">
          <a:xfrm>
            <a:off x="10440317" y="2123083"/>
            <a:ext cx="1152128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按此聆聽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628677A-6632-45D9-8702-01804EFDA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6"/>
          <a:stretch/>
        </p:blipFill>
        <p:spPr>
          <a:xfrm>
            <a:off x="993425" y="3786305"/>
            <a:ext cx="1514516" cy="3071695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8FC4AF15-5B26-4479-A008-E5AB8116FA6F}"/>
              </a:ext>
            </a:extLst>
          </p:cNvPr>
          <p:cNvSpPr/>
          <p:nvPr/>
        </p:nvSpPr>
        <p:spPr bwMode="auto">
          <a:xfrm>
            <a:off x="3501365" y="5559062"/>
            <a:ext cx="4898891" cy="743753"/>
          </a:xfrm>
          <a:prstGeom prst="wedgeRoundRectCallout">
            <a:avLst>
              <a:gd name="adj1" fmla="val -64151"/>
              <a:gd name="adj2" fmla="val -44268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牧童笛是有固定音高的樂器。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B432EC-865B-4C52-8EB3-0207723D4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t="49207" r="23750" b="29000"/>
          <a:stretch/>
        </p:blipFill>
        <p:spPr>
          <a:xfrm>
            <a:off x="4441329" y="3193892"/>
            <a:ext cx="3499956" cy="196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38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04073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7367"/>
            <a:ext cx="20844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認識牧童笛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B432EC-865B-4C52-8EB3-0207723D48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t="49207" r="23750" b="29000"/>
          <a:stretch/>
        </p:blipFill>
        <p:spPr>
          <a:xfrm>
            <a:off x="4816400" y="4252699"/>
            <a:ext cx="3943898" cy="221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97">
            <a:extLst>
              <a:ext uri="{FF2B5EF4-FFF2-40B4-BE49-F238E27FC236}">
                <a16:creationId xmlns:a16="http://schemas.microsoft.com/office/drawing/2014/main" id="{2426C085-2924-4170-BF61-3A4C6231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186495" y="1692276"/>
            <a:ext cx="2238097" cy="229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5401EE6C-07F2-4DBF-8884-4A3710063E6B}"/>
              </a:ext>
            </a:extLst>
          </p:cNvPr>
          <p:cNvGrpSpPr/>
          <p:nvPr/>
        </p:nvGrpSpPr>
        <p:grpSpPr>
          <a:xfrm>
            <a:off x="1372480" y="1166870"/>
            <a:ext cx="6768750" cy="2171685"/>
            <a:chOff x="7235651" y="-2241653"/>
            <a:chExt cx="5066422" cy="5643670"/>
          </a:xfrm>
        </p:grpSpPr>
        <p:sp>
          <p:nvSpPr>
            <p:cNvPr id="18" name="Speech Bubble: Rectangle with Corners Rounded 18">
              <a:extLst>
                <a:ext uri="{FF2B5EF4-FFF2-40B4-BE49-F238E27FC236}">
                  <a16:creationId xmlns:a16="http://schemas.microsoft.com/office/drawing/2014/main" id="{6EA82A8D-14FE-45D1-85B5-24E49D3520BD}"/>
                </a:ext>
              </a:extLst>
            </p:cNvPr>
            <p:cNvSpPr/>
            <p:nvPr/>
          </p:nvSpPr>
          <p:spPr bwMode="auto">
            <a:xfrm>
              <a:off x="7235651" y="-2241653"/>
              <a:ext cx="5066422" cy="5643670"/>
            </a:xfrm>
            <a:prstGeom prst="wedgeRoundRectCallout">
              <a:avLst>
                <a:gd name="adj1" fmla="val 66216"/>
                <a:gd name="adj2" fmla="val 16084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B8AE9065-58C8-471D-976E-5FBBB7A7E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447" y="-2159901"/>
              <a:ext cx="4939969" cy="5166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你對</a:t>
              </a:r>
              <a:r>
                <a:rPr lang="zh-TW" altLang="en-US" sz="28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牧童笛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的認識有多少？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試透過互聯網或其他途徑找尋有關</a:t>
              </a:r>
              <a:r>
                <a:rPr lang="zh-TW" altLang="en-US" sz="28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牧童笛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的資料，於下一節課時向同學介紹。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  <a:hlinkClick r:id="rId7" action="ppaction://hlinksldjump"/>
                </a:rPr>
                <a:t>按此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看看</a:t>
              </a:r>
              <a:r>
                <a:rPr lang="zh-TW" altLang="en-US" sz="28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牧童笛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的基本資料吧！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4283F186-F1D8-4829-8571-FEF311C95DD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08" y="3777496"/>
            <a:ext cx="1790351" cy="28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5E-6 0.00903 C 0.00508 0.01459 -0.00208 0.03148 -0.00247 0.03264 C -0.00299 0.02801 -0.00364 0.02431 -0.00364 0.01875 C -0.00364 0.01065 -0.00065 -1.85185E-6 -2.5E-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537"/>
            <a:ext cx="27553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" y="167346"/>
            <a:ext cx="27363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五線譜上的唱名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7">
            <a:extLst>
              <a:ext uri="{FF2B5EF4-FFF2-40B4-BE49-F238E27FC236}">
                <a16:creationId xmlns:a16="http://schemas.microsoft.com/office/drawing/2014/main" id="{2426C085-2924-4170-BF61-3A4C6231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01140" y="1597399"/>
            <a:ext cx="1782853" cy="183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5401EE6C-07F2-4DBF-8884-4A3710063E6B}"/>
              </a:ext>
            </a:extLst>
          </p:cNvPr>
          <p:cNvGrpSpPr/>
          <p:nvPr/>
        </p:nvGrpSpPr>
        <p:grpSpPr>
          <a:xfrm>
            <a:off x="1878613" y="904789"/>
            <a:ext cx="7313731" cy="848470"/>
            <a:chOff x="7107590" y="-2654818"/>
            <a:chExt cx="4935717" cy="2970373"/>
          </a:xfrm>
        </p:grpSpPr>
        <p:sp>
          <p:nvSpPr>
            <p:cNvPr id="18" name="Speech Bubble: Rectangle with Corners Rounded 18">
              <a:extLst>
                <a:ext uri="{FF2B5EF4-FFF2-40B4-BE49-F238E27FC236}">
                  <a16:creationId xmlns:a16="http://schemas.microsoft.com/office/drawing/2014/main" id="{6EA82A8D-14FE-45D1-85B5-24E49D3520BD}"/>
                </a:ext>
              </a:extLst>
            </p:cNvPr>
            <p:cNvSpPr/>
            <p:nvPr/>
          </p:nvSpPr>
          <p:spPr bwMode="auto">
            <a:xfrm>
              <a:off x="7107590" y="-2654818"/>
              <a:ext cx="4935717" cy="2970373"/>
            </a:xfrm>
            <a:prstGeom prst="wedgeRoundRectCallout">
              <a:avLst>
                <a:gd name="adj1" fmla="val 56119"/>
                <a:gd name="adj2" fmla="val 45157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B8AE9065-58C8-471D-976E-5FBBB7A7E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7125" y="-2215684"/>
              <a:ext cx="4836646" cy="183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試在五線譜上畫出 </a:t>
              </a:r>
              <a:r>
                <a:rPr lang="en-US" sz="28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d r m f s 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五個唱名的音。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DD3075EA-8A01-4638-8928-6315C6C46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23" y="2536909"/>
            <a:ext cx="8018314" cy="1542853"/>
          </a:xfrm>
          <a:prstGeom prst="rect">
            <a:avLst/>
          </a:prstGeom>
        </p:spPr>
      </p:pic>
      <p:pic>
        <p:nvPicPr>
          <p:cNvPr id="2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1D2B550-9612-45EA-8BA9-32BC2AD784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2030007" y="4870668"/>
            <a:ext cx="935325" cy="198733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17251BBC-B9C8-474F-9A95-EE20379E114B}"/>
              </a:ext>
            </a:extLst>
          </p:cNvPr>
          <p:cNvSpPr/>
          <p:nvPr/>
        </p:nvSpPr>
        <p:spPr bwMode="auto">
          <a:xfrm>
            <a:off x="4030782" y="4915142"/>
            <a:ext cx="6769170" cy="1542853"/>
          </a:xfrm>
          <a:prstGeom prst="wedgeRoundRectCallout">
            <a:avLst>
              <a:gd name="adj1" fmla="val -62540"/>
              <a:gd name="adj2" fmla="val 228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我會這樣畫，可能跟你畫的不同。</a:t>
            </a:r>
            <a:endParaRPr lang="en-US" altLang="zh-TW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唱名的位置是不固定的，每一條線或每一個間內的音都可以作 </a:t>
            </a:r>
            <a:r>
              <a:rPr 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。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29" name="圖片 28" descr="一張含有 畫畫 的圖片&#10;&#10;自動產生的描述">
            <a:extLst>
              <a:ext uri="{FF2B5EF4-FFF2-40B4-BE49-F238E27FC236}">
                <a16:creationId xmlns:a16="http://schemas.microsoft.com/office/drawing/2014/main" id="{2F39F615-A31E-4FFE-B2EC-D828F198012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24" y="3674981"/>
            <a:ext cx="642508" cy="40478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FD48CD3-59A3-49F0-BF54-FC9D6B208BC5}"/>
              </a:ext>
            </a:extLst>
          </p:cNvPr>
          <p:cNvSpPr txBox="1"/>
          <p:nvPr/>
        </p:nvSpPr>
        <p:spPr>
          <a:xfrm>
            <a:off x="3514427" y="4116720"/>
            <a:ext cx="538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       r      m        f         s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BD38225-BB6D-4BF4-973C-ED4508E7404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28" y="2148712"/>
            <a:ext cx="851524" cy="2431040"/>
          </a:xfrm>
          <a:prstGeom prst="rect">
            <a:avLst/>
          </a:prstGeom>
        </p:spPr>
      </p:pic>
      <p:pic>
        <p:nvPicPr>
          <p:cNvPr id="34" name="圖片 33" descr="一張含有 畫畫 的圖片&#10;&#10;自動產生的描述">
            <a:extLst>
              <a:ext uri="{FF2B5EF4-FFF2-40B4-BE49-F238E27FC236}">
                <a16:creationId xmlns:a16="http://schemas.microsoft.com/office/drawing/2014/main" id="{B1ABEA1A-1AF3-436B-B0B7-01510700690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96" y="3472590"/>
            <a:ext cx="642508" cy="404781"/>
          </a:xfrm>
          <a:prstGeom prst="rect">
            <a:avLst/>
          </a:prstGeom>
        </p:spPr>
      </p:pic>
      <p:pic>
        <p:nvPicPr>
          <p:cNvPr id="35" name="圖片 34" descr="一張含有 畫畫 的圖片&#10;&#10;自動產生的描述">
            <a:extLst>
              <a:ext uri="{FF2B5EF4-FFF2-40B4-BE49-F238E27FC236}">
                <a16:creationId xmlns:a16="http://schemas.microsoft.com/office/drawing/2014/main" id="{398A2284-E056-4F68-85E7-CF4D21F40E6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68" y="3312251"/>
            <a:ext cx="642508" cy="404781"/>
          </a:xfrm>
          <a:prstGeom prst="rect">
            <a:avLst/>
          </a:prstGeom>
        </p:spPr>
      </p:pic>
      <p:pic>
        <p:nvPicPr>
          <p:cNvPr id="36" name="圖片 35" descr="一張含有 畫畫 的圖片&#10;&#10;自動產生的描述">
            <a:extLst>
              <a:ext uri="{FF2B5EF4-FFF2-40B4-BE49-F238E27FC236}">
                <a16:creationId xmlns:a16="http://schemas.microsoft.com/office/drawing/2014/main" id="{23A7886C-A9A7-498B-A931-C99679BBA53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06" y="3124424"/>
            <a:ext cx="642508" cy="404781"/>
          </a:xfrm>
          <a:prstGeom prst="rect">
            <a:avLst/>
          </a:prstGeom>
        </p:spPr>
      </p:pic>
      <p:pic>
        <p:nvPicPr>
          <p:cNvPr id="37" name="圖片 36" descr="一張含有 畫畫 的圖片&#10;&#10;自動產生的描述">
            <a:extLst>
              <a:ext uri="{FF2B5EF4-FFF2-40B4-BE49-F238E27FC236}">
                <a16:creationId xmlns:a16="http://schemas.microsoft.com/office/drawing/2014/main" id="{4FD02393-AD6A-42F4-B220-D89C4DB1FD8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67" y="2924944"/>
            <a:ext cx="642508" cy="4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1 3.125E-6 0.00903 C 0.00508 0.01459 -0.00209 0.03148 -0.00248 0.03264 C -0.003 0.02801 -0.00365 0.02431 -0.00365 0.01875 C -0.00365 0.01065 -0.00065 -3.33333E-6 3.125E-6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6925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7367"/>
            <a:ext cx="27363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五線譜上的音名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7">
            <a:extLst>
              <a:ext uri="{FF2B5EF4-FFF2-40B4-BE49-F238E27FC236}">
                <a16:creationId xmlns:a16="http://schemas.microsoft.com/office/drawing/2014/main" id="{2426C085-2924-4170-BF61-3A4C6231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264352" y="1200280"/>
            <a:ext cx="1983841" cy="203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5401EE6C-07F2-4DBF-8884-4A3710063E6B}"/>
              </a:ext>
            </a:extLst>
          </p:cNvPr>
          <p:cNvGrpSpPr/>
          <p:nvPr/>
        </p:nvGrpSpPr>
        <p:grpSpPr>
          <a:xfrm>
            <a:off x="1645643" y="1120776"/>
            <a:ext cx="6768750" cy="1143000"/>
            <a:chOff x="7440115" y="-2361439"/>
            <a:chExt cx="5066422" cy="2970373"/>
          </a:xfrm>
        </p:grpSpPr>
        <p:sp>
          <p:nvSpPr>
            <p:cNvPr id="18" name="Speech Bubble: Rectangle with Corners Rounded 18">
              <a:extLst>
                <a:ext uri="{FF2B5EF4-FFF2-40B4-BE49-F238E27FC236}">
                  <a16:creationId xmlns:a16="http://schemas.microsoft.com/office/drawing/2014/main" id="{6EA82A8D-14FE-45D1-85B5-24E49D3520BD}"/>
                </a:ext>
              </a:extLst>
            </p:cNvPr>
            <p:cNvSpPr/>
            <p:nvPr/>
          </p:nvSpPr>
          <p:spPr bwMode="auto">
            <a:xfrm>
              <a:off x="7440115" y="-2361439"/>
              <a:ext cx="5066422" cy="2970373"/>
            </a:xfrm>
            <a:prstGeom prst="wedgeRoundRectCallout">
              <a:avLst>
                <a:gd name="adj1" fmla="val 62417"/>
                <a:gd name="adj2" fmla="val 47334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B8AE9065-58C8-471D-976E-5FBBB7A7E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750" y="-2154828"/>
              <a:ext cx="4958626" cy="247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五線譜上每條線和每個間都有一個固定的名稱，這些名稱就是音名。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1A4612C2-1CA8-4641-9D6C-D755A20F5B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63650"/>
          <a:stretch/>
        </p:blipFill>
        <p:spPr>
          <a:xfrm>
            <a:off x="911375" y="3429000"/>
            <a:ext cx="9691600" cy="267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右大括弧 6">
            <a:extLst>
              <a:ext uri="{FF2B5EF4-FFF2-40B4-BE49-F238E27FC236}">
                <a16:creationId xmlns:a16="http://schemas.microsoft.com/office/drawing/2014/main" id="{338910ED-CD30-4BD3-BD01-E732D6F1DF9F}"/>
              </a:ext>
            </a:extLst>
          </p:cNvPr>
          <p:cNvSpPr/>
          <p:nvPr/>
        </p:nvSpPr>
        <p:spPr bwMode="auto">
          <a:xfrm>
            <a:off x="9624392" y="5249728"/>
            <a:ext cx="144016" cy="30419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14644CD-5070-4FB5-B96E-9C262A15AAC4}"/>
              </a:ext>
            </a:extLst>
          </p:cNvPr>
          <p:cNvSpPr/>
          <p:nvPr/>
        </p:nvSpPr>
        <p:spPr bwMode="auto">
          <a:xfrm>
            <a:off x="9840367" y="5197829"/>
            <a:ext cx="715232" cy="407992"/>
          </a:xfrm>
          <a:custGeom>
            <a:avLst/>
            <a:gdLst>
              <a:gd name="connsiteX0" fmla="*/ 0 w 715232"/>
              <a:gd name="connsiteY0" fmla="*/ 68000 h 407992"/>
              <a:gd name="connsiteX1" fmla="*/ 68000 w 715232"/>
              <a:gd name="connsiteY1" fmla="*/ 0 h 407992"/>
              <a:gd name="connsiteX2" fmla="*/ 647232 w 715232"/>
              <a:gd name="connsiteY2" fmla="*/ 0 h 407992"/>
              <a:gd name="connsiteX3" fmla="*/ 715232 w 715232"/>
              <a:gd name="connsiteY3" fmla="*/ 68000 h 407992"/>
              <a:gd name="connsiteX4" fmla="*/ 715232 w 715232"/>
              <a:gd name="connsiteY4" fmla="*/ 339992 h 407992"/>
              <a:gd name="connsiteX5" fmla="*/ 647232 w 715232"/>
              <a:gd name="connsiteY5" fmla="*/ 407992 h 407992"/>
              <a:gd name="connsiteX6" fmla="*/ 68000 w 715232"/>
              <a:gd name="connsiteY6" fmla="*/ 407992 h 407992"/>
              <a:gd name="connsiteX7" fmla="*/ 0 w 715232"/>
              <a:gd name="connsiteY7" fmla="*/ 339992 h 407992"/>
              <a:gd name="connsiteX8" fmla="*/ 0 w 715232"/>
              <a:gd name="connsiteY8" fmla="*/ 68000 h 40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32" h="407992" fill="none" extrusionOk="0">
                <a:moveTo>
                  <a:pt x="0" y="68000"/>
                </a:moveTo>
                <a:cubicBezTo>
                  <a:pt x="554" y="24897"/>
                  <a:pt x="25760" y="118"/>
                  <a:pt x="68000" y="0"/>
                </a:cubicBezTo>
                <a:cubicBezTo>
                  <a:pt x="243308" y="-10597"/>
                  <a:pt x="462786" y="12714"/>
                  <a:pt x="647232" y="0"/>
                </a:cubicBezTo>
                <a:cubicBezTo>
                  <a:pt x="685971" y="-1279"/>
                  <a:pt x="719555" y="20357"/>
                  <a:pt x="715232" y="68000"/>
                </a:cubicBezTo>
                <a:cubicBezTo>
                  <a:pt x="719527" y="165976"/>
                  <a:pt x="689077" y="219109"/>
                  <a:pt x="715232" y="339992"/>
                </a:cubicBezTo>
                <a:cubicBezTo>
                  <a:pt x="717570" y="381807"/>
                  <a:pt x="690754" y="400712"/>
                  <a:pt x="647232" y="407992"/>
                </a:cubicBezTo>
                <a:cubicBezTo>
                  <a:pt x="472081" y="451255"/>
                  <a:pt x="270905" y="400461"/>
                  <a:pt x="68000" y="407992"/>
                </a:cubicBezTo>
                <a:cubicBezTo>
                  <a:pt x="29580" y="402258"/>
                  <a:pt x="-7340" y="380416"/>
                  <a:pt x="0" y="339992"/>
                </a:cubicBezTo>
                <a:cubicBezTo>
                  <a:pt x="-7451" y="248611"/>
                  <a:pt x="7269" y="156129"/>
                  <a:pt x="0" y="68000"/>
                </a:cubicBezTo>
                <a:close/>
              </a:path>
              <a:path w="715232" h="407992" stroke="0" extrusionOk="0">
                <a:moveTo>
                  <a:pt x="0" y="68000"/>
                </a:moveTo>
                <a:cubicBezTo>
                  <a:pt x="-1054" y="31575"/>
                  <a:pt x="29336" y="1478"/>
                  <a:pt x="68000" y="0"/>
                </a:cubicBezTo>
                <a:cubicBezTo>
                  <a:pt x="299591" y="-56413"/>
                  <a:pt x="489396" y="40794"/>
                  <a:pt x="647232" y="0"/>
                </a:cubicBezTo>
                <a:cubicBezTo>
                  <a:pt x="679843" y="6371"/>
                  <a:pt x="715812" y="34445"/>
                  <a:pt x="715232" y="68000"/>
                </a:cubicBezTo>
                <a:cubicBezTo>
                  <a:pt x="722651" y="150822"/>
                  <a:pt x="713716" y="265870"/>
                  <a:pt x="715232" y="339992"/>
                </a:cubicBezTo>
                <a:cubicBezTo>
                  <a:pt x="718372" y="376868"/>
                  <a:pt x="689194" y="410697"/>
                  <a:pt x="647232" y="407992"/>
                </a:cubicBezTo>
                <a:cubicBezTo>
                  <a:pt x="391181" y="440539"/>
                  <a:pt x="299677" y="353346"/>
                  <a:pt x="68000" y="407992"/>
                </a:cubicBezTo>
                <a:cubicBezTo>
                  <a:pt x="36436" y="400386"/>
                  <a:pt x="-495" y="380646"/>
                  <a:pt x="0" y="339992"/>
                </a:cubicBezTo>
                <a:cubicBezTo>
                  <a:pt x="-23475" y="231918"/>
                  <a:pt x="31435" y="166378"/>
                  <a:pt x="0" y="6800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9963605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音名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24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4.16667E-6 0.00903 C 0.00507 0.01458 -0.00209 0.03148 -0.00248 0.03264 C -0.003 0.02801 -0.00365 0.02431 -0.00365 0.01875 C -0.00365 0.01065 -0.00066 -1.11111E-6 4.16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9199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6925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7367"/>
            <a:ext cx="27363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五線譜上的音名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7">
            <a:extLst>
              <a:ext uri="{FF2B5EF4-FFF2-40B4-BE49-F238E27FC236}">
                <a16:creationId xmlns:a16="http://schemas.microsoft.com/office/drawing/2014/main" id="{2426C085-2924-4170-BF61-3A4C6231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264353" y="1200280"/>
            <a:ext cx="1944216" cy="199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5401EE6C-07F2-4DBF-8884-4A3710063E6B}"/>
              </a:ext>
            </a:extLst>
          </p:cNvPr>
          <p:cNvGrpSpPr/>
          <p:nvPr/>
        </p:nvGrpSpPr>
        <p:grpSpPr>
          <a:xfrm>
            <a:off x="1782764" y="1407377"/>
            <a:ext cx="6768750" cy="1143000"/>
            <a:chOff x="7542750" y="-1616634"/>
            <a:chExt cx="5066422" cy="2970373"/>
          </a:xfrm>
        </p:grpSpPr>
        <p:sp>
          <p:nvSpPr>
            <p:cNvPr id="18" name="Speech Bubble: Rectangle with Corners Rounded 18">
              <a:extLst>
                <a:ext uri="{FF2B5EF4-FFF2-40B4-BE49-F238E27FC236}">
                  <a16:creationId xmlns:a16="http://schemas.microsoft.com/office/drawing/2014/main" id="{6EA82A8D-14FE-45D1-85B5-24E49D3520BD}"/>
                </a:ext>
              </a:extLst>
            </p:cNvPr>
            <p:cNvSpPr/>
            <p:nvPr/>
          </p:nvSpPr>
          <p:spPr bwMode="auto">
            <a:xfrm>
              <a:off x="7542750" y="-1616634"/>
              <a:ext cx="5066422" cy="2970373"/>
            </a:xfrm>
            <a:prstGeom prst="wedgeRoundRectCallout">
              <a:avLst>
                <a:gd name="adj1" fmla="val 61573"/>
                <a:gd name="adj2" fmla="val 16297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B8AE9065-58C8-471D-976E-5FBBB7A7E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3796" y="-1426502"/>
              <a:ext cx="4944330" cy="247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我們要吹奏牧童笛，便要認識音名。聆聽錄音，留意各個音在五線譜上的排列。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1A4612C2-1CA8-4641-9D6C-D755A20F5B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63650"/>
          <a:stretch/>
        </p:blipFill>
        <p:spPr>
          <a:xfrm>
            <a:off x="911375" y="3429000"/>
            <a:ext cx="9691600" cy="267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C9BEE6B-7F8A-48BA-93D6-51EF1EE87CD6}"/>
              </a:ext>
            </a:extLst>
          </p:cNvPr>
          <p:cNvSpPr/>
          <p:nvPr/>
        </p:nvSpPr>
        <p:spPr bwMode="auto">
          <a:xfrm>
            <a:off x="1023058" y="3526597"/>
            <a:ext cx="1519412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聆聽錄音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3AP2501">
            <a:hlinkClick r:id="" action="ppaction://media"/>
            <a:extLst>
              <a:ext uri="{FF2B5EF4-FFF2-40B4-BE49-F238E27FC236}">
                <a16:creationId xmlns:a16="http://schemas.microsoft.com/office/drawing/2014/main" id="{15EA1445-2412-4583-BE9A-5EE9A124D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741" y="3563141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4.16667E-6 0.00903 C 0.00507 0.01458 -0.00209 0.03148 -0.00248 0.03264 C -0.003 0.02801 -0.00365 0.02431 -0.00365 0.01875 C -0.00365 0.01065 -0.00066 -1.11111E-6 4.16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8" ma:contentTypeDescription="建立新的文件。" ma:contentTypeScope="" ma:versionID="813be582f39502e853a3674ab6cb25cf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b647f2e2d4cac51a9a0eeb33bd190888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D2AFCC-2364-4A1B-B683-501E48110375}"/>
</file>

<file path=customXml/itemProps2.xml><?xml version="1.0" encoding="utf-8"?>
<ds:datastoreItem xmlns:ds="http://schemas.openxmlformats.org/officeDocument/2006/customXml" ds:itemID="{4A0A4943-F233-491E-B2A9-26CEE6A98850}"/>
</file>

<file path=customXml/itemProps3.xml><?xml version="1.0" encoding="utf-8"?>
<ds:datastoreItem xmlns:ds="http://schemas.openxmlformats.org/officeDocument/2006/customXml" ds:itemID="{EAEB8B63-9873-4A58-A508-3BCA5ABA66DC}"/>
</file>

<file path=docProps/app.xml><?xml version="1.0" encoding="utf-8"?>
<Properties xmlns="http://schemas.openxmlformats.org/officeDocument/2006/extended-properties" xmlns:vt="http://schemas.openxmlformats.org/officeDocument/2006/docPropsVTypes">
  <TotalTime>7142</TotalTime>
  <Words>818</Words>
  <Application>Microsoft Office PowerPoint</Application>
  <PresentationFormat>寬螢幕</PresentationFormat>
  <Paragraphs>111</Paragraphs>
  <Slides>18</Slides>
  <Notes>12</Notes>
  <HiddenSlides>0</HiddenSlides>
  <MMClips>11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9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預設簡報設計</vt:lpstr>
      <vt:lpstr>Document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牧童笛簡介</vt:lpstr>
      <vt:lpstr>牧童笛簡介</vt:lpstr>
      <vt:lpstr>牧童笛簡介</vt:lpstr>
      <vt:lpstr>牧童笛的保養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Candace</cp:lastModifiedBy>
  <cp:revision>605</cp:revision>
  <dcterms:created xsi:type="dcterms:W3CDTF">2010-12-02T06:19:15Z</dcterms:created>
  <dcterms:modified xsi:type="dcterms:W3CDTF">2020-11-03T00:43:58Z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