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0" r:id="rId2"/>
    <p:sldId id="319" r:id="rId3"/>
    <p:sldId id="327" r:id="rId4"/>
    <p:sldId id="406" r:id="rId5"/>
    <p:sldId id="407" r:id="rId6"/>
    <p:sldId id="408" r:id="rId7"/>
    <p:sldId id="409" r:id="rId8"/>
    <p:sldId id="411" r:id="rId9"/>
    <p:sldId id="412" r:id="rId10"/>
    <p:sldId id="413" r:id="rId11"/>
    <p:sldId id="405" r:id="rId12"/>
    <p:sldId id="330" r:id="rId13"/>
    <p:sldId id="290" r:id="rId14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C2E49C"/>
    <a:srgbClr val="CECEEF"/>
    <a:srgbClr val="A47D00"/>
    <a:srgbClr val="008000"/>
    <a:srgbClr val="D60093"/>
    <a:srgbClr val="C00000"/>
    <a:srgbClr val="FFCDCD"/>
    <a:srgbClr val="B0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2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7D0C62B-70D3-452B-90A0-3C2CF1B2CF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EE132-E850-4FBA-9716-2E5B3BBE7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D21CB858-BF7A-4899-82AD-E0B1220CC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5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194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d.gov.hk/chi/tvapi.htm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create.kahoot.it/share/84ba736e-e070-49c8-846f-e505851321b2" TargetMode="Externa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hyperlink" Target="Audio/&#25429;&#40165;&#32773;&#20043;&#27468;_original.mp3" TargetMode="External"/><Relationship Id="rId11" Type="http://schemas.openxmlformats.org/officeDocument/2006/relationships/hyperlink" Target="https://youtu.be/cgJ--rAwQ40" TargetMode="External"/><Relationship Id="rId5" Type="http://schemas.openxmlformats.org/officeDocument/2006/relationships/hyperlink" Target="Audio/&#25429;&#40165;&#32773;&#20043;&#27468;_01.mp3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4.png"/><Relationship Id="rId9" Type="http://schemas.openxmlformats.org/officeDocument/2006/relationships/oleObject" Target="../embeddings/Microsoft_Word_97_-_2003_Document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sd.gov.hk/chi/tvapi/11_wb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1_wb8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1_wb8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1_wb8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1_wb8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66668CA-0C51-4780-BCDD-21AE87CFABAD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79">
            <a:extLst>
              <a:ext uri="{FF2B5EF4-FFF2-40B4-BE49-F238E27FC236}">
                <a16:creationId xmlns:a16="http://schemas.microsoft.com/office/drawing/2014/main" id="{339936CC-8022-4DB1-9BD6-27A392C3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7">
            <a:extLst>
              <a:ext uri="{FF2B5EF4-FFF2-40B4-BE49-F238E27FC236}">
                <a16:creationId xmlns:a16="http://schemas.microsoft.com/office/drawing/2014/main" id="{7128347E-BFEF-43DF-8143-0C47F6DD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1">
            <a:extLst>
              <a:ext uri="{FF2B5EF4-FFF2-40B4-BE49-F238E27FC236}">
                <a16:creationId xmlns:a16="http://schemas.microsoft.com/office/drawing/2014/main" id="{3E0DE7AB-B6FB-4E25-8AB9-E44BE86B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8" name="群組 1">
            <a:extLst>
              <a:ext uri="{FF2B5EF4-FFF2-40B4-BE49-F238E27FC236}">
                <a16:creationId xmlns:a16="http://schemas.microsoft.com/office/drawing/2014/main" id="{DD550401-0E11-40EE-81CD-7A19A55EE60D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9C64B6-6A66-44A3-B11E-3878952BE74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A65F95D-D75E-4368-AB41-44CBED38FA6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7A5A797-2944-4694-81CE-9F1E9D7532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9E65DBD-46DA-432A-9683-37F2EACC9F9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D8E1C8C-355B-4B8E-AC25-B06C1254EC5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A8A1094-0897-4E01-BAC6-8CBDC35CEB6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EC356E9-1AFD-4BF4-89BA-D20331C5156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0CC4276-1230-4DF7-9D84-70906E8DB2A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0C8D785-278A-4A85-9ECA-23A12FDDC9D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A1E271F-B289-41A6-A5F3-BBFDF170E54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76D168A-8A8B-4814-9390-F2685C075260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0A2EB7C-BDC2-4BA3-BFDC-1B12052932D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C53F031-9B4C-4AD3-83DF-97280ECC0F8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C24D080-342B-434A-80CC-A85477B5275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2B272FF4-23B5-4AD7-A473-D645AB559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8378A1D2-EB6A-494B-9D43-BBC405FE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90863"/>
            <a:ext cx="32480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電視宣傳音樂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98436D0-8998-4520-A6A6-D9694BE8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31" y="289"/>
            <a:ext cx="1750332" cy="3932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F81CD-CEDE-4292-A95E-58F7D7677305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3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05DF3B-FC98-4007-AD28-6A120323C8BE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F19AED89-3C58-412F-A7FB-AD2D291F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B064BC25-390E-453E-8109-51B23D31E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B89910A3-6482-403B-ABDF-7D19A0285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" y="1889308"/>
            <a:ext cx="3446246" cy="2001510"/>
          </a:xfrm>
          <a:prstGeom prst="rect">
            <a:avLst/>
          </a:prstGeom>
        </p:spPr>
      </p:pic>
      <p:pic>
        <p:nvPicPr>
          <p:cNvPr id="6" name="Picture 5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DA4E52E6-9059-4EC4-B3BD-E8BCB0872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0307" y="858405"/>
            <a:ext cx="1579802" cy="11237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7BB86A-F789-4E1C-BF3E-32E9B6FA2D8E}"/>
              </a:ext>
            </a:extLst>
          </p:cNvPr>
          <p:cNvGrpSpPr/>
          <p:nvPr/>
        </p:nvGrpSpPr>
        <p:grpSpPr>
          <a:xfrm>
            <a:off x="4273269" y="473075"/>
            <a:ext cx="5615871" cy="1055608"/>
            <a:chOff x="4489578" y="1139839"/>
            <a:chExt cx="5615871" cy="1055608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0F12F32E-90DD-41D6-8968-43BDD77B9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578" y="1139839"/>
              <a:ext cx="4688549" cy="1055608"/>
            </a:xfrm>
            <a:prstGeom prst="wedgeRoundRectCallout">
              <a:avLst>
                <a:gd name="adj1" fmla="val -81615"/>
                <a:gd name="adj2" fmla="val 78266"/>
                <a:gd name="adj3" fmla="val 16667"/>
              </a:avLst>
            </a:prstGeom>
            <a:solidFill>
              <a:srgbClr val="C2E49C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8000"/>
                  </a:solidFill>
                  <a:ea typeface="標楷體" panose="03000509000000000000" pitchFamily="65" charset="-120"/>
                </a:rPr>
                <a:t>準備好了嗎？來分析自選的宣傳片段吧！</a:t>
              </a:r>
              <a:endParaRPr lang="en-GB" altLang="zh-TW" sz="2800" dirty="0">
                <a:solidFill>
                  <a:srgbClr val="008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771467D-759D-4641-A68C-13C240B4BE93}"/>
                </a:ext>
              </a:extLst>
            </p:cNvPr>
            <p:cNvSpPr/>
            <p:nvPr/>
          </p:nvSpPr>
          <p:spPr bwMode="auto">
            <a:xfrm rot="5400000">
              <a:off x="9553295" y="1441967"/>
              <a:ext cx="176983" cy="927325"/>
            </a:xfrm>
            <a:prstGeom prst="triangle">
              <a:avLst>
                <a:gd name="adj" fmla="val 100000"/>
              </a:avLst>
            </a:prstGeom>
            <a:solidFill>
              <a:srgbClr val="C2E49C"/>
            </a:solidFill>
            <a:ln w="9525" cap="flat" cmpd="sng" algn="ctr">
              <a:solidFill>
                <a:srgbClr val="C2E49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C6925BF7-09F5-41C8-9212-E99817933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72" y="1745629"/>
            <a:ext cx="5134485" cy="50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164E46-E08D-4331-83F4-262B09C78CE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9246F93-93BA-4AC0-ADCE-92857C0BD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867BCBC-8558-46DE-8E87-41030D80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40D5D403-5EBA-42BC-A69D-C66C83657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906" y="854775"/>
            <a:ext cx="9464421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開啟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朗文音樂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的電子教材，並根據課本上列出的步驟，製作宣傳片段，然後配上適當的音樂吧！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完成後，與同學分享彼此的作品，討論片段帶出的信息和</a:t>
            </a:r>
            <a:b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</a:b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配樂的效果。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A448287-0DB6-4163-A243-04077E39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70" y="4725682"/>
            <a:ext cx="7789292" cy="2132318"/>
          </a:xfrm>
          <a:prstGeom prst="rect">
            <a:avLst/>
          </a:prstGeom>
        </p:spPr>
      </p:pic>
      <p:pic>
        <p:nvPicPr>
          <p:cNvPr id="45" name="Picture 44" descr="Graphical user interface&#10;&#10;Description automatically generated">
            <a:extLst>
              <a:ext uri="{FF2B5EF4-FFF2-40B4-BE49-F238E27FC236}">
                <a16:creationId xmlns:a16="http://schemas.microsoft.com/office/drawing/2014/main" id="{CA39A8AD-E352-4371-9EEC-F9CA294AE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767">
            <a:off x="1411825" y="3137345"/>
            <a:ext cx="2285143" cy="1716002"/>
          </a:xfrm>
          <a:prstGeom prst="rect">
            <a:avLst/>
          </a:prstGeom>
        </p:spPr>
      </p:pic>
      <p:pic>
        <p:nvPicPr>
          <p:cNvPr id="47" name="Picture 4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2704F9-EBA1-4997-99C6-479F04719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109">
            <a:off x="3613303" y="3023329"/>
            <a:ext cx="2285143" cy="1716714"/>
          </a:xfrm>
          <a:prstGeom prst="rect">
            <a:avLst/>
          </a:prstGeom>
        </p:spPr>
      </p:pic>
      <p:pic>
        <p:nvPicPr>
          <p:cNvPr id="52" name="Picture 5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6CFE47-E5B0-4D05-AF41-69D9EDC1A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584">
            <a:off x="5704106" y="2707981"/>
            <a:ext cx="2288952" cy="1716714"/>
          </a:xfrm>
          <a:prstGeom prst="rect">
            <a:avLst/>
          </a:prstGeom>
        </p:spPr>
      </p:pic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67CAC1-EC89-469A-B533-688B7657B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432">
            <a:off x="7918304" y="3374624"/>
            <a:ext cx="2292554" cy="17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2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6" name="Rectangle: Rounded Corners 13">
            <a:hlinkClick r:id="rId5" action="ppaction://hlinkfile"/>
            <a:extLst>
              <a:ext uri="{FF2B5EF4-FFF2-40B4-BE49-F238E27FC236}">
                <a16:creationId xmlns:a16="http://schemas.microsoft.com/office/drawing/2014/main" id="{95481B3B-DE55-49E0-884A-C4CC8F92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2" y="1725397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評估資源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87" name="手繪多邊形 17">
            <a:extLst>
              <a:ext uri="{FF2B5EF4-FFF2-40B4-BE49-F238E27FC236}">
                <a16:creationId xmlns:a16="http://schemas.microsoft.com/office/drawing/2014/main" id="{6A3219D3-CF10-435E-8A4A-255A695E2DC1}"/>
              </a:ext>
            </a:extLst>
          </p:cNvPr>
          <p:cNvSpPr>
            <a:spLocks/>
          </p:cNvSpPr>
          <p:nvPr/>
        </p:nvSpPr>
        <p:spPr bwMode="auto">
          <a:xfrm>
            <a:off x="2157412" y="1145277"/>
            <a:ext cx="9444038" cy="1741302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157412" y="3405218"/>
            <a:ext cx="9424988" cy="1934705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hlinkClick r:id="rId6" action="ppaction://hlinkfile"/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2" y="4107844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90" name="矩形 77">
            <a:extLst>
              <a:ext uri="{FF2B5EF4-FFF2-40B4-BE49-F238E27FC236}">
                <a16:creationId xmlns:a16="http://schemas.microsoft.com/office/drawing/2014/main" id="{9A051E6E-2D0D-4C84-9102-BA34B38A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006" y="1461581"/>
            <a:ext cx="7700850" cy="10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完成工作紙，了解樂曲與宣傳項目的相互關係</a:t>
            </a:r>
            <a:endParaRPr lang="en-GB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 </a:t>
            </a:r>
            <a:r>
              <a:rPr lang="en-US" altLang="zh-TW" sz="2600" dirty="0">
                <a:solidFill>
                  <a:srgbClr val="FF6600"/>
                </a:solidFill>
                <a:ea typeface="標楷體" panose="03000509000000000000" pitchFamily="65" charset="-120"/>
                <a:hlinkClick r:id="rId7"/>
              </a:rPr>
              <a:t>Kahoot! 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  <a:hlinkClick r:id="rId7"/>
              </a:rPr>
              <a:t>活動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，總結單元二音樂知識</a:t>
            </a:r>
            <a:endParaRPr lang="en-US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93" y="3728148"/>
            <a:ext cx="774144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瀏覽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政府新聞處網站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，觀看政府電視宣傳影片，留意配樂在影片中的作用</a:t>
            </a:r>
            <a:endParaRPr lang="en-GB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觀看影片，了解配樂在動畫等片段的作用</a:t>
            </a:r>
            <a:endParaRPr lang="en-GB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4D9E70-C76D-441E-9F9D-83E74E185A5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4" name="Object 3">
            <a:hlinkClick r:id="" action="ppaction://ole?verb=1"/>
            <a:extLst>
              <a:ext uri="{FF2B5EF4-FFF2-40B4-BE49-F238E27FC236}">
                <a16:creationId xmlns:a16="http://schemas.microsoft.com/office/drawing/2014/main" id="{D9B724FB-BD15-44DF-B59E-8C9525487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235542"/>
              </p:ext>
            </p:extLst>
          </p:nvPr>
        </p:nvGraphicFramePr>
        <p:xfrm>
          <a:off x="10237556" y="1518077"/>
          <a:ext cx="541482" cy="109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37556" y="1518077"/>
                        <a:ext cx="541482" cy="109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ico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D714F3D9-8059-4C7F-B0A7-EB4DC3689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2" y="4466026"/>
            <a:ext cx="560881" cy="554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6537" y="2345604"/>
            <a:ext cx="8982722" cy="2166792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描述音樂在日常生活的功能</a:t>
            </a: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運用簡單音樂述語來描述音樂的特色</a:t>
            </a: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運用資訊科技創作宣傳片段，並配上音樂</a:t>
            </a: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2864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矩形 1">
            <a:extLst>
              <a:ext uri="{FF2B5EF4-FFF2-40B4-BE49-F238E27FC236}">
                <a16:creationId xmlns:a16="http://schemas.microsoft.com/office/drawing/2014/main" id="{3B91F0E6-4F9D-44C7-9D66-68147E6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671" y="1238152"/>
            <a:ext cx="5173458" cy="987504"/>
          </a:xfrm>
          <a:prstGeom prst="wedgeRoundRectCallout">
            <a:avLst>
              <a:gd name="adj1" fmla="val -39408"/>
              <a:gd name="adj2" fmla="val 14480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不少電視宣傳片段都會配上音樂，以增強氣氛。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AEAE89-4246-4570-9C0E-406C2405330B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6149" name="Rectangle 11">
              <a:extLst>
                <a:ext uri="{FF2B5EF4-FFF2-40B4-BE49-F238E27FC236}">
                  <a16:creationId xmlns:a16="http://schemas.microsoft.com/office/drawing/2014/main" id="{32901BB8-6A88-4ED1-BEFD-1330B315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5B83A50-1956-4BA0-836E-5D3C20C6C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14" name="矩形 1">
            <a:extLst>
              <a:ext uri="{FF2B5EF4-FFF2-40B4-BE49-F238E27FC236}">
                <a16:creationId xmlns:a16="http://schemas.microsoft.com/office/drawing/2014/main" id="{AD312BAC-5AE0-4CB2-AB9B-4BEBCB5B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328" y="3429000"/>
            <a:ext cx="5423555" cy="1872853"/>
          </a:xfrm>
          <a:prstGeom prst="wedgeRoundRectCallout">
            <a:avLst>
              <a:gd name="adj1" fmla="val -59497"/>
              <a:gd name="adj2" fmla="val 5075"/>
              <a:gd name="adj3" fmla="val 16667"/>
            </a:avLst>
          </a:prstGeom>
          <a:solidFill>
            <a:srgbClr val="C2E49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最近有哪個電視／網上宣傳片段的音樂給你留下深刻的印象？說說該片段的內容，並嘗試哼出有關音樂的旋律。</a:t>
            </a:r>
            <a:endParaRPr lang="en-GB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Picture 8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F56D2B3-C29D-4168-AA88-4B61AB1F8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2" y="2969443"/>
            <a:ext cx="5676725" cy="3888557"/>
          </a:xfrm>
          <a:prstGeom prst="rect">
            <a:avLst/>
          </a:prstGeom>
        </p:spPr>
      </p:pic>
      <p:pic>
        <p:nvPicPr>
          <p:cNvPr id="10" name="Picture 9" descr="A desktop computer monitor sitting on top of a computer&#10;&#10;Description automatically generated">
            <a:extLst>
              <a:ext uri="{FF2B5EF4-FFF2-40B4-BE49-F238E27FC236}">
                <a16:creationId xmlns:a16="http://schemas.microsoft.com/office/drawing/2014/main" id="{124D7EE2-2D41-4863-A14F-C985EB49A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53" y="4900413"/>
            <a:ext cx="2250101" cy="195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050D10-6C0F-4054-AAD1-11D6454521C1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DA5A2C1-1062-44D2-8DEE-CA03C4DC1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9C386DB-AC20-482B-8C70-1C84D448E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6" name="Picture 5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E7DAD7E3-2E7E-4D06-B61C-F48D0DBE8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5150AA94-CFB9-484E-9499-138F9BA7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5" y="2713546"/>
            <a:ext cx="5038314" cy="1430179"/>
          </a:xfrm>
          <a:prstGeom prst="wedgeRoundRectCallout">
            <a:avLst>
              <a:gd name="adj1" fmla="val -20249"/>
              <a:gd name="adj2" fmla="val 7736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試根據課本第</a:t>
            </a:r>
            <a:r>
              <a:rPr lang="en-US" altLang="zh-TW" sz="2600" dirty="0">
                <a:solidFill>
                  <a:srgbClr val="0070C0"/>
                </a:solidFill>
                <a:ea typeface="標楷體" panose="03000509000000000000" pitchFamily="65" charset="-120"/>
              </a:rPr>
              <a:t>19</a:t>
            </a: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頁的「電視宣傳片段分析」表格，向同學介紹令你印象深刻的宣傳片段和音樂。</a:t>
            </a:r>
            <a:endParaRPr lang="en-GB" altLang="zh-TW" sz="2600" strike="sngStrike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980B575-5538-4430-8A35-0773AD233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7" y="0"/>
            <a:ext cx="7028873" cy="68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050D10-6C0F-4054-AAD1-11D6454521C1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DA5A2C1-1062-44D2-8DEE-CA03C4DC1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9C386DB-AC20-482B-8C70-1C84D448E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7" name="矩形 1">
            <a:extLst>
              <a:ext uri="{FF2B5EF4-FFF2-40B4-BE49-F238E27FC236}">
                <a16:creationId xmlns:a16="http://schemas.microsoft.com/office/drawing/2014/main" id="{5150AA94-CFB9-484E-9499-138F9BA7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52" y="1688657"/>
            <a:ext cx="5187430" cy="2349579"/>
          </a:xfrm>
          <a:prstGeom prst="wedgeRoundRectCallout">
            <a:avLst>
              <a:gd name="adj1" fmla="val -25596"/>
              <a:gd name="adj2" fmla="val 7023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來看看以下例子。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先觀看一段政府宣傳片段：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洪水如猛獸，勿走近河道</a:t>
            </a:r>
            <a:endParaRPr lang="en-GB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看完片段，嘗試進行分析。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980B575-5538-4430-8A35-0773AD233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7" y="0"/>
            <a:ext cx="7028873" cy="6857272"/>
          </a:xfrm>
          <a:prstGeom prst="rect">
            <a:avLst/>
          </a:prstGeom>
        </p:spPr>
      </p:pic>
      <p:pic>
        <p:nvPicPr>
          <p:cNvPr id="8" name="Picture 7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E16DB849-5381-4D20-B297-06089CDD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40D70-C1E1-4236-A1E2-61FFB2D25017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A317C96-6426-4E25-A61A-50626D9A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678B531-D93C-46C0-932F-C61FB27C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CB07E0-5FE4-4F57-AD71-50B6C201F253}"/>
              </a:ext>
            </a:extLst>
          </p:cNvPr>
          <p:cNvGrpSpPr/>
          <p:nvPr/>
        </p:nvGrpSpPr>
        <p:grpSpPr>
          <a:xfrm>
            <a:off x="7139710" y="188913"/>
            <a:ext cx="4729017" cy="697883"/>
            <a:chOff x="7139710" y="188913"/>
            <a:chExt cx="4729017" cy="697883"/>
          </a:xfrm>
        </p:grpSpPr>
        <p:pic>
          <p:nvPicPr>
            <p:cNvPr id="3" name="Picture 2" descr="A desktop computer monitor sitting on top of a computer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125440F1-E2D6-4F77-AAEA-BA2DEAA7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562" y="188913"/>
              <a:ext cx="802165" cy="697883"/>
            </a:xfrm>
            <a:prstGeom prst="rect">
              <a:avLst/>
            </a:prstGeom>
          </p:spPr>
        </p:pic>
        <p:sp>
          <p:nvSpPr>
            <p:cNvPr id="7" name="Content Placeholder 2">
              <a:hlinkClick r:id="rId3"/>
              <a:extLst>
                <a:ext uri="{FF2B5EF4-FFF2-40B4-BE49-F238E27FC236}">
                  <a16:creationId xmlns:a16="http://schemas.microsoft.com/office/drawing/2014/main" id="{A73094FB-A1C1-4B2F-9CC1-A82DDA78AD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39710" y="312155"/>
              <a:ext cx="3676074" cy="399978"/>
            </a:xfrm>
            <a:prstGeom prst="wedgeRoundRectCallout">
              <a:avLst>
                <a:gd name="adj1" fmla="val 58557"/>
                <a:gd name="adj2" fmla="val 13525"/>
                <a:gd name="adj3" fmla="val 16667"/>
              </a:avLst>
            </a:prstGeom>
            <a:solidFill>
              <a:srgbClr val="CECEE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TW" altLang="en-US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觀看「洪水如猛獸，勿走近河道」</a:t>
              </a:r>
              <a:endParaRPr lang="zh-TW" altLang="en-US" sz="1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1">
            <a:extLst>
              <a:ext uri="{FF2B5EF4-FFF2-40B4-BE49-F238E27FC236}">
                <a16:creationId xmlns:a16="http://schemas.microsoft.com/office/drawing/2014/main" id="{BC80741D-0B46-44F8-8E8C-37DA6E3E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66" y="2627981"/>
            <a:ext cx="3896708" cy="1055608"/>
          </a:xfrm>
          <a:prstGeom prst="wedgeRoundRectCallout">
            <a:avLst>
              <a:gd name="adj1" fmla="val -31107"/>
              <a:gd name="adj2" fmla="val 12138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片段在宣傳甚麼主題或產品？</a:t>
            </a:r>
            <a:endParaRPr lang="en-GB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Picture 9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93CFB1A5-70FD-4A4A-BE67-8875C58F1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664851D-0B96-4110-A9FA-823896E8A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 b="67808"/>
          <a:stretch/>
        </p:blipFill>
        <p:spPr>
          <a:xfrm>
            <a:off x="2447636" y="1364433"/>
            <a:ext cx="7028873" cy="9790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C98A4-B2E7-4F97-AC3F-DEAD386EDBAF}"/>
              </a:ext>
            </a:extLst>
          </p:cNvPr>
          <p:cNvSpPr txBox="1">
            <a:spLocks/>
          </p:cNvSpPr>
          <p:nvPr/>
        </p:nvSpPr>
        <p:spPr bwMode="auto">
          <a:xfrm>
            <a:off x="5962072" y="3429000"/>
            <a:ext cx="4919863" cy="1085513"/>
          </a:xfrm>
          <a:prstGeom prst="wedgeRoundRectCallout">
            <a:avLst>
              <a:gd name="adj1" fmla="val 42150"/>
              <a:gd name="adj2" fmla="val -124292"/>
              <a:gd name="adj3" fmla="val 16667"/>
            </a:avLst>
          </a:prstGeom>
          <a:solidFill>
            <a:srgbClr val="FFDB6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片段的主題是「洪水如猛獸，勿走近河道」。</a:t>
            </a:r>
            <a:endParaRPr lang="zh-TW" altLang="en-US" sz="28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2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367BA2E6-DAEA-4333-BB94-4F40F2DD1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624" y="1631731"/>
            <a:ext cx="1699876" cy="1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40D70-C1E1-4236-A1E2-61FFB2D25017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A317C96-6426-4E25-A61A-50626D9A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678B531-D93C-46C0-932F-C61FB27C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CB07E0-5FE4-4F57-AD71-50B6C201F253}"/>
              </a:ext>
            </a:extLst>
          </p:cNvPr>
          <p:cNvGrpSpPr/>
          <p:nvPr/>
        </p:nvGrpSpPr>
        <p:grpSpPr>
          <a:xfrm>
            <a:off x="7139710" y="188913"/>
            <a:ext cx="4729017" cy="697883"/>
            <a:chOff x="7139710" y="188913"/>
            <a:chExt cx="4729017" cy="697883"/>
          </a:xfrm>
        </p:grpSpPr>
        <p:pic>
          <p:nvPicPr>
            <p:cNvPr id="3" name="Picture 2" descr="A desktop computer monitor sitting on top of a computer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125440F1-E2D6-4F77-AAEA-BA2DEAA7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562" y="188913"/>
              <a:ext cx="802165" cy="697883"/>
            </a:xfrm>
            <a:prstGeom prst="rect">
              <a:avLst/>
            </a:prstGeom>
          </p:spPr>
        </p:pic>
        <p:sp>
          <p:nvSpPr>
            <p:cNvPr id="7" name="Content Placeholder 2">
              <a:hlinkClick r:id="rId3"/>
              <a:extLst>
                <a:ext uri="{FF2B5EF4-FFF2-40B4-BE49-F238E27FC236}">
                  <a16:creationId xmlns:a16="http://schemas.microsoft.com/office/drawing/2014/main" id="{A73094FB-A1C1-4B2F-9CC1-A82DDA78AD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39710" y="312155"/>
              <a:ext cx="3676074" cy="399978"/>
            </a:xfrm>
            <a:prstGeom prst="wedgeRoundRectCallout">
              <a:avLst>
                <a:gd name="adj1" fmla="val 58557"/>
                <a:gd name="adj2" fmla="val 13525"/>
                <a:gd name="adj3" fmla="val 16667"/>
              </a:avLst>
            </a:prstGeom>
            <a:solidFill>
              <a:srgbClr val="CECEE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TW" altLang="en-US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觀看「洪水如猛獸，勿走近河道」</a:t>
              </a:r>
              <a:endParaRPr lang="zh-TW" altLang="en-US" sz="1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1">
            <a:extLst>
              <a:ext uri="{FF2B5EF4-FFF2-40B4-BE49-F238E27FC236}">
                <a16:creationId xmlns:a16="http://schemas.microsoft.com/office/drawing/2014/main" id="{BC80741D-0B46-44F8-8E8C-37DA6E3E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02" y="2612698"/>
            <a:ext cx="3188174" cy="1055608"/>
          </a:xfrm>
          <a:prstGeom prst="wedgeRoundRectCallout">
            <a:avLst>
              <a:gd name="adj1" fmla="val -17059"/>
              <a:gd name="adj2" fmla="val 12207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試描述片段的內容和氣氛。</a:t>
            </a:r>
            <a:endParaRPr lang="en-GB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Picture 9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93CFB1A5-70FD-4A4A-BE67-8875C58F1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664851D-0B96-4110-A9FA-823896E8A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9" b="51734"/>
          <a:stretch/>
        </p:blipFill>
        <p:spPr>
          <a:xfrm>
            <a:off x="2484582" y="1230393"/>
            <a:ext cx="7028873" cy="108113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C98A4-B2E7-4F97-AC3F-DEAD386EDBAF}"/>
              </a:ext>
            </a:extLst>
          </p:cNvPr>
          <p:cNvSpPr txBox="1">
            <a:spLocks/>
          </p:cNvSpPr>
          <p:nvPr/>
        </p:nvSpPr>
        <p:spPr bwMode="auto">
          <a:xfrm>
            <a:off x="4147794" y="3063266"/>
            <a:ext cx="7720933" cy="3042566"/>
          </a:xfrm>
          <a:prstGeom prst="wedgeRoundRectCallout">
            <a:avLst>
              <a:gd name="adj1" fmla="val 31909"/>
              <a:gd name="adj2" fmla="val -73889"/>
              <a:gd name="adj3" fmla="val 16667"/>
            </a:avLst>
          </a:prstGeom>
          <a:solidFill>
            <a:srgbClr val="FFDB6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>
              <a:spcBef>
                <a:spcPct val="20000"/>
              </a:spcBef>
              <a:buNone/>
              <a:defRPr sz="2800" ker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TW" altLang="en-US" dirty="0"/>
              <a:t>內容：天氣轉壞，在河道玩耍的小孩及行山的</a:t>
            </a:r>
            <a:br>
              <a:rPr lang="en-GB" altLang="zh-TW" dirty="0"/>
            </a:br>
            <a:r>
              <a:rPr lang="zh-TW" altLang="en-US" dirty="0"/>
              <a:t>　　　女子面對洪水的威脅。洪水過後，一位</a:t>
            </a:r>
            <a:br>
              <a:rPr lang="en-GB" altLang="zh-TW" dirty="0"/>
            </a:br>
            <a:r>
              <a:rPr lang="zh-TW" altLang="en-US" dirty="0"/>
              <a:t>　　　母親向兒子講述遠離河道的重要。</a:t>
            </a:r>
            <a:endParaRPr lang="en-GB" altLang="zh-TW" dirty="0"/>
          </a:p>
          <a:p>
            <a:r>
              <a:rPr lang="zh-TW" altLang="en-US" dirty="0"/>
              <a:t>　</a:t>
            </a:r>
            <a:endParaRPr lang="en-GB" altLang="zh-TW" dirty="0"/>
          </a:p>
          <a:p>
            <a:r>
              <a:rPr lang="zh-TW" altLang="en-US" dirty="0"/>
              <a:t>　　</a:t>
            </a:r>
            <a:endParaRPr lang="en-GB" altLang="zh-TW" dirty="0"/>
          </a:p>
          <a:p>
            <a:r>
              <a:rPr lang="zh-TW" altLang="en-US" dirty="0"/>
              <a:t>　　</a:t>
            </a:r>
          </a:p>
        </p:txBody>
      </p:sp>
      <p:pic>
        <p:nvPicPr>
          <p:cNvPr id="14" name="Picture 13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A387B30D-09B2-4247-9A09-15E998F765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624" y="1631731"/>
            <a:ext cx="1699876" cy="120919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225125-82C2-4B1F-8CA9-4401BDEE2E9C}"/>
              </a:ext>
            </a:extLst>
          </p:cNvPr>
          <p:cNvSpPr txBox="1">
            <a:spLocks/>
          </p:cNvSpPr>
          <p:nvPr/>
        </p:nvSpPr>
        <p:spPr bwMode="auto">
          <a:xfrm>
            <a:off x="4223210" y="4766837"/>
            <a:ext cx="6494429" cy="1081134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>
              <a:spcBef>
                <a:spcPct val="20000"/>
              </a:spcBef>
              <a:buNone/>
              <a:defRPr sz="2800" ker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dirty="0"/>
              <a:t>氣氛：第一部分（首</a:t>
            </a:r>
            <a:r>
              <a:rPr lang="en-US" altLang="zh-TW" dirty="0">
                <a:latin typeface="+mj-lt"/>
              </a:rPr>
              <a:t>20</a:t>
            </a:r>
            <a:r>
              <a:rPr lang="zh-TW" altLang="en-US" dirty="0"/>
              <a:t>秒）陰沉及緊張</a:t>
            </a:r>
            <a:endParaRPr lang="en-GB" altLang="zh-TW" dirty="0"/>
          </a:p>
          <a:p>
            <a:pPr>
              <a:defRPr/>
            </a:pPr>
            <a:r>
              <a:rPr lang="zh-TW" altLang="en-US" dirty="0"/>
              <a:t>　　　第二部分（最後</a:t>
            </a:r>
            <a:r>
              <a:rPr lang="en-US" altLang="zh-TW" dirty="0">
                <a:latin typeface="+mj-lt"/>
              </a:rPr>
              <a:t>10</a:t>
            </a:r>
            <a:r>
              <a:rPr lang="zh-TW" altLang="en-US" dirty="0"/>
              <a:t>秒）平靜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14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40D70-C1E1-4236-A1E2-61FFB2D25017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A317C96-6426-4E25-A61A-50626D9A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678B531-D93C-46C0-932F-C61FB27C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CB07E0-5FE4-4F57-AD71-50B6C201F253}"/>
              </a:ext>
            </a:extLst>
          </p:cNvPr>
          <p:cNvGrpSpPr/>
          <p:nvPr/>
        </p:nvGrpSpPr>
        <p:grpSpPr>
          <a:xfrm>
            <a:off x="7139710" y="188913"/>
            <a:ext cx="4729017" cy="697883"/>
            <a:chOff x="7139710" y="188913"/>
            <a:chExt cx="4729017" cy="697883"/>
          </a:xfrm>
        </p:grpSpPr>
        <p:pic>
          <p:nvPicPr>
            <p:cNvPr id="3" name="Picture 2" descr="A desktop computer monitor sitting on top of a computer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125440F1-E2D6-4F77-AAEA-BA2DEAA7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562" y="188913"/>
              <a:ext cx="802165" cy="697883"/>
            </a:xfrm>
            <a:prstGeom prst="rect">
              <a:avLst/>
            </a:prstGeom>
          </p:spPr>
        </p:pic>
        <p:sp>
          <p:nvSpPr>
            <p:cNvPr id="7" name="Content Placeholder 2">
              <a:hlinkClick r:id="rId3"/>
              <a:extLst>
                <a:ext uri="{FF2B5EF4-FFF2-40B4-BE49-F238E27FC236}">
                  <a16:creationId xmlns:a16="http://schemas.microsoft.com/office/drawing/2014/main" id="{A73094FB-A1C1-4B2F-9CC1-A82DDA78AD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39710" y="312155"/>
              <a:ext cx="3676074" cy="399978"/>
            </a:xfrm>
            <a:prstGeom prst="wedgeRoundRectCallout">
              <a:avLst>
                <a:gd name="adj1" fmla="val 58557"/>
                <a:gd name="adj2" fmla="val 13525"/>
                <a:gd name="adj3" fmla="val 16667"/>
              </a:avLst>
            </a:prstGeom>
            <a:solidFill>
              <a:srgbClr val="CECEE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TW" altLang="en-US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觀看「洪水如猛獸，勿走近河道」</a:t>
              </a:r>
              <a:endParaRPr lang="zh-TW" altLang="en-US" sz="1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1">
            <a:extLst>
              <a:ext uri="{FF2B5EF4-FFF2-40B4-BE49-F238E27FC236}">
                <a16:creationId xmlns:a16="http://schemas.microsoft.com/office/drawing/2014/main" id="{BC80741D-0B46-44F8-8E8C-37DA6E3E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1" y="2952323"/>
            <a:ext cx="5292435" cy="1430179"/>
          </a:xfrm>
          <a:prstGeom prst="wedgeRoundRectCallout">
            <a:avLst>
              <a:gd name="adj1" fmla="val -21768"/>
              <a:gd name="adj2" fmla="val 6142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留意片段的配樂（包括背景音樂和其他聲響效果）。你會怎樣形容它的速度、力度和氣氛？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Picture 9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93CFB1A5-70FD-4A4A-BE67-8875C58F1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664851D-0B96-4110-A9FA-823896E8A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0" b="21436"/>
          <a:stretch/>
        </p:blipFill>
        <p:spPr>
          <a:xfrm>
            <a:off x="3241968" y="1043907"/>
            <a:ext cx="5449455" cy="1715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C98A4-B2E7-4F97-AC3F-DEAD386EDBAF}"/>
              </a:ext>
            </a:extLst>
          </p:cNvPr>
          <p:cNvSpPr txBox="1">
            <a:spLocks/>
          </p:cNvSpPr>
          <p:nvPr/>
        </p:nvSpPr>
        <p:spPr bwMode="auto">
          <a:xfrm>
            <a:off x="5941984" y="3074382"/>
            <a:ext cx="5869854" cy="3337080"/>
          </a:xfrm>
          <a:prstGeom prst="wedgeRoundRectCallout">
            <a:avLst>
              <a:gd name="adj1" fmla="val 32977"/>
              <a:gd name="adj2" fmla="val -59600"/>
              <a:gd name="adj3" fmla="val 16667"/>
            </a:avLst>
          </a:prstGeom>
          <a:solidFill>
            <a:srgbClr val="FFDB6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>
              <a:spcBef>
                <a:spcPct val="20000"/>
              </a:spcBef>
              <a:buNone/>
              <a:defRPr sz="2800" ker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TW" altLang="en-US" sz="2600" dirty="0"/>
              <a:t>主要速度：</a:t>
            </a:r>
            <a:endParaRPr lang="en-GB" altLang="zh-TW" sz="2600" dirty="0"/>
          </a:p>
          <a:p>
            <a:r>
              <a:rPr lang="zh-TW" altLang="en-US" sz="2600" dirty="0"/>
              <a:t>中（由中段開始愈來愈快，後段完全靜止，只餘母子對話的聲音）</a:t>
            </a:r>
            <a:endParaRPr lang="en-GB" altLang="zh-TW" sz="2600" dirty="0"/>
          </a:p>
          <a:p>
            <a:r>
              <a:rPr lang="zh-TW" altLang="en-US" sz="2600" dirty="0"/>
              <a:t>　</a:t>
            </a:r>
            <a:endParaRPr lang="en-GB" altLang="zh-TW" sz="2600" dirty="0"/>
          </a:p>
          <a:p>
            <a:r>
              <a:rPr lang="zh-TW" altLang="en-US" sz="2600" dirty="0"/>
              <a:t>　</a:t>
            </a:r>
            <a:endParaRPr lang="en-GB" altLang="zh-TW" sz="2600" dirty="0"/>
          </a:p>
          <a:p>
            <a:r>
              <a:rPr lang="zh-TW" altLang="en-US" sz="2600" dirty="0"/>
              <a:t>　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33A7FD-927E-4FE9-9C39-95C94AD58F98}"/>
              </a:ext>
            </a:extLst>
          </p:cNvPr>
          <p:cNvSpPr txBox="1">
            <a:spLocks/>
          </p:cNvSpPr>
          <p:nvPr/>
        </p:nvSpPr>
        <p:spPr bwMode="auto">
          <a:xfrm>
            <a:off x="6107644" y="4878531"/>
            <a:ext cx="2337941" cy="5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主要力度：強</a:t>
            </a:r>
            <a:endParaRPr lang="zh-TW" altLang="en-US" sz="26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3920A7-9E87-43A6-8285-B0C5CA13F108}"/>
              </a:ext>
            </a:extLst>
          </p:cNvPr>
          <p:cNvSpPr txBox="1">
            <a:spLocks/>
          </p:cNvSpPr>
          <p:nvPr/>
        </p:nvSpPr>
        <p:spPr bwMode="auto">
          <a:xfrm>
            <a:off x="6107644" y="5652152"/>
            <a:ext cx="2337941" cy="5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氣氛：緊張</a:t>
            </a:r>
            <a:endParaRPr lang="zh-TW" altLang="en-US" sz="26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Picture 15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473AC811-5809-4C62-BEF4-D2277D1DA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624" y="1631731"/>
            <a:ext cx="1699876" cy="1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40D70-C1E1-4236-A1E2-61FFB2D25017}"/>
              </a:ext>
            </a:extLst>
          </p:cNvPr>
          <p:cNvGrpSpPr/>
          <p:nvPr/>
        </p:nvGrpSpPr>
        <p:grpSpPr>
          <a:xfrm>
            <a:off x="-24681" y="152400"/>
            <a:ext cx="3370627" cy="641350"/>
            <a:chOff x="19050" y="152400"/>
            <a:chExt cx="2425700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A317C96-6426-4E25-A61A-50626D9A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678B531-D93C-46C0-932F-C61FB27C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分析電視宣傳片段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CB07E0-5FE4-4F57-AD71-50B6C201F253}"/>
              </a:ext>
            </a:extLst>
          </p:cNvPr>
          <p:cNvGrpSpPr/>
          <p:nvPr/>
        </p:nvGrpSpPr>
        <p:grpSpPr>
          <a:xfrm>
            <a:off x="7139710" y="188913"/>
            <a:ext cx="4729017" cy="697883"/>
            <a:chOff x="7139710" y="188913"/>
            <a:chExt cx="4729017" cy="697883"/>
          </a:xfrm>
        </p:grpSpPr>
        <p:pic>
          <p:nvPicPr>
            <p:cNvPr id="3" name="Picture 2" descr="A desktop computer monitor sitting on top of a computer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125440F1-E2D6-4F77-AAEA-BA2DEAA7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562" y="188913"/>
              <a:ext cx="802165" cy="697883"/>
            </a:xfrm>
            <a:prstGeom prst="rect">
              <a:avLst/>
            </a:prstGeom>
          </p:spPr>
        </p:pic>
        <p:sp>
          <p:nvSpPr>
            <p:cNvPr id="7" name="Content Placeholder 2">
              <a:hlinkClick r:id="rId3"/>
              <a:extLst>
                <a:ext uri="{FF2B5EF4-FFF2-40B4-BE49-F238E27FC236}">
                  <a16:creationId xmlns:a16="http://schemas.microsoft.com/office/drawing/2014/main" id="{A73094FB-A1C1-4B2F-9CC1-A82DDA78AD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39710" y="312155"/>
              <a:ext cx="3676074" cy="399978"/>
            </a:xfrm>
            <a:prstGeom prst="wedgeRoundRectCallout">
              <a:avLst>
                <a:gd name="adj1" fmla="val 58557"/>
                <a:gd name="adj2" fmla="val 13525"/>
                <a:gd name="adj3" fmla="val 16667"/>
              </a:avLst>
            </a:prstGeom>
            <a:solidFill>
              <a:srgbClr val="CECEE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TW" altLang="en-US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觀看「洪水如猛獸，勿走近河道」</a:t>
              </a:r>
              <a:endParaRPr lang="zh-TW" altLang="en-US" sz="1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1">
            <a:extLst>
              <a:ext uri="{FF2B5EF4-FFF2-40B4-BE49-F238E27FC236}">
                <a16:creationId xmlns:a16="http://schemas.microsoft.com/office/drawing/2014/main" id="{BC80741D-0B46-44F8-8E8C-37DA6E3E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87" y="2076082"/>
            <a:ext cx="4180126" cy="544830"/>
          </a:xfrm>
          <a:prstGeom prst="wedgeRoundRectCallout">
            <a:avLst>
              <a:gd name="adj1" fmla="val -27369"/>
              <a:gd name="adj2" fmla="val 38118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片段的配樂還有甚麼特色？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Picture 9" descr="A picture containing helmet, cat, monitor, large&#10;&#10;Description automatically generated">
            <a:extLst>
              <a:ext uri="{FF2B5EF4-FFF2-40B4-BE49-F238E27FC236}">
                <a16:creationId xmlns:a16="http://schemas.microsoft.com/office/drawing/2014/main" id="{93CFB1A5-70FD-4A4A-BE67-8875C58F1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" y="4573885"/>
            <a:ext cx="2865771" cy="1664382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664851D-0B96-4110-A9FA-823896E8A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9" b="7151"/>
          <a:stretch/>
        </p:blipFill>
        <p:spPr>
          <a:xfrm>
            <a:off x="2827743" y="947232"/>
            <a:ext cx="6763588" cy="94093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C98A4-B2E7-4F97-AC3F-DEAD386EDBAF}"/>
              </a:ext>
            </a:extLst>
          </p:cNvPr>
          <p:cNvSpPr txBox="1">
            <a:spLocks/>
          </p:cNvSpPr>
          <p:nvPr/>
        </p:nvSpPr>
        <p:spPr bwMode="auto">
          <a:xfrm>
            <a:off x="5264733" y="2076082"/>
            <a:ext cx="4754338" cy="1445527"/>
          </a:xfrm>
          <a:prstGeom prst="wedgeRoundRectCallout">
            <a:avLst>
              <a:gd name="adj1" fmla="val 58374"/>
              <a:gd name="adj2" fmla="val -29325"/>
              <a:gd name="adj3" fmla="val 16667"/>
            </a:avLst>
          </a:prstGeom>
          <a:solidFill>
            <a:srgbClr val="FFDB6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>
              <a:spcBef>
                <a:spcPct val="20000"/>
              </a:spcBef>
              <a:buNone/>
              <a:defRPr sz="2600" ker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TW" altLang="en-US" dirty="0"/>
              <a:t>片段採用擬人法，加入洪水以兇猛語調說話的聲音，此外還加入雷聲，增強緊張的氣氛。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BA84467E-95DB-4E39-A937-61E684565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803" y="3644643"/>
            <a:ext cx="5265513" cy="987504"/>
          </a:xfrm>
          <a:prstGeom prst="wedgeRoundRectCallout">
            <a:avLst>
              <a:gd name="adj1" fmla="val -56951"/>
              <a:gd name="adj2" fmla="val 43109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dirty="0">
                <a:solidFill>
                  <a:srgbClr val="0070C0"/>
                </a:solidFill>
                <a:ea typeface="標楷體" panose="03000509000000000000" pitchFamily="65" charset="-120"/>
              </a:rPr>
              <a:t>片段的配樂能夠配合內容和氣氛，有效地帶出宣傳信息嗎？為甚麼？</a:t>
            </a:r>
            <a:endParaRPr lang="en-GB" altLang="zh-TW" sz="26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196F7F-1826-478D-A8C6-F1057893CD8E}"/>
              </a:ext>
            </a:extLst>
          </p:cNvPr>
          <p:cNvSpPr txBox="1">
            <a:spLocks/>
          </p:cNvSpPr>
          <p:nvPr/>
        </p:nvSpPr>
        <p:spPr bwMode="auto">
          <a:xfrm>
            <a:off x="5201261" y="4823534"/>
            <a:ext cx="6695805" cy="1880261"/>
          </a:xfrm>
          <a:prstGeom prst="wedgeRoundRectCallout">
            <a:avLst>
              <a:gd name="adj1" fmla="val 37376"/>
              <a:gd name="adj2" fmla="val -150851"/>
              <a:gd name="adj3" fmla="val 16667"/>
            </a:avLst>
          </a:prstGeom>
          <a:solidFill>
            <a:srgbClr val="FFDB6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>
              <a:spcBef>
                <a:spcPct val="20000"/>
              </a:spcBef>
              <a:buNone/>
              <a:defRPr sz="2600" ker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TW" altLang="en-US" dirty="0"/>
              <a:t>能夠，因為背景音樂、洪水的獨白及雷聲，配上人們在河道受洪水威脅的畫面，營造了緊張的氣氛，帶出「洪水如猛獸」的主題，令觀眾感到懼怕，不會隨便走近河道。</a:t>
            </a:r>
          </a:p>
        </p:txBody>
      </p:sp>
      <p:pic>
        <p:nvPicPr>
          <p:cNvPr id="15" name="Picture 14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D263FB49-C540-4552-841F-F57712A02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624" y="1631731"/>
            <a:ext cx="1699876" cy="1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954</Words>
  <Application>Microsoft Office PowerPoint</Application>
  <PresentationFormat>Widescreen</PresentationFormat>
  <Paragraphs>70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Chan, Silvia</cp:lastModifiedBy>
  <cp:revision>85</cp:revision>
  <dcterms:created xsi:type="dcterms:W3CDTF">2010-12-02T06:19:15Z</dcterms:created>
  <dcterms:modified xsi:type="dcterms:W3CDTF">2020-10-14T09:03:00Z</dcterms:modified>
</cp:coreProperties>
</file>