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80" r:id="rId2"/>
    <p:sldId id="319" r:id="rId3"/>
    <p:sldId id="438" r:id="rId4"/>
    <p:sldId id="440" r:id="rId5"/>
    <p:sldId id="441" r:id="rId6"/>
    <p:sldId id="439" r:id="rId7"/>
    <p:sldId id="443" r:id="rId8"/>
    <p:sldId id="444" r:id="rId9"/>
    <p:sldId id="445" r:id="rId10"/>
    <p:sldId id="446" r:id="rId11"/>
    <p:sldId id="447" r:id="rId12"/>
    <p:sldId id="448" r:id="rId13"/>
    <p:sldId id="450" r:id="rId14"/>
    <p:sldId id="451" r:id="rId15"/>
    <p:sldId id="452" r:id="rId16"/>
    <p:sldId id="453" r:id="rId17"/>
    <p:sldId id="330" r:id="rId18"/>
    <p:sldId id="436" r:id="rId19"/>
    <p:sldId id="449" r:id="rId20"/>
    <p:sldId id="454" r:id="rId21"/>
    <p:sldId id="437" r:id="rId22"/>
    <p:sldId id="290" r:id="rId2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F6"/>
    <a:srgbClr val="E1F2F3"/>
    <a:srgbClr val="008000"/>
    <a:srgbClr val="D8EEC0"/>
    <a:srgbClr val="FFDDDD"/>
    <a:srgbClr val="FFCDCD"/>
    <a:srgbClr val="FFDB69"/>
    <a:srgbClr val="C2E49C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8" autoAdjust="0"/>
    <p:restoredTop sz="87547" autoAdjust="0"/>
  </p:normalViewPr>
  <p:slideViewPr>
    <p:cSldViewPr>
      <p:cViewPr varScale="1">
        <p:scale>
          <a:sx n="100" d="100"/>
          <a:sy n="100" d="100"/>
        </p:scale>
        <p:origin x="888" y="1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9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7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0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88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64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21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een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021E7E-D80F-4820-AA5F-7BFCF2401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6BEBF20-7AD8-4CF9-A4B3-B6F7EDD1AF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00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een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ACCDA1B-3D28-46C0-8074-3D2DCAE254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768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Yellow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6CCA6B8-4583-4D41-AA83-A2B9508DF3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75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780302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youtu.be/X2JCxapd5hU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hyperlink" Target="https://youtu.be/X2JCxapd5hU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youtu.be/_Oxcs1izoDc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hyperlink" Target="https://youtu.be/_Oxcs1izoDc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U3u4pQ4WKOk" TargetMode="Externa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hyperlink" Target="https://youtu.be/U3u4pQ4WKOk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slide" Target="slide21.xml"/><Relationship Id="rId5" Type="http://schemas.openxmlformats.org/officeDocument/2006/relationships/hyperlink" Target="Audio/&#25429;&#40165;&#32773;&#20043;&#27468;_original.mp3" TargetMode="External"/><Relationship Id="rId4" Type="http://schemas.openxmlformats.org/officeDocument/2006/relationships/hyperlink" Target="Audio/&#25429;&#40165;&#32773;&#20043;&#27468;_01.mp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12.xml"/><Relationship Id="rId5" Type="http://schemas.openxmlformats.org/officeDocument/2006/relationships/image" Target="../media/image13.png"/><Relationship Id="rId4" Type="http://schemas.openxmlformats.org/officeDocument/2006/relationships/hyperlink" Target="https://youtu.be/X2JCxapd5h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hyperlink" Target="https://youtu.be/U3u4pQ4WKOk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slide" Target="slide16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066668CA-0C51-4780-BCDD-21AE87CFABAD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79">
            <a:extLst>
              <a:ext uri="{FF2B5EF4-FFF2-40B4-BE49-F238E27FC236}">
                <a16:creationId xmlns:a16="http://schemas.microsoft.com/office/drawing/2014/main" id="{339936CC-8022-4DB1-9BD6-27A392C3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7">
            <a:extLst>
              <a:ext uri="{FF2B5EF4-FFF2-40B4-BE49-F238E27FC236}">
                <a16:creationId xmlns:a16="http://schemas.microsoft.com/office/drawing/2014/main" id="{7128347E-BFEF-43DF-8143-0C47F6DD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11">
            <a:extLst>
              <a:ext uri="{FF2B5EF4-FFF2-40B4-BE49-F238E27FC236}">
                <a16:creationId xmlns:a16="http://schemas.microsoft.com/office/drawing/2014/main" id="{3E0DE7AB-B6FB-4E25-8AB9-E44BE86B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8" name="群組 1">
            <a:extLst>
              <a:ext uri="{FF2B5EF4-FFF2-40B4-BE49-F238E27FC236}">
                <a16:creationId xmlns:a16="http://schemas.microsoft.com/office/drawing/2014/main" id="{DD550401-0E11-40EE-81CD-7A19A55EE60D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F9C64B6-6A66-44A3-B11E-3878952BE74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A65F95D-D75E-4368-AB41-44CBED38FA6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7A5A797-2944-4694-81CE-9F1E9D7532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9E65DBD-46DA-432A-9683-37F2EACC9F9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D8E1C8C-355B-4B8E-AC25-B06C1254EC5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AA8A1094-0897-4E01-BAC6-8CBDC35CEB6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7EC356E9-1AFD-4BF4-89BA-D20331C5156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50CC4276-1230-4DF7-9D84-70906E8DB2A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F0C8D785-278A-4A85-9ECA-23A12FDDC9D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A1E271F-B289-41A6-A5F3-BBFDF170E54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876D168A-8A8B-4814-9390-F2685C075260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F0A2EB7C-BDC2-4BA3-BFDC-1B12052932D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2C53F031-9B4C-4AD3-83DF-97280ECC0F8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FC24D080-342B-434A-80CC-A85477B5275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2B272FF4-23B5-4AD7-A473-D645AB559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1">
            <a:extLst>
              <a:ext uri="{FF2B5EF4-FFF2-40B4-BE49-F238E27FC236}">
                <a16:creationId xmlns:a16="http://schemas.microsoft.com/office/drawing/2014/main" id="{8378A1D2-EB6A-494B-9D43-BBC405FE3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動人的配樂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498436D0-8998-4520-A6A6-D9694BE8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21" y="0"/>
            <a:ext cx="1750332" cy="3932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1F81CD-CEDE-4292-A95E-58F7D7677305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3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ED00FC-971A-4B1C-9C52-BEC42FE9AF7E}"/>
              </a:ext>
            </a:extLst>
          </p:cNvPr>
          <p:cNvGrpSpPr/>
          <p:nvPr/>
        </p:nvGrpSpPr>
        <p:grpSpPr>
          <a:xfrm>
            <a:off x="-24681" y="152400"/>
            <a:ext cx="230425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13004AC-AA64-4264-A48B-D125BD6DB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48AEAC84-7A1A-4DE8-8535-412EBE09C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詩歌與</a:t>
              </a: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音樂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EB620499-1C54-4688-95C9-FD4F02291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980728"/>
            <a:ext cx="309634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齊來唱</a:t>
            </a:r>
            <a:endParaRPr lang="en-GB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Pitter Patter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</a:t>
            </a:r>
            <a:endParaRPr lang="en-GB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一邊唱，一邊加入為詩歌創作的聲響效果吧！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6" name="pitter-patter_karaoke">
            <a:hlinkClick r:id="" action="ppaction://media"/>
            <a:extLst>
              <a:ext uri="{FF2B5EF4-FFF2-40B4-BE49-F238E27FC236}">
                <a16:creationId xmlns:a16="http://schemas.microsoft.com/office/drawing/2014/main" id="{FA327757-27D3-4F17-9BCA-5109E4418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7688" y="172357"/>
            <a:ext cx="8640960" cy="6513286"/>
          </a:xfrm>
          <a:prstGeom prst="rect">
            <a:avLst/>
          </a:prstGeom>
        </p:spPr>
      </p:pic>
      <p:sp>
        <p:nvSpPr>
          <p:cNvPr id="7" name="TextBox 6">
            <a:hlinkClick r:id="rId5" action="ppaction://hlinksldjump"/>
            <a:extLst>
              <a:ext uri="{FF2B5EF4-FFF2-40B4-BE49-F238E27FC236}">
                <a16:creationId xmlns:a16="http://schemas.microsoft.com/office/drawing/2014/main" id="{778B5D9E-3164-47CD-B2BD-2EBF542DFADB}"/>
              </a:ext>
            </a:extLst>
          </p:cNvPr>
          <p:cNvSpPr txBox="1"/>
          <p:nvPr/>
        </p:nvSpPr>
        <p:spPr>
          <a:xfrm>
            <a:off x="1151576" y="5953998"/>
            <a:ext cx="1924612" cy="715089"/>
          </a:xfrm>
          <a:prstGeom prst="round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按此開啟</a:t>
            </a:r>
            <a:endParaRPr lang="en-GB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純音樂卡拉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OK</a:t>
            </a:r>
            <a:endParaRPr lang="en-GB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357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38DBCD-7001-4368-AA98-D1D516868641}"/>
              </a:ext>
            </a:extLst>
          </p:cNvPr>
          <p:cNvGrpSpPr/>
          <p:nvPr/>
        </p:nvGrpSpPr>
        <p:grpSpPr>
          <a:xfrm>
            <a:off x="-24681" y="152400"/>
            <a:ext cx="230425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749381B-4A24-4EAA-9424-AE2A8CFF5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FF3EE5F-B45B-4EA6-BBDE-FC1C10E69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音樂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與畫作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FBF03F17-08E9-44AA-9BB1-9BDDD5202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980728"/>
            <a:ext cx="102251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細心聆聽樂曲，然後從速度和力度方面，說說它給你的感覺。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36B6C0-825C-4E6E-BFD1-1AA9CDF9EB36}"/>
              </a:ext>
            </a:extLst>
          </p:cNvPr>
          <p:cNvGrpSpPr/>
          <p:nvPr/>
        </p:nvGrpSpPr>
        <p:grpSpPr>
          <a:xfrm>
            <a:off x="1223584" y="2201972"/>
            <a:ext cx="6816240" cy="1224136"/>
            <a:chOff x="3503712" y="5185382"/>
            <a:chExt cx="3911293" cy="1224136"/>
          </a:xfrm>
        </p:grpSpPr>
        <p:sp>
          <p:nvSpPr>
            <p:cNvPr id="7" name="手繪多邊形 17">
              <a:hlinkClick r:id="rId2"/>
              <a:extLst>
                <a:ext uri="{FF2B5EF4-FFF2-40B4-BE49-F238E27FC236}">
                  <a16:creationId xmlns:a16="http://schemas.microsoft.com/office/drawing/2014/main" id="{6220BCA6-7188-48BA-87D5-C62CFCF12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712" y="5185382"/>
              <a:ext cx="3604361" cy="1224136"/>
            </a:xfrm>
            <a:custGeom>
              <a:avLst/>
              <a:gdLst>
                <a:gd name="T0" fmla="*/ 3052575 w 6010312"/>
                <a:gd name="T1" fmla="*/ 11 h 4278079"/>
                <a:gd name="T2" fmla="*/ 2283831 w 6010312"/>
                <a:gd name="T3" fmla="*/ 101 h 4278079"/>
                <a:gd name="T4" fmla="*/ 23039947 w 6010312"/>
                <a:gd name="T5" fmla="*/ 106 h 4278079"/>
                <a:gd name="T6" fmla="*/ 24717206 w 6010312"/>
                <a:gd name="T7" fmla="*/ 12 h 4278079"/>
                <a:gd name="T8" fmla="*/ 3052575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92D050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矩形 77">
              <a:hlinkClick r:id="rId2"/>
              <a:extLst>
                <a:ext uri="{FF2B5EF4-FFF2-40B4-BE49-F238E27FC236}">
                  <a16:creationId xmlns:a16="http://schemas.microsoft.com/office/drawing/2014/main" id="{944EA5B8-05D5-4406-8453-F5EDEBE16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185" y="5393971"/>
              <a:ext cx="2437857" cy="836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-GB" altLang="zh-TW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Waltz</a:t>
              </a:r>
              <a:r>
                <a:rPr lang="zh-TW" altLang="en-US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GB" altLang="zh-TW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</a:t>
              </a:r>
              <a:r>
                <a:rPr lang="zh-TW" altLang="en-US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GB" altLang="zh-TW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D♭, Op.64 No.1</a:t>
              </a:r>
            </a:p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降</a:t>
              </a:r>
              <a:r>
                <a:rPr lang="en-US" altLang="zh-TW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</a:t>
              </a:r>
              <a:r>
                <a:rPr lang="zh-TW" altLang="en-US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大調圓舞曲，作品六十四第一號</a:t>
              </a:r>
              <a:endParaRPr lang="en-US" altLang="zh-TW" sz="20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77">
              <a:hlinkClick r:id="rId2"/>
              <a:extLst>
                <a:ext uri="{FF2B5EF4-FFF2-40B4-BE49-F238E27FC236}">
                  <a16:creationId xmlns:a16="http://schemas.microsoft.com/office/drawing/2014/main" id="{FF30EFF9-CF49-4673-B4FF-59581811F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0263" y="5394405"/>
              <a:ext cx="1104742" cy="836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-GB" altLang="zh-TW" sz="20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Chopin</a:t>
              </a:r>
            </a:p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0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蕭邦</a:t>
              </a:r>
              <a:endParaRPr lang="en-US" altLang="zh-TW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1" name="Picture 10" descr="A close up of a devi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7F04C8E-DFCD-4EA6-887F-370C00ADB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757" y="1503948"/>
            <a:ext cx="3352064" cy="2141076"/>
          </a:xfrm>
          <a:prstGeom prst="rect">
            <a:avLst/>
          </a:prstGeom>
        </p:spPr>
      </p:pic>
      <p:sp>
        <p:nvSpPr>
          <p:cNvPr id="12" name="矩形 1">
            <a:hlinkClick r:id="rId2"/>
            <a:extLst>
              <a:ext uri="{FF2B5EF4-FFF2-40B4-BE49-F238E27FC236}">
                <a16:creationId xmlns:a16="http://schemas.microsoft.com/office/drawing/2014/main" id="{07184486-16FA-419C-80FD-EE4E347F5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576" y="1772816"/>
            <a:ext cx="14160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000" dirty="0">
                <a:solidFill>
                  <a:srgbClr val="008000"/>
                </a:solidFill>
                <a:ea typeface="標楷體" panose="03000509000000000000" pitchFamily="65" charset="-120"/>
              </a:rPr>
              <a:t>按此聆聽：</a:t>
            </a:r>
            <a:endParaRPr lang="en-US" altLang="zh-TW" sz="20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D8880-8795-4CE9-93BC-4D5EB3CF34AE}"/>
              </a:ext>
            </a:extLst>
          </p:cNvPr>
          <p:cNvSpPr txBox="1"/>
          <p:nvPr/>
        </p:nvSpPr>
        <p:spPr>
          <a:xfrm>
            <a:off x="10140324" y="3140968"/>
            <a:ext cx="1656184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9142BA-90B1-4373-AB81-1F68DC988D5C}"/>
              </a:ext>
            </a:extLst>
          </p:cNvPr>
          <p:cNvGrpSpPr/>
          <p:nvPr/>
        </p:nvGrpSpPr>
        <p:grpSpPr>
          <a:xfrm>
            <a:off x="662569" y="4078015"/>
            <a:ext cx="8673791" cy="2779985"/>
            <a:chOff x="662569" y="4078015"/>
            <a:chExt cx="8673791" cy="2779985"/>
          </a:xfrm>
        </p:grpSpPr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CF135293-F2C6-4869-9DDF-1BD6BB37C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680" y="4078015"/>
              <a:ext cx="6120680" cy="1430179"/>
            </a:xfrm>
            <a:prstGeom prst="wedgeRoundRectCallout">
              <a:avLst>
                <a:gd name="adj1" fmla="val -63733"/>
                <a:gd name="adj2" fmla="val 24972"/>
                <a:gd name="adj3" fmla="val 16667"/>
              </a:avLst>
            </a:prstGeom>
            <a:solidFill>
              <a:srgbClr val="E2E2F6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6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樂曲前段的速度較快，中段速度轉慢，尾段回復快速，力度中強，變化不大，予人輕快、活潑和歡樂的感覺。</a:t>
              </a:r>
              <a:endParaRPr lang="en-US" altLang="zh-TW" sz="2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7" name="Picture 16" descr="A picture containing shirt, light&#10;&#10;Description automatically generated">
              <a:extLst>
                <a:ext uri="{FF2B5EF4-FFF2-40B4-BE49-F238E27FC236}">
                  <a16:creationId xmlns:a16="http://schemas.microsoft.com/office/drawing/2014/main" id="{663370A6-1F6C-46EB-8260-62244561D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2569" y="4187325"/>
              <a:ext cx="1713499" cy="2670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96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32747-5873-4992-9140-D16970B44AC5}"/>
              </a:ext>
            </a:extLst>
          </p:cNvPr>
          <p:cNvGrpSpPr/>
          <p:nvPr/>
        </p:nvGrpSpPr>
        <p:grpSpPr>
          <a:xfrm>
            <a:off x="-24681" y="152400"/>
            <a:ext cx="230425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4D8B2F5B-8516-4B37-9716-A6D5294B1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762B504D-1998-49A1-B779-C1AB96158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音樂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與畫作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DF4B7D68-2AB4-4C14-A6DC-8C8B7E086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980728"/>
            <a:ext cx="112332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看看課本第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16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頁的三幅畫作。你認為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降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D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大調圓舞曲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最能配合哪幅圖畫？為甚麼？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Picture 6" descr="A picture containing person, outdoor, riding, game&#10;&#10;Description automatically generated">
            <a:extLst>
              <a:ext uri="{FF2B5EF4-FFF2-40B4-BE49-F238E27FC236}">
                <a16:creationId xmlns:a16="http://schemas.microsoft.com/office/drawing/2014/main" id="{AE146570-0D3D-4419-85A0-42C3976C0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5" y="2020007"/>
            <a:ext cx="2431002" cy="2489113"/>
          </a:xfrm>
          <a:prstGeom prst="rect">
            <a:avLst/>
          </a:prstGeom>
        </p:spPr>
      </p:pic>
      <p:pic>
        <p:nvPicPr>
          <p:cNvPr id="9" name="Picture 8" descr="A dog sitting in front of a door&#10;&#10;Description automatically generated">
            <a:extLst>
              <a:ext uri="{FF2B5EF4-FFF2-40B4-BE49-F238E27FC236}">
                <a16:creationId xmlns:a16="http://schemas.microsoft.com/office/drawing/2014/main" id="{CF87CA5A-A397-4CA5-9ECC-3F3A69B5E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75" y="2020007"/>
            <a:ext cx="2379648" cy="2489113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91663632-2091-4632-B519-A2A73D145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4594292"/>
            <a:ext cx="3306495" cy="2165270"/>
          </a:xfrm>
          <a:prstGeom prst="rect">
            <a:avLst/>
          </a:prstGeom>
        </p:spPr>
      </p:pic>
      <p:pic>
        <p:nvPicPr>
          <p:cNvPr id="12" name="Picture 11" descr="A close up of a devic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04D9BCB1-4CAB-4D49-89E9-60479B5C1D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732" y="114315"/>
            <a:ext cx="1210088" cy="772924"/>
          </a:xfrm>
          <a:prstGeom prst="rect">
            <a:avLst/>
          </a:prstGeom>
        </p:spPr>
      </p:pic>
      <p:sp>
        <p:nvSpPr>
          <p:cNvPr id="13" name="矩形 1">
            <a:hlinkClick r:id="rId5"/>
            <a:extLst>
              <a:ext uri="{FF2B5EF4-FFF2-40B4-BE49-F238E27FC236}">
                <a16:creationId xmlns:a16="http://schemas.microsoft.com/office/drawing/2014/main" id="{64E94D4A-7DA7-4DCF-9735-FB3A4ECDE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9330" y="236546"/>
            <a:ext cx="1704064" cy="408623"/>
          </a:xfrm>
          <a:prstGeom prst="wedgeRoundRectCallout">
            <a:avLst>
              <a:gd name="adj1" fmla="val 65388"/>
              <a:gd name="adj2" fmla="val 6206"/>
              <a:gd name="adj3" fmla="val 16667"/>
            </a:avLst>
          </a:prstGeom>
          <a:solidFill>
            <a:srgbClr val="D8EEC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1800" dirty="0">
                <a:solidFill>
                  <a:srgbClr val="008000"/>
                </a:solidFill>
                <a:ea typeface="標楷體" panose="03000509000000000000" pitchFamily="65" charset="-120"/>
              </a:rPr>
              <a:t>按此聆聽樂曲</a:t>
            </a:r>
            <a:endParaRPr lang="en-US" altLang="zh-TW" sz="18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pic>
        <p:nvPicPr>
          <p:cNvPr id="14" name="Picture 97">
            <a:extLst>
              <a:ext uri="{FF2B5EF4-FFF2-40B4-BE49-F238E27FC236}">
                <a16:creationId xmlns:a16="http://schemas.microsoft.com/office/drawing/2014/main" id="{6F2DE084-D08E-46CD-980C-D3823ED0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732" y="3773482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66550D5-4090-4C85-AC97-042E929693C6}"/>
              </a:ext>
            </a:extLst>
          </p:cNvPr>
          <p:cNvSpPr/>
          <p:nvPr/>
        </p:nvSpPr>
        <p:spPr bwMode="auto">
          <a:xfrm>
            <a:off x="6410116" y="2575768"/>
            <a:ext cx="3672408" cy="1107412"/>
          </a:xfrm>
          <a:prstGeom prst="wedgeRoundRectCallout">
            <a:avLst>
              <a:gd name="adj1" fmla="val 49592"/>
              <a:gd name="adj2" fmla="val 75196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這個問題沒有標準答案。雖然樂曲有自身的創作背景，但我們也可以有別的聯想呢！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Speech Bubble: Rectangle with Corners Rounded 15">
            <a:hlinkClick r:id="rId8" action="ppaction://hlinksldjump"/>
            <a:extLst>
              <a:ext uri="{FF2B5EF4-FFF2-40B4-BE49-F238E27FC236}">
                <a16:creationId xmlns:a16="http://schemas.microsoft.com/office/drawing/2014/main" id="{9C085FEA-3B3F-444E-97C1-B8B48E29ABB2}"/>
              </a:ext>
            </a:extLst>
          </p:cNvPr>
          <p:cNvSpPr/>
          <p:nvPr/>
        </p:nvSpPr>
        <p:spPr bwMode="auto">
          <a:xfrm>
            <a:off x="7706260" y="5273886"/>
            <a:ext cx="2376264" cy="432048"/>
          </a:xfrm>
          <a:prstGeom prst="wedgeRoundRectCallout">
            <a:avLst>
              <a:gd name="adj1" fmla="val 61771"/>
              <a:gd name="adj2" fmla="val -51330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按此了解樂曲背景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20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1 4.375E-6 0.00903 C 0.00507 0.01459 -0.00209 0.03149 -0.00248 0.03264 C -0.003 0.02801 -0.00365 0.02431 -0.00365 0.01875 C -0.00365 0.01065 -0.00066 -4.81481E-6 4.375E-6 -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AFB176-5606-4809-8CF2-9CF6461B123E}"/>
              </a:ext>
            </a:extLst>
          </p:cNvPr>
          <p:cNvGrpSpPr/>
          <p:nvPr/>
        </p:nvGrpSpPr>
        <p:grpSpPr>
          <a:xfrm>
            <a:off x="-24681" y="152400"/>
            <a:ext cx="230425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A9A6DE7-18A4-475A-8884-AA6180F05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E30D8720-317E-4035-9B52-6F5B383F6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音樂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與影片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70B3552D-8FAC-47AF-88F9-2D7856C87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980728"/>
            <a:ext cx="7704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觀看以下沒有音樂的影片。影片給你甚麼感覺？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0" name="3A03video02">
            <a:hlinkClick r:id="" action="ppaction://media"/>
            <a:extLst>
              <a:ext uri="{FF2B5EF4-FFF2-40B4-BE49-F238E27FC236}">
                <a16:creationId xmlns:a16="http://schemas.microsoft.com/office/drawing/2014/main" id="{BB3BBD08-9AC3-4330-B289-7B0DC2C35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400" y="1690926"/>
            <a:ext cx="6157859" cy="4618394"/>
          </a:xfrm>
          <a:prstGeom prst="rect">
            <a:avLst/>
          </a:prstGeom>
        </p:spPr>
      </p:pic>
      <p:pic>
        <p:nvPicPr>
          <p:cNvPr id="11" name="Picture 10" descr="A picture containing flower, tree&#10;&#10;Description automatically generated">
            <a:extLst>
              <a:ext uri="{FF2B5EF4-FFF2-40B4-BE49-F238E27FC236}">
                <a16:creationId xmlns:a16="http://schemas.microsoft.com/office/drawing/2014/main" id="{523140BB-5A63-4D39-9B73-A91864742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9879" y="980728"/>
            <a:ext cx="1728192" cy="122933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AA86A2A-E066-4AA1-9FDB-CB4CA5EAD4F5}"/>
              </a:ext>
            </a:extLst>
          </p:cNvPr>
          <p:cNvSpPr/>
          <p:nvPr/>
        </p:nvSpPr>
        <p:spPr bwMode="auto">
          <a:xfrm>
            <a:off x="7049519" y="2897966"/>
            <a:ext cx="4968552" cy="1722997"/>
          </a:xfrm>
          <a:prstGeom prst="wedgeRoundRectCallout">
            <a:avLst>
              <a:gd name="adj1" fmla="val 28068"/>
              <a:gd name="adj2" fmla="val -97958"/>
              <a:gd name="adj3" fmla="val 16667"/>
            </a:avLst>
          </a:prstGeom>
          <a:solidFill>
            <a:srgbClr val="FFDB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如果一邊播放影片，一邊聆聽</a:t>
            </a:r>
            <a:endParaRPr lang="en-GB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《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動物嘉年華：天鵝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》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（按此聆聽樂曲）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，影片給你的感覺有分別嗎？哪個版本給你的感覺較好？為甚麼？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102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5 0.00208 L 0.02175 0.00231 C 0.00717 0.02014 0.02201 0.00532 0.01276 0.00764 C 0.01172 0.00787 0.01107 0.00972 0.01029 0.01042 C 0.00951 0.01111 0.0086 0.01134 0.00782 0.01204 C 0.0073 0.01088 0.00677 0.00972 0.00612 0.00903 C 0.00547 0.00833 0.00378 0.00764 0.00378 0.00787 L 0.00378 0.00764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00" y="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EF3F2E-A1F8-471C-BCCC-696BD2FB5F43}"/>
              </a:ext>
            </a:extLst>
          </p:cNvPr>
          <p:cNvSpPr/>
          <p:nvPr/>
        </p:nvSpPr>
        <p:spPr bwMode="auto">
          <a:xfrm>
            <a:off x="4800207" y="4869160"/>
            <a:ext cx="6912417" cy="1656184"/>
          </a:xfrm>
          <a:prstGeom prst="roundRect">
            <a:avLst>
              <a:gd name="adj" fmla="val 5931"/>
            </a:avLst>
          </a:prstGeom>
          <a:solidFill>
            <a:srgbClr val="E2E2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081C556-BBD8-4835-B394-4F2955414FF8}"/>
              </a:ext>
            </a:extLst>
          </p:cNvPr>
          <p:cNvSpPr/>
          <p:nvPr/>
        </p:nvSpPr>
        <p:spPr bwMode="auto">
          <a:xfrm>
            <a:off x="8593628" y="1625015"/>
            <a:ext cx="3168000" cy="2668079"/>
          </a:xfrm>
          <a:prstGeom prst="roundRect">
            <a:avLst>
              <a:gd name="adj" fmla="val 5931"/>
            </a:avLst>
          </a:prstGeom>
          <a:solidFill>
            <a:srgbClr val="D8EE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4409A5-7F76-42C5-96C9-30DC7A2ECA91}"/>
              </a:ext>
            </a:extLst>
          </p:cNvPr>
          <p:cNvSpPr/>
          <p:nvPr/>
        </p:nvSpPr>
        <p:spPr bwMode="auto">
          <a:xfrm>
            <a:off x="4849211" y="1625015"/>
            <a:ext cx="3168000" cy="2668079"/>
          </a:xfrm>
          <a:prstGeom prst="roundRect">
            <a:avLst>
              <a:gd name="adj" fmla="val 5931"/>
            </a:avLst>
          </a:prstGeom>
          <a:solidFill>
            <a:srgbClr val="FF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D3F0C4-2012-49CC-9B91-958E0A6DA9C4}"/>
              </a:ext>
            </a:extLst>
          </p:cNvPr>
          <p:cNvGrpSpPr/>
          <p:nvPr/>
        </p:nvGrpSpPr>
        <p:grpSpPr>
          <a:xfrm>
            <a:off x="-24681" y="152400"/>
            <a:ext cx="230425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9593B10D-0DCC-4712-AAEC-652B168AC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277BB360-D72A-4679-BF48-C07D895ABF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音樂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與影片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D324DC4F-A7A2-466E-97ED-8260A1734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962332"/>
            <a:ext cx="1440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天鵝影片：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3A03video02">
            <a:hlinkClick r:id="" action="ppaction://media"/>
            <a:extLst>
              <a:ext uri="{FF2B5EF4-FFF2-40B4-BE49-F238E27FC236}">
                <a16:creationId xmlns:a16="http://schemas.microsoft.com/office/drawing/2014/main" id="{51FF0BE1-CA51-463D-8E97-A1CE3B64D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52" y="1373585"/>
            <a:ext cx="3988692" cy="2991519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2E62551E-B378-445F-8026-6DA8E9446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235079"/>
            <a:ext cx="720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動物嘉年華：天鵝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怎樣配合天鵝影片？試從以下幾方面說說吧！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9335FF-72C9-4B88-A7A6-854887C7E7F7}"/>
              </a:ext>
            </a:extLst>
          </p:cNvPr>
          <p:cNvGrpSpPr/>
          <p:nvPr/>
        </p:nvGrpSpPr>
        <p:grpSpPr>
          <a:xfrm>
            <a:off x="258348" y="4776357"/>
            <a:ext cx="3893436" cy="951745"/>
            <a:chOff x="263352" y="4741997"/>
            <a:chExt cx="3893436" cy="951745"/>
          </a:xfrm>
        </p:grpSpPr>
        <p:pic>
          <p:nvPicPr>
            <p:cNvPr id="12" name="Picture 11" descr="A close up of a logo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CC7870CE-7312-4299-9BE3-36DB0DCC0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0236" y="4741997"/>
              <a:ext cx="1806552" cy="951745"/>
            </a:xfrm>
            <a:prstGeom prst="rect">
              <a:avLst/>
            </a:prstGeom>
          </p:spPr>
        </p:pic>
        <p:sp>
          <p:nvSpPr>
            <p:cNvPr id="13" name="矩形 1">
              <a:hlinkClick r:id="rId5"/>
              <a:extLst>
                <a:ext uri="{FF2B5EF4-FFF2-40B4-BE49-F238E27FC236}">
                  <a16:creationId xmlns:a16="http://schemas.microsoft.com/office/drawing/2014/main" id="{F23DE578-EB9C-437A-8824-0E929FB5F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52" y="4811101"/>
              <a:ext cx="1920088" cy="715089"/>
            </a:xfrm>
            <a:prstGeom prst="wedgeRoundRectCallout">
              <a:avLst>
                <a:gd name="adj1" fmla="val 57623"/>
                <a:gd name="adj2" fmla="val 24275"/>
                <a:gd name="adj3" fmla="val 16667"/>
              </a:avLst>
            </a:prstGeom>
            <a:solidFill>
              <a:srgbClr val="FFDB69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</a:t>
              </a:r>
              <a:r>
                <a:rPr lang="en-US" altLang="zh-TW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動物嘉年華：天鵝</a:t>
              </a:r>
              <a:r>
                <a:rPr lang="en-US" altLang="zh-TW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1D2BE03-ED86-4AB6-98C0-50529CF57DFF}"/>
              </a:ext>
            </a:extLst>
          </p:cNvPr>
          <p:cNvSpPr txBox="1"/>
          <p:nvPr/>
        </p:nvSpPr>
        <p:spPr>
          <a:xfrm>
            <a:off x="4583832" y="1349023"/>
            <a:ext cx="1337749" cy="649188"/>
          </a:xfrm>
          <a:prstGeom prst="ellipse">
            <a:avLst/>
          </a:prstGeom>
          <a:solidFill>
            <a:srgbClr val="FFCDCD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endParaRPr lang="en-GB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992654-1527-4080-A78C-B571F37DFA9C}"/>
              </a:ext>
            </a:extLst>
          </p:cNvPr>
          <p:cNvSpPr txBox="1"/>
          <p:nvPr/>
        </p:nvSpPr>
        <p:spPr>
          <a:xfrm>
            <a:off x="8232396" y="1349023"/>
            <a:ext cx="1339200" cy="649188"/>
          </a:xfrm>
          <a:prstGeom prst="ellipse">
            <a:avLst/>
          </a:prstGeom>
          <a:solidFill>
            <a:srgbClr val="C2E49C"/>
          </a:solidFill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力度</a:t>
            </a:r>
            <a:endParaRPr lang="en-GB" sz="24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FC0C3F-D31A-4DCC-9B23-8CC9E9CB1B03}"/>
              </a:ext>
            </a:extLst>
          </p:cNvPr>
          <p:cNvSpPr txBox="1"/>
          <p:nvPr/>
        </p:nvSpPr>
        <p:spPr>
          <a:xfrm>
            <a:off x="6024583" y="1469305"/>
            <a:ext cx="1656184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8FF4D8-2CFD-4634-A504-78500EAB7A86}"/>
              </a:ext>
            </a:extLst>
          </p:cNvPr>
          <p:cNvSpPr txBox="1"/>
          <p:nvPr/>
        </p:nvSpPr>
        <p:spPr>
          <a:xfrm>
            <a:off x="9696400" y="1469304"/>
            <a:ext cx="1656184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D21311-2604-47AA-B828-FA59D77FE162}"/>
              </a:ext>
            </a:extLst>
          </p:cNvPr>
          <p:cNvSpPr txBox="1"/>
          <p:nvPr/>
        </p:nvSpPr>
        <p:spPr>
          <a:xfrm>
            <a:off x="10511782" y="4869159"/>
            <a:ext cx="1656184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46D5C1-BC3D-45C3-9C57-AE77981937A3}"/>
              </a:ext>
            </a:extLst>
          </p:cNvPr>
          <p:cNvSpPr txBox="1"/>
          <p:nvPr/>
        </p:nvSpPr>
        <p:spPr>
          <a:xfrm>
            <a:off x="4948072" y="2438037"/>
            <a:ext cx="2949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樂曲速度較慢，讓人聯想到天鵝悠然暢泳的畫面。</a:t>
            </a:r>
            <a:endParaRPr lang="en-GB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457ADC-08C0-42F2-A14F-0A1782B2FDCA}"/>
              </a:ext>
            </a:extLst>
          </p:cNvPr>
          <p:cNvSpPr txBox="1"/>
          <p:nvPr/>
        </p:nvSpPr>
        <p:spPr>
          <a:xfrm>
            <a:off x="8701464" y="2426069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樂曲力度中等，配合天鵝輕鬆自在地游泳的感覺。</a:t>
            </a:r>
            <a:endParaRPr lang="en-GB" sz="24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978D7F-A850-4EBC-9952-BB6D9FF47CD0}"/>
              </a:ext>
            </a:extLst>
          </p:cNvPr>
          <p:cNvSpPr txBox="1"/>
          <p:nvPr/>
        </p:nvSpPr>
        <p:spPr>
          <a:xfrm>
            <a:off x="5262307" y="5381508"/>
            <a:ext cx="6018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樂曲主要以連音演奏，能夠突顯天鵝優雅的泳姿。</a:t>
            </a:r>
            <a:endParaRPr lang="en-GB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783275-E811-440E-AB29-3D9B7121FA39}"/>
              </a:ext>
            </a:extLst>
          </p:cNvPr>
          <p:cNvSpPr txBox="1"/>
          <p:nvPr/>
        </p:nvSpPr>
        <p:spPr>
          <a:xfrm>
            <a:off x="4534829" y="4509119"/>
            <a:ext cx="6018270" cy="649188"/>
          </a:xfrm>
          <a:prstGeom prst="ellipse">
            <a:avLst/>
          </a:prstGeom>
          <a:solidFill>
            <a:srgbClr val="CECEEF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演奏方式（例：連音／跳音）</a:t>
            </a:r>
            <a:endParaRPr lang="en-GB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50512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A18908-9EDE-48D5-BB55-DEFC945ED812}"/>
              </a:ext>
            </a:extLst>
          </p:cNvPr>
          <p:cNvGrpSpPr/>
          <p:nvPr/>
        </p:nvGrpSpPr>
        <p:grpSpPr>
          <a:xfrm>
            <a:off x="-24681" y="152400"/>
            <a:ext cx="230425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301144F-DA5A-46AF-9AF4-29BF1DEB6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A0B016E7-7465-4FDB-AFB9-403A86B5D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音樂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與影片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2A7D680D-FFAA-4FFD-B5D6-51DC96718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980728"/>
            <a:ext cx="102251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聆聽另一首樂曲。它的速度、力度和氣氛是怎樣的？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2EF418-F177-4CCB-AF98-F184AA302F0D}"/>
              </a:ext>
            </a:extLst>
          </p:cNvPr>
          <p:cNvGrpSpPr/>
          <p:nvPr/>
        </p:nvGrpSpPr>
        <p:grpSpPr>
          <a:xfrm>
            <a:off x="2207570" y="2129964"/>
            <a:ext cx="4368358" cy="1224136"/>
            <a:chOff x="3503713" y="5185382"/>
            <a:chExt cx="2506650" cy="1224136"/>
          </a:xfrm>
        </p:grpSpPr>
        <p:sp>
          <p:nvSpPr>
            <p:cNvPr id="7" name="手繪多邊形 17">
              <a:hlinkClick r:id="rId2"/>
              <a:extLst>
                <a:ext uri="{FF2B5EF4-FFF2-40B4-BE49-F238E27FC236}">
                  <a16:creationId xmlns:a16="http://schemas.microsoft.com/office/drawing/2014/main" id="{37175FC3-9C61-4775-ADA2-62C6F8CA5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713" y="5185382"/>
              <a:ext cx="2506650" cy="1224136"/>
            </a:xfrm>
            <a:custGeom>
              <a:avLst/>
              <a:gdLst>
                <a:gd name="T0" fmla="*/ 3052575 w 6010312"/>
                <a:gd name="T1" fmla="*/ 11 h 4278079"/>
                <a:gd name="T2" fmla="*/ 2283831 w 6010312"/>
                <a:gd name="T3" fmla="*/ 101 h 4278079"/>
                <a:gd name="T4" fmla="*/ 23039947 w 6010312"/>
                <a:gd name="T5" fmla="*/ 106 h 4278079"/>
                <a:gd name="T6" fmla="*/ 24717206 w 6010312"/>
                <a:gd name="T7" fmla="*/ 12 h 4278079"/>
                <a:gd name="T8" fmla="*/ 3052575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92D050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矩形 77">
              <a:hlinkClick r:id="rId2"/>
              <a:extLst>
                <a:ext uri="{FF2B5EF4-FFF2-40B4-BE49-F238E27FC236}">
                  <a16:creationId xmlns:a16="http://schemas.microsoft.com/office/drawing/2014/main" id="{A29F7192-BF3E-4F23-9CF6-F886750F2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185" y="5393971"/>
              <a:ext cx="1104742" cy="836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-GB" altLang="zh-TW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Clair de Lune</a:t>
              </a:r>
            </a:p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月光</a:t>
              </a:r>
              <a:endParaRPr lang="en-US" altLang="zh-TW" sz="20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77">
              <a:hlinkClick r:id="rId2"/>
              <a:extLst>
                <a:ext uri="{FF2B5EF4-FFF2-40B4-BE49-F238E27FC236}">
                  <a16:creationId xmlns:a16="http://schemas.microsoft.com/office/drawing/2014/main" id="{C8AD1892-A14A-401C-A888-0014EF732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332" y="5393971"/>
              <a:ext cx="736784" cy="836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-GB" altLang="zh-TW" sz="20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Debussy</a:t>
              </a:r>
            </a:p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0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德布西</a:t>
              </a:r>
              <a:endParaRPr lang="en-US" altLang="zh-TW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矩形 1">
            <a:hlinkClick r:id="rId2"/>
            <a:extLst>
              <a:ext uri="{FF2B5EF4-FFF2-40B4-BE49-F238E27FC236}">
                <a16:creationId xmlns:a16="http://schemas.microsoft.com/office/drawing/2014/main" id="{8DA0E748-D372-4E19-9ED7-FA8169397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0" y="1700808"/>
            <a:ext cx="14160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000" dirty="0">
                <a:solidFill>
                  <a:srgbClr val="008000"/>
                </a:solidFill>
                <a:ea typeface="標楷體" panose="03000509000000000000" pitchFamily="65" charset="-120"/>
              </a:rPr>
              <a:t>按此聆聽：</a:t>
            </a:r>
            <a:endParaRPr lang="en-US" altLang="zh-TW" sz="20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11" descr="A close up of a log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3F7E862-336A-4715-BDE2-A970A8BE1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979" y="1801308"/>
            <a:ext cx="3124636" cy="15527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36F3484-5E12-4A28-BDE1-C749B4954AAF}"/>
              </a:ext>
            </a:extLst>
          </p:cNvPr>
          <p:cNvSpPr/>
          <p:nvPr/>
        </p:nvSpPr>
        <p:spPr bwMode="auto">
          <a:xfrm>
            <a:off x="4574635" y="3926105"/>
            <a:ext cx="3168000" cy="2668079"/>
          </a:xfrm>
          <a:prstGeom prst="roundRect">
            <a:avLst>
              <a:gd name="adj" fmla="val 5931"/>
            </a:avLst>
          </a:prstGeom>
          <a:solidFill>
            <a:srgbClr val="D8EE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84F8F2-4249-4CCE-AF95-F615F197571C}"/>
              </a:ext>
            </a:extLst>
          </p:cNvPr>
          <p:cNvSpPr/>
          <p:nvPr/>
        </p:nvSpPr>
        <p:spPr bwMode="auto">
          <a:xfrm>
            <a:off x="830218" y="3926105"/>
            <a:ext cx="3168000" cy="2668079"/>
          </a:xfrm>
          <a:prstGeom prst="roundRect">
            <a:avLst>
              <a:gd name="adj" fmla="val 5931"/>
            </a:avLst>
          </a:prstGeom>
          <a:solidFill>
            <a:srgbClr val="FF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50E5C2-05F5-461F-BD78-346545F05204}"/>
              </a:ext>
            </a:extLst>
          </p:cNvPr>
          <p:cNvSpPr txBox="1"/>
          <p:nvPr/>
        </p:nvSpPr>
        <p:spPr>
          <a:xfrm>
            <a:off x="564839" y="3650113"/>
            <a:ext cx="1337749" cy="649188"/>
          </a:xfrm>
          <a:prstGeom prst="ellipse">
            <a:avLst/>
          </a:prstGeom>
          <a:solidFill>
            <a:srgbClr val="FFCDCD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endParaRPr lang="en-GB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915D42-E85B-48D5-B4B7-F002BF6B7E9A}"/>
              </a:ext>
            </a:extLst>
          </p:cNvPr>
          <p:cNvSpPr txBox="1"/>
          <p:nvPr/>
        </p:nvSpPr>
        <p:spPr>
          <a:xfrm>
            <a:off x="4213403" y="3650113"/>
            <a:ext cx="1339200" cy="649188"/>
          </a:xfrm>
          <a:prstGeom prst="ellipse">
            <a:avLst/>
          </a:prstGeom>
          <a:solidFill>
            <a:srgbClr val="C2E49C"/>
          </a:solidFill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力度</a:t>
            </a:r>
            <a:endParaRPr lang="en-GB" sz="24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53FC319-8969-48AC-83E5-FD4B5F0A6332}"/>
              </a:ext>
            </a:extLst>
          </p:cNvPr>
          <p:cNvSpPr/>
          <p:nvPr/>
        </p:nvSpPr>
        <p:spPr bwMode="auto">
          <a:xfrm>
            <a:off x="8319052" y="3926105"/>
            <a:ext cx="3168000" cy="2668079"/>
          </a:xfrm>
          <a:prstGeom prst="roundRect">
            <a:avLst>
              <a:gd name="adj" fmla="val 5931"/>
            </a:avLst>
          </a:prstGeom>
          <a:solidFill>
            <a:srgbClr val="E1F2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89C876-097C-4789-960C-D8700CEA43BE}"/>
              </a:ext>
            </a:extLst>
          </p:cNvPr>
          <p:cNvSpPr txBox="1"/>
          <p:nvPr/>
        </p:nvSpPr>
        <p:spPr>
          <a:xfrm>
            <a:off x="7957820" y="3650113"/>
            <a:ext cx="1339200" cy="64918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氣氛</a:t>
            </a:r>
            <a:endParaRPr lang="en-GB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AC76FA-6B5E-4585-86D5-1C36A37B63C5}"/>
              </a:ext>
            </a:extLst>
          </p:cNvPr>
          <p:cNvSpPr txBox="1"/>
          <p:nvPr/>
        </p:nvSpPr>
        <p:spPr>
          <a:xfrm>
            <a:off x="839416" y="4676943"/>
            <a:ext cx="3249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樂曲以行板速度開始，中段略為加快，最後</a:t>
            </a:r>
            <a:endParaRPr lang="en-GB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速度漸慢，悠悠終結。</a:t>
            </a:r>
            <a:endParaRPr lang="en-GB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845803-4907-4C5E-A0C2-F0D2C81456DE}"/>
              </a:ext>
            </a:extLst>
          </p:cNvPr>
          <p:cNvSpPr txBox="1"/>
          <p:nvPr/>
        </p:nvSpPr>
        <p:spPr>
          <a:xfrm>
            <a:off x="4682471" y="468139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力度較輕柔，中段稍有波動，到樂曲尾段則越來越輕。</a:t>
            </a:r>
            <a:endParaRPr lang="en-GB" sz="24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902518-8CA7-4B4B-9F63-622F76455BA1}"/>
              </a:ext>
            </a:extLst>
          </p:cNvPr>
          <p:cNvSpPr txBox="1"/>
          <p:nvPr/>
        </p:nvSpPr>
        <p:spPr>
          <a:xfrm>
            <a:off x="8445237" y="4798284"/>
            <a:ext cx="3041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柔和寧靜，神祕而富夢幻色彩。</a:t>
            </a:r>
            <a:endParaRPr lang="en-GB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D2FA80-E0D9-4C22-8EDC-7F21FEA04C1F}"/>
              </a:ext>
            </a:extLst>
          </p:cNvPr>
          <p:cNvSpPr txBox="1"/>
          <p:nvPr/>
        </p:nvSpPr>
        <p:spPr>
          <a:xfrm>
            <a:off x="2005590" y="3770395"/>
            <a:ext cx="1656184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C6C02-5B66-4E03-B399-E422D85C9AE6}"/>
              </a:ext>
            </a:extLst>
          </p:cNvPr>
          <p:cNvSpPr txBox="1"/>
          <p:nvPr/>
        </p:nvSpPr>
        <p:spPr>
          <a:xfrm>
            <a:off x="5677407" y="3770394"/>
            <a:ext cx="1656184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26402C-B07C-404F-AB55-FAB7BC9BAE4B}"/>
              </a:ext>
            </a:extLst>
          </p:cNvPr>
          <p:cNvSpPr txBox="1"/>
          <p:nvPr/>
        </p:nvSpPr>
        <p:spPr>
          <a:xfrm>
            <a:off x="9421824" y="3770394"/>
            <a:ext cx="1656184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60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1025AF-D16A-47CB-A9C9-25059ACE3AC6}"/>
              </a:ext>
            </a:extLst>
          </p:cNvPr>
          <p:cNvGrpSpPr/>
          <p:nvPr/>
        </p:nvGrpSpPr>
        <p:grpSpPr>
          <a:xfrm>
            <a:off x="-24681" y="152400"/>
            <a:ext cx="230425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4BA00D2F-2F77-4017-855F-9B448DB86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CAF7211B-B15D-466D-BD9A-350E96092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音樂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與影片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DD84F962-4DCA-4C25-BA03-6CF6D8231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980728"/>
            <a:ext cx="102251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你認為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月光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能配合天鵝影片的畫面嗎？為甚麼？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FDF3DEBF-3092-480F-8DA9-9934F18BB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03" y="1664354"/>
            <a:ext cx="1440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天鵝影片：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3A03video02">
            <a:hlinkClick r:id="" action="ppaction://media"/>
            <a:extLst>
              <a:ext uri="{FF2B5EF4-FFF2-40B4-BE49-F238E27FC236}">
                <a16:creationId xmlns:a16="http://schemas.microsoft.com/office/drawing/2014/main" id="{6AEA70E6-5B67-4A94-B484-087FD51DF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611" y="2075607"/>
            <a:ext cx="3988692" cy="29915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89170F-B904-4D0E-A0B4-4F51B11D3A0A}"/>
              </a:ext>
            </a:extLst>
          </p:cNvPr>
          <p:cNvGrpSpPr/>
          <p:nvPr/>
        </p:nvGrpSpPr>
        <p:grpSpPr>
          <a:xfrm>
            <a:off x="6240016" y="2075606"/>
            <a:ext cx="4475423" cy="1785441"/>
            <a:chOff x="6672064" y="2075606"/>
            <a:chExt cx="4475423" cy="1785441"/>
          </a:xfrm>
        </p:grpSpPr>
        <p:pic>
          <p:nvPicPr>
            <p:cNvPr id="8" name="Picture 7" descr="A close up of a logo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187B0480-6788-48D3-853E-45971C01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4699" y="2075606"/>
              <a:ext cx="3592788" cy="1785441"/>
            </a:xfrm>
            <a:prstGeom prst="rect">
              <a:avLst/>
            </a:prstGeom>
          </p:spPr>
        </p:pic>
        <p:sp>
          <p:nvSpPr>
            <p:cNvPr id="9" name="矩形 1">
              <a:hlinkClick r:id="rId5"/>
              <a:extLst>
                <a:ext uri="{FF2B5EF4-FFF2-40B4-BE49-F238E27FC236}">
                  <a16:creationId xmlns:a16="http://schemas.microsoft.com/office/drawing/2014/main" id="{500C52C9-AAE7-40B5-B991-890B44145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2064" y="2393877"/>
              <a:ext cx="2058703" cy="408623"/>
            </a:xfrm>
            <a:prstGeom prst="wedgeRoundRectCallout">
              <a:avLst>
                <a:gd name="adj1" fmla="val 61485"/>
                <a:gd name="adj2" fmla="val 99678"/>
                <a:gd name="adj3" fmla="val 16667"/>
              </a:avLst>
            </a:prstGeom>
            <a:solidFill>
              <a:srgbClr val="FFDB69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</a:t>
              </a:r>
              <a:r>
                <a:rPr lang="en-US" altLang="zh-TW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月光</a:t>
              </a:r>
              <a:r>
                <a:rPr lang="en-US" altLang="zh-TW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</a:p>
          </p:txBody>
        </p:sp>
      </p:grpSp>
      <p:pic>
        <p:nvPicPr>
          <p:cNvPr id="11" name="Picture 97">
            <a:extLst>
              <a:ext uri="{FF2B5EF4-FFF2-40B4-BE49-F238E27FC236}">
                <a16:creationId xmlns:a16="http://schemas.microsoft.com/office/drawing/2014/main" id="{7C839E9E-2379-4BFB-8833-26062018E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389" y="4077072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C665119-BD41-40EE-A013-633CDE9E248F}"/>
              </a:ext>
            </a:extLst>
          </p:cNvPr>
          <p:cNvSpPr/>
          <p:nvPr/>
        </p:nvSpPr>
        <p:spPr bwMode="auto">
          <a:xfrm>
            <a:off x="5303912" y="4432705"/>
            <a:ext cx="3801659" cy="1107412"/>
          </a:xfrm>
          <a:prstGeom prst="wedgeRoundRectCallout">
            <a:avLst>
              <a:gd name="adj1" fmla="val 67578"/>
              <a:gd name="adj2" fmla="val 5190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這個問題沒有標準答案，只要我們能配合</a:t>
            </a: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月光</a:t>
            </a: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的音樂元素，給予合理的解釋便可以了！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peech Bubble: Rectangle with Corners Rounded 12">
            <a:hlinkClick r:id="rId8" action="ppaction://hlinksldjump"/>
            <a:extLst>
              <a:ext uri="{FF2B5EF4-FFF2-40B4-BE49-F238E27FC236}">
                <a16:creationId xmlns:a16="http://schemas.microsoft.com/office/drawing/2014/main" id="{3075A473-8FFE-49BD-9622-E1BE1624846C}"/>
              </a:ext>
            </a:extLst>
          </p:cNvPr>
          <p:cNvSpPr/>
          <p:nvPr/>
        </p:nvSpPr>
        <p:spPr bwMode="auto">
          <a:xfrm>
            <a:off x="6548649" y="5877272"/>
            <a:ext cx="2556922" cy="432048"/>
          </a:xfrm>
          <a:prstGeom prst="wedgeRoundRectCallout">
            <a:avLst>
              <a:gd name="adj1" fmla="val 75376"/>
              <a:gd name="adj2" fmla="val -60532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按此了解樂曲背景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29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3 -0.00104 0.0081 -1.45833E-6 0.00903 C 0.00508 0.01458 -0.00208 0.03148 -0.00247 0.03264 C -0.00299 0.02801 -0.00364 0.0243 -0.00364 0.01875 C -0.00364 0.01065 -0.00065 2.22222E-6 -1.45833E-6 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12" y="2046154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423592" y="1556792"/>
            <a:ext cx="8979148" cy="1605960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423592" y="4170864"/>
            <a:ext cx="5882804" cy="1165075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12" y="4458959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661" y="1864197"/>
            <a:ext cx="77008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完成工作紙，為詩歌</a:t>
            </a:r>
            <a:r>
              <a:rPr lang="en-GB" altLang="zh-TW" sz="2600" i="1" dirty="0">
                <a:solidFill>
                  <a:srgbClr val="FF6600"/>
                </a:solidFill>
                <a:ea typeface="標楷體" panose="03000509000000000000" pitchFamily="65" charset="-120"/>
              </a:rPr>
              <a:t>Pitter Patter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創作聲響效果，並利用圖像符號作記錄。</a:t>
            </a:r>
            <a:endParaRPr lang="en-GB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661" y="4435998"/>
            <a:ext cx="774144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學唱附加歌曲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聽雨聲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》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4D9E70-C76D-441E-9F9D-83E74E185A5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4" name="Object 3">
            <a:hlinkClick r:id="" action="ppaction://ole?verb=1"/>
            <a:extLst>
              <a:ext uri="{FF2B5EF4-FFF2-40B4-BE49-F238E27FC236}">
                <a16:creationId xmlns:a16="http://schemas.microsoft.com/office/drawing/2014/main" id="{140981EE-7864-48C1-8DF9-D3039783EB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567936"/>
              </p:ext>
            </p:extLst>
          </p:nvPr>
        </p:nvGraphicFramePr>
        <p:xfrm>
          <a:off x="7442300" y="2310473"/>
          <a:ext cx="504056" cy="10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0" name="Document" showAsIcon="1" r:id="rId7" imgW="380850" imgH="771525" progId="Word.Document.8">
                  <p:embed/>
                </p:oleObj>
              </mc:Choice>
              <mc:Fallback>
                <p:oleObj name="Document" showAsIcon="1" r:id="rId7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42300" y="2310473"/>
                        <a:ext cx="504056" cy="10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0AA89596-6960-4E18-98E2-ABB9984E9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548814" y="6194699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7C9EBF-FA1A-4FB8-BF2C-2965D63C68F6}"/>
              </a:ext>
            </a:extLst>
          </p:cNvPr>
          <p:cNvGrpSpPr/>
          <p:nvPr/>
        </p:nvGrpSpPr>
        <p:grpSpPr>
          <a:xfrm>
            <a:off x="-24681" y="152400"/>
            <a:ext cx="5112569" cy="641350"/>
            <a:chOff x="19050" y="152400"/>
            <a:chExt cx="2425700" cy="641350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8A6A754B-3CCA-44A4-9A38-43563F144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4AC880D4-D5B2-42B9-845A-2DF86197F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GB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Pitter Patter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純音樂卡拉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OK</a:t>
              </a:r>
            </a:p>
          </p:txBody>
        </p:sp>
      </p:grpSp>
      <p:pic>
        <p:nvPicPr>
          <p:cNvPr id="5" name="pitter-patter_music">
            <a:hlinkClick r:id="" action="ppaction://media"/>
            <a:extLst>
              <a:ext uri="{FF2B5EF4-FFF2-40B4-BE49-F238E27FC236}">
                <a16:creationId xmlns:a16="http://schemas.microsoft.com/office/drawing/2014/main" id="{930B4D56-4FF4-4455-A4F2-A5CF95AA1F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3592" y="921803"/>
            <a:ext cx="7638188" cy="57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9590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DACC05-8EA0-444B-9092-B1CB1C270E2A}"/>
              </a:ext>
            </a:extLst>
          </p:cNvPr>
          <p:cNvGrpSpPr/>
          <p:nvPr/>
        </p:nvGrpSpPr>
        <p:grpSpPr>
          <a:xfrm>
            <a:off x="-24681" y="152400"/>
            <a:ext cx="67687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626B382-2FF9-461C-BDEA-92E1B465D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174506E1-EB51-432D-A9D4-FE40C7CB4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降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D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大調圓舞曲，作品六十四第一號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pic>
        <p:nvPicPr>
          <p:cNvPr id="6" name="Picture 5" descr="A picture containing table, desk, mirror&#10;&#10;Description automatically generated">
            <a:extLst>
              <a:ext uri="{FF2B5EF4-FFF2-40B4-BE49-F238E27FC236}">
                <a16:creationId xmlns:a16="http://schemas.microsoft.com/office/drawing/2014/main" id="{1586F2F9-78F8-4100-A101-BEB578C3B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1" y="980728"/>
            <a:ext cx="11282358" cy="4896543"/>
          </a:xfrm>
          <a:prstGeom prst="rect">
            <a:avLst/>
          </a:prstGeom>
        </p:spPr>
      </p:pic>
      <p:pic>
        <p:nvPicPr>
          <p:cNvPr id="8" name="Picture 7" descr="A close up of a person&#10;&#10;Description automatically generated">
            <a:extLst>
              <a:ext uri="{FF2B5EF4-FFF2-40B4-BE49-F238E27FC236}">
                <a16:creationId xmlns:a16="http://schemas.microsoft.com/office/drawing/2014/main" id="{2B763C1D-0C08-4A12-BB11-94554B40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772816"/>
            <a:ext cx="2265055" cy="2767897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25EB297D-CD5A-4C7E-921D-0822E3CDD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070" y="114315"/>
            <a:ext cx="1210088" cy="772924"/>
          </a:xfrm>
          <a:prstGeom prst="rect">
            <a:avLst/>
          </a:prstGeom>
        </p:spPr>
      </p:pic>
      <p:sp>
        <p:nvSpPr>
          <p:cNvPr id="10" name="矩形 1">
            <a:hlinkClick r:id="rId4"/>
            <a:extLst>
              <a:ext uri="{FF2B5EF4-FFF2-40B4-BE49-F238E27FC236}">
                <a16:creationId xmlns:a16="http://schemas.microsoft.com/office/drawing/2014/main" id="{9D48BBEF-25DD-43BD-889E-9795FB074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668" y="236546"/>
            <a:ext cx="1704064" cy="408623"/>
          </a:xfrm>
          <a:prstGeom prst="wedgeRoundRectCallout">
            <a:avLst>
              <a:gd name="adj1" fmla="val 65388"/>
              <a:gd name="adj2" fmla="val 6206"/>
              <a:gd name="adj3" fmla="val 16667"/>
            </a:avLst>
          </a:prstGeom>
          <a:solidFill>
            <a:srgbClr val="D8EEC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1800" dirty="0">
                <a:solidFill>
                  <a:srgbClr val="008000"/>
                </a:solidFill>
                <a:ea typeface="標楷體" panose="03000509000000000000" pitchFamily="65" charset="-120"/>
              </a:rPr>
              <a:t>按此聆聽樂曲</a:t>
            </a:r>
            <a:endParaRPr lang="en-US" altLang="zh-TW" sz="18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A9BCE-0158-48EB-8F91-8D08D47F00FA}"/>
              </a:ext>
            </a:extLst>
          </p:cNvPr>
          <p:cNvSpPr txBox="1"/>
          <p:nvPr/>
        </p:nvSpPr>
        <p:spPr>
          <a:xfrm>
            <a:off x="3989294" y="1690061"/>
            <a:ext cx="69847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這首樂曲又稱</a:t>
            </a:r>
            <a:r>
              <a:rPr lang="en-US" altLang="zh-TW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小狗圓舞曲</a:t>
            </a:r>
            <a:r>
              <a:rPr lang="en-US" altLang="zh-TW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，是「鋼琴詩人」蕭邦寫於 </a:t>
            </a:r>
            <a:r>
              <a:rPr lang="en-US" altLang="zh-TW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1846 </a:t>
            </a:r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年的作品。</a:t>
            </a:r>
            <a:endParaRPr lang="en-GB" altLang="zh-TW" sz="2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GB" altLang="zh-TW" sz="2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據說蕭邦在地中海小島養病時，看到女友喬治桑的小狗追逐着自己的尾巴，在地上打轉的逗趣情境，因而獲得靈感，寫下這首活潑的樂曲。</a:t>
            </a:r>
            <a:endParaRPr lang="en-GB" altLang="zh-TW" sz="2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GB" altLang="zh-TW" sz="2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由於這首樂曲很短，演奏時間長約一分鐘，所以也被稱為</a:t>
            </a:r>
            <a:r>
              <a:rPr lang="en-US" altLang="zh-TW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一分鐘圓舞曲</a:t>
            </a:r>
            <a:r>
              <a:rPr lang="en-US" altLang="zh-TW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。樂曲的開始部分採用了快速的旋轉式音型，仿如一隻小狗因追逐自己的尾巴而團團轉。</a:t>
            </a:r>
            <a:endParaRPr lang="en-GB" sz="2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190E54-1C14-433C-A99D-C1912D0FC5DC}"/>
              </a:ext>
            </a:extLst>
          </p:cNvPr>
          <p:cNvSpPr txBox="1"/>
          <p:nvPr/>
        </p:nvSpPr>
        <p:spPr>
          <a:xfrm>
            <a:off x="1801725" y="4634202"/>
            <a:ext cx="1924612" cy="646986"/>
          </a:xfrm>
          <a:prstGeom prst="round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蕭邦</a:t>
            </a:r>
            <a:endParaRPr lang="en-GB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GB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1810–1849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GB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D1731C7B-2542-4812-B6C7-80D6B123D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548814" y="6194699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25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51584" y="2060848"/>
            <a:ext cx="7942262" cy="3198813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為詩歌創作聲響效果</a:t>
            </a:r>
            <a:endParaRPr lang="en-GB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運用簡單音樂術語來描述音樂的特色</a:t>
            </a:r>
            <a:endParaRPr lang="en-GB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Pitter Patter</a:t>
            </a:r>
            <a:endParaRPr lang="en-GB" altLang="zh-TW" sz="3600" b="1" i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表達個人對音樂的感受</a:t>
            </a:r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64246" y="535261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15CC0A-15D0-4701-B8F2-5931171D4ED6}"/>
              </a:ext>
            </a:extLst>
          </p:cNvPr>
          <p:cNvGrpSpPr/>
          <p:nvPr/>
        </p:nvGrpSpPr>
        <p:grpSpPr>
          <a:xfrm>
            <a:off x="-24681" y="152400"/>
            <a:ext cx="1800201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44456BD2-E3E8-49CC-BA68-B7263E5A3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4AD9FB52-6125-46A5-9F7A-D3BED6104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月光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BBE167-7814-4DA0-81C2-3B3BE19BD211}"/>
              </a:ext>
            </a:extLst>
          </p:cNvPr>
          <p:cNvGrpSpPr/>
          <p:nvPr/>
        </p:nvGrpSpPr>
        <p:grpSpPr>
          <a:xfrm>
            <a:off x="9048328" y="108357"/>
            <a:ext cx="2945502" cy="825912"/>
            <a:chOff x="6897892" y="2075607"/>
            <a:chExt cx="2945502" cy="825912"/>
          </a:xfrm>
        </p:grpSpPr>
        <p:pic>
          <p:nvPicPr>
            <p:cNvPr id="7" name="Picture 6" descr="A close up of a logo&#10;&#10;Description automatically generated">
              <a:hlinkClick r:id="rId2"/>
              <a:extLst>
                <a:ext uri="{FF2B5EF4-FFF2-40B4-BE49-F238E27FC236}">
                  <a16:creationId xmlns:a16="http://schemas.microsoft.com/office/drawing/2014/main" id="{A3981891-47E5-4BE9-894E-3FB5D21FE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1436" y="2075607"/>
              <a:ext cx="1661958" cy="825912"/>
            </a:xfrm>
            <a:prstGeom prst="rect">
              <a:avLst/>
            </a:prstGeom>
          </p:spPr>
        </p:pic>
        <p:sp>
          <p:nvSpPr>
            <p:cNvPr id="8" name="矩形 1">
              <a:hlinkClick r:id="rId2"/>
              <a:extLst>
                <a:ext uri="{FF2B5EF4-FFF2-40B4-BE49-F238E27FC236}">
                  <a16:creationId xmlns:a16="http://schemas.microsoft.com/office/drawing/2014/main" id="{17C86065-44BC-4C10-93E3-5E0DA0218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7892" y="2332489"/>
              <a:ext cx="1626655" cy="408623"/>
            </a:xfrm>
            <a:prstGeom prst="wedgeRoundRectCallout">
              <a:avLst>
                <a:gd name="adj1" fmla="val 66373"/>
                <a:gd name="adj2" fmla="val 12114"/>
                <a:gd name="adj3" fmla="val 16667"/>
              </a:avLst>
            </a:prstGeom>
            <a:solidFill>
              <a:srgbClr val="FFDB69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1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按此聆聽樂曲</a:t>
              </a:r>
              <a:endPara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12" name="Picture 11" descr="A close up of a tool&#10;&#10;Description automatically generated">
            <a:extLst>
              <a:ext uri="{FF2B5EF4-FFF2-40B4-BE49-F238E27FC236}">
                <a16:creationId xmlns:a16="http://schemas.microsoft.com/office/drawing/2014/main" id="{B9436697-22E3-4606-A5FB-424002278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787"/>
            <a:ext cx="12192000" cy="5783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E97082-D2BD-4E8E-848F-8BFBF64C3CBC}"/>
              </a:ext>
            </a:extLst>
          </p:cNvPr>
          <p:cNvSpPr txBox="1"/>
          <p:nvPr/>
        </p:nvSpPr>
        <p:spPr>
          <a:xfrm>
            <a:off x="1559496" y="2420888"/>
            <a:ext cx="92757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這首樂曲是法國印象派作曲家德布西寫於 </a:t>
            </a:r>
            <a:r>
              <a:rPr lang="en-US" altLang="zh-TW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1890 </a:t>
            </a:r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年的作品，是他的代表作</a:t>
            </a:r>
            <a:r>
              <a:rPr lang="en-US" altLang="zh-TW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貝加馬斯卡組曲</a:t>
            </a:r>
            <a:r>
              <a:rPr lang="en-US" altLang="zh-TW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的第三首，也是他流傳最廣的鋼琴作品之一。</a:t>
            </a:r>
            <a:endParaRPr lang="en-GB" altLang="zh-TW" sz="2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GB" altLang="zh-TW" sz="2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德布西成功地融合了月光的意境，以及其帶給人們的感受，並利用聲音描繪出來。</a:t>
            </a:r>
            <a:endParaRPr lang="en-GB" altLang="zh-TW" sz="2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GB" altLang="zh-TW" sz="2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最初以行板的速度和輕柔的力度營造出幽靜的氣氛，描繪了月夜特有的詩情畫意。接着，在一串和弦的晃動下，速度略為加快，左手連續的琶音如月光蕩漾，主旋律也愈來愈明朗，描繪出朦朧的月色。最後，速度漸慢，樂曲悠悠終結。</a:t>
            </a:r>
            <a:endParaRPr lang="en-GB" sz="2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7F9FF705-16E0-4774-8293-2F8F62BB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548814" y="6194699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DA9344A9-08AA-4E86-9288-FD8FB4227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876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548CFD-F1D4-4F45-9723-3AD1CE124748}"/>
              </a:ext>
            </a:extLst>
          </p:cNvPr>
          <p:cNvGrpSpPr/>
          <p:nvPr/>
        </p:nvGrpSpPr>
        <p:grpSpPr>
          <a:xfrm>
            <a:off x="-24680" y="152400"/>
            <a:ext cx="2736304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93679E4-0235-420E-9CD0-207B31360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8AE5D2CA-5CEA-4A01-AF7B-20CC7370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課本附加歌曲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7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53DFDB7E-0D27-4527-80F2-12A78B31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548814" y="6194699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71C92967-0673-4D9A-BAC1-C5757CAD1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876" y="152399"/>
            <a:ext cx="7656611" cy="6508119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11EB7008-8F72-47DC-A382-448506FB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8814" y="188913"/>
            <a:ext cx="9721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B0F0"/>
                </a:solidFill>
                <a:ea typeface="標楷體" panose="03000509000000000000" pitchFamily="65" charset="-120"/>
              </a:rPr>
              <a:t>範唱：</a:t>
            </a:r>
            <a:endParaRPr lang="en-US" altLang="zh-TW" sz="2000" strike="sngStrike" dirty="0">
              <a:solidFill>
                <a:srgbClr val="00B0F0"/>
              </a:solidFill>
              <a:ea typeface="標楷體" panose="03000509000000000000" pitchFamily="65" charset="-120"/>
            </a:endParaRPr>
          </a:p>
        </p:txBody>
      </p:sp>
      <p:pic>
        <p:nvPicPr>
          <p:cNvPr id="11" name="3Ap49songs">
            <a:hlinkClick r:id="" action="ppaction://media"/>
            <a:extLst>
              <a:ext uri="{FF2B5EF4-FFF2-40B4-BE49-F238E27FC236}">
                <a16:creationId xmlns:a16="http://schemas.microsoft.com/office/drawing/2014/main" id="{65EE604E-31C0-450C-A011-AA36ADD73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4592" y="169815"/>
            <a:ext cx="453961" cy="43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433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1A3A24C8-820B-4A20-B297-D3AB27486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聆聽一首與下雨有關的詩歌。詩歌怎樣描述下雨的情景？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7B952C-EDB3-43EC-8977-D470D398FC70}"/>
              </a:ext>
            </a:extLst>
          </p:cNvPr>
          <p:cNvGrpSpPr/>
          <p:nvPr/>
        </p:nvGrpSpPr>
        <p:grpSpPr>
          <a:xfrm>
            <a:off x="-24681" y="152400"/>
            <a:ext cx="3024337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1CC22BBF-E77F-4433-851E-FCC3BC12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F3895797-7E43-4581-AC8D-6A5B54534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詩歌與聲響效果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807FA67-283E-4D66-A139-EFC60B8FD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30" y="1916832"/>
            <a:ext cx="6014808" cy="4456367"/>
          </a:xfrm>
          <a:prstGeom prst="rect">
            <a:avLst/>
          </a:prstGeom>
        </p:spPr>
      </p:pic>
      <p:pic>
        <p:nvPicPr>
          <p:cNvPr id="10" name="3AP1401">
            <a:hlinkClick r:id="" action="ppaction://media"/>
            <a:extLst>
              <a:ext uri="{FF2B5EF4-FFF2-40B4-BE49-F238E27FC236}">
                <a16:creationId xmlns:a16="http://schemas.microsoft.com/office/drawing/2014/main" id="{948EB55C-CCE7-4E4E-9DC9-ACB8592E0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0075" y="2060848"/>
            <a:ext cx="609600" cy="588577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D4334E77-176F-4F53-BDD5-FFB5EC7D8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96" y="2060848"/>
            <a:ext cx="1287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範讀：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062452-AC24-47F6-8D37-4655EB2D3EB8}"/>
              </a:ext>
            </a:extLst>
          </p:cNvPr>
          <p:cNvCxnSpPr/>
          <p:nvPr/>
        </p:nvCxnSpPr>
        <p:spPr bwMode="auto">
          <a:xfrm>
            <a:off x="1271464" y="3573016"/>
            <a:ext cx="43204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">
            <a:extLst>
              <a:ext uri="{FF2B5EF4-FFF2-40B4-BE49-F238E27FC236}">
                <a16:creationId xmlns:a16="http://schemas.microsoft.com/office/drawing/2014/main" id="{52EDE8FD-5264-4244-A04C-7184281B6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626" y="3319826"/>
            <a:ext cx="43532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聆聽下雨的聲音</a:t>
            </a:r>
            <a:endParaRPr lang="en-GB" altLang="zh-TW" sz="2800" dirty="0">
              <a:solidFill>
                <a:schemeClr val="accent2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（即</a:t>
            </a:r>
            <a:r>
              <a:rPr lang="en-GB" altLang="zh-TW" sz="2800" dirty="0">
                <a:solidFill>
                  <a:schemeClr val="accent2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pitter patter pit pat</a:t>
            </a:r>
            <a:r>
              <a:rPr lang="zh-TW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）</a:t>
            </a:r>
            <a:endParaRPr lang="en-US" altLang="zh-TW" sz="2800" dirty="0">
              <a:solidFill>
                <a:schemeClr val="accent2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2E9B55-2A16-4A99-8A69-63D502C5689B}"/>
              </a:ext>
            </a:extLst>
          </p:cNvPr>
          <p:cNvCxnSpPr/>
          <p:nvPr/>
        </p:nvCxnSpPr>
        <p:spPr bwMode="auto">
          <a:xfrm>
            <a:off x="1271464" y="4437112"/>
            <a:ext cx="39604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0DA18F-9462-4D9D-BEBA-9A98A05D1D2F}"/>
              </a:ext>
            </a:extLst>
          </p:cNvPr>
          <p:cNvCxnSpPr/>
          <p:nvPr/>
        </p:nvCxnSpPr>
        <p:spPr bwMode="auto">
          <a:xfrm>
            <a:off x="1271464" y="5373216"/>
            <a:ext cx="46085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矩形 1">
            <a:extLst>
              <a:ext uri="{FF2B5EF4-FFF2-40B4-BE49-F238E27FC236}">
                <a16:creationId xmlns:a16="http://schemas.microsoft.com/office/drawing/2014/main" id="{4759F8C1-22FD-4F8A-AFC0-6F94171C8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569" y="4800346"/>
            <a:ext cx="28876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ea typeface="標楷體" panose="03000509000000000000" pitchFamily="65" charset="-120"/>
              </a:rPr>
              <a:t>雨下在花園裏</a:t>
            </a:r>
            <a:endParaRPr lang="en-US" altLang="zh-TW" sz="2800" dirty="0">
              <a:solidFill>
                <a:schemeClr val="accent1">
                  <a:lumMod val="50000"/>
                </a:schemeClr>
              </a:solidFill>
              <a:ea typeface="標楷體" panose="03000509000000000000" pitchFamily="65" charset="-12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61DB7A-4B29-4570-B52A-D2CE15B63933}"/>
              </a:ext>
            </a:extLst>
          </p:cNvPr>
          <p:cNvCxnSpPr/>
          <p:nvPr/>
        </p:nvCxnSpPr>
        <p:spPr bwMode="auto">
          <a:xfrm>
            <a:off x="1271464" y="6165304"/>
            <a:ext cx="52565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矩形 1">
            <a:extLst>
              <a:ext uri="{FF2B5EF4-FFF2-40B4-BE49-F238E27FC236}">
                <a16:creationId xmlns:a16="http://schemas.microsoft.com/office/drawing/2014/main" id="{E905ED25-8F30-4362-9899-D2870C194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6733" y="5664442"/>
            <a:ext cx="3405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chemeClr val="accent2"/>
                </a:solidFill>
                <a:ea typeface="標楷體" panose="03000509000000000000" pitchFamily="65" charset="-120"/>
              </a:rPr>
              <a:t>雨點沿着玻璃窗滑落</a:t>
            </a:r>
            <a:endParaRPr lang="en-US" altLang="zh-TW" sz="2800" dirty="0">
              <a:solidFill>
                <a:schemeClr val="accent2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69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  <p:bldP spid="19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A44175-7E12-427E-ABD8-A6214121C189}"/>
              </a:ext>
            </a:extLst>
          </p:cNvPr>
          <p:cNvGrpSpPr/>
          <p:nvPr/>
        </p:nvGrpSpPr>
        <p:grpSpPr>
          <a:xfrm>
            <a:off x="-24681" y="152400"/>
            <a:ext cx="302433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097F243A-8D37-4BC8-A0DC-F629F9B76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69B3483F-BD33-41BC-AC6C-D9E526A9E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詩歌與聲響效果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FF02E1-40E3-42DB-8E81-F4DAD728F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8" y="1052736"/>
            <a:ext cx="6014808" cy="4456367"/>
          </a:xfrm>
          <a:prstGeom prst="rect">
            <a:avLst/>
          </a:prstGeom>
        </p:spPr>
      </p:pic>
      <p:pic>
        <p:nvPicPr>
          <p:cNvPr id="7" name="3AP1401">
            <a:hlinkClick r:id="" action="ppaction://media"/>
            <a:extLst>
              <a:ext uri="{FF2B5EF4-FFF2-40B4-BE49-F238E27FC236}">
                <a16:creationId xmlns:a16="http://schemas.microsoft.com/office/drawing/2014/main" id="{22F5CCB8-B856-42DD-95AC-E535788D7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103" y="1196752"/>
            <a:ext cx="609600" cy="588577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39D078E-5AAF-4423-85A1-70A037BB8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1124" y="1196752"/>
            <a:ext cx="1287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範讀：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9" name="Picture 97">
            <a:extLst>
              <a:ext uri="{FF2B5EF4-FFF2-40B4-BE49-F238E27FC236}">
                <a16:creationId xmlns:a16="http://schemas.microsoft.com/office/drawing/2014/main" id="{9679D45C-5585-497D-ACED-AB58C9C23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4581797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84FA5A4-A6FA-4657-A4C6-4CA53E34DC52}"/>
              </a:ext>
            </a:extLst>
          </p:cNvPr>
          <p:cNvSpPr/>
          <p:nvPr/>
        </p:nvSpPr>
        <p:spPr bwMode="auto">
          <a:xfrm>
            <a:off x="6704266" y="2637580"/>
            <a:ext cx="4072254" cy="2087563"/>
          </a:xfrm>
          <a:prstGeom prst="wedgeRoundRectCallout">
            <a:avLst>
              <a:gd name="adj1" fmla="val 43509"/>
              <a:gd name="adj2" fmla="val 64298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詩歌內容令你聯想到甚麼聲音？試用身體發出聲音，創作</a:t>
            </a:r>
            <a:r>
              <a:rPr lang="zh-TW" altLang="en-US" sz="2800" dirty="0">
                <a:solidFill>
                  <a:srgbClr val="C00000"/>
                </a:solidFill>
                <a:ea typeface="標楷體" panose="03000509000000000000" pitchFamily="65" charset="-120"/>
              </a:rPr>
              <a:t>聲響效果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，增添詩歌的氣氛吧！</a:t>
            </a:r>
            <a:endParaRPr lang="en-GB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581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3.125E-6 0.00903 C 0.00508 0.01458 -0.00208 0.03148 -0.00247 0.03264 C -0.00299 0.02801 -0.00364 0.0243 -0.00364 0.01875 C -0.00364 0.01065 -0.00065 1.11111E-6 -3.125E-6 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EC5DA6-5E31-43D4-90AA-541B62899A1D}"/>
              </a:ext>
            </a:extLst>
          </p:cNvPr>
          <p:cNvGrpSpPr/>
          <p:nvPr/>
        </p:nvGrpSpPr>
        <p:grpSpPr>
          <a:xfrm>
            <a:off x="-24681" y="152400"/>
            <a:ext cx="302433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B04DF979-8FB3-41CF-8BFD-E9B5EB595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CAAF21F-E7B4-4CBF-9A1B-EA5058AF04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詩歌與聲響效果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9EED140-88E5-4607-85E5-77D8ABBDE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124744"/>
            <a:ext cx="6014808" cy="44563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719CC0-92CD-44AE-A34F-8C430D6D6E74}"/>
              </a:ext>
            </a:extLst>
          </p:cNvPr>
          <p:cNvCxnSpPr/>
          <p:nvPr/>
        </p:nvCxnSpPr>
        <p:spPr bwMode="auto">
          <a:xfrm>
            <a:off x="813686" y="2852936"/>
            <a:ext cx="43204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BBECEA-617C-4EBA-AD0C-4329DCAC337A}"/>
              </a:ext>
            </a:extLst>
          </p:cNvPr>
          <p:cNvCxnSpPr/>
          <p:nvPr/>
        </p:nvCxnSpPr>
        <p:spPr bwMode="auto">
          <a:xfrm>
            <a:off x="813686" y="3717032"/>
            <a:ext cx="39604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C624B25E-9AC9-4CDE-A002-BF13E1D2E9E2}"/>
              </a:ext>
            </a:extLst>
          </p:cNvPr>
          <p:cNvSpPr/>
          <p:nvPr/>
        </p:nvSpPr>
        <p:spPr bwMode="auto">
          <a:xfrm>
            <a:off x="7138325" y="520485"/>
            <a:ext cx="4104456" cy="576064"/>
          </a:xfrm>
          <a:prstGeom prst="borderCallout2">
            <a:avLst>
              <a:gd name="adj1" fmla="val 18751"/>
              <a:gd name="adj2" fmla="val -100"/>
              <a:gd name="adj3" fmla="val 18750"/>
              <a:gd name="adj4" fmla="val -16667"/>
              <a:gd name="adj5" fmla="val 331621"/>
              <a:gd name="adj6" fmla="val -49816"/>
            </a:avLst>
          </a:prstGeom>
          <a:solidFill>
            <a:schemeClr val="accent5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怎樣模仿輕快的下雨聲？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D923FB-4593-4DAE-9199-4BC30A69ECAE}"/>
              </a:ext>
            </a:extLst>
          </p:cNvPr>
          <p:cNvCxnSpPr/>
          <p:nvPr/>
        </p:nvCxnSpPr>
        <p:spPr bwMode="auto">
          <a:xfrm>
            <a:off x="813686" y="4581128"/>
            <a:ext cx="46085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8B68B6-3F99-480E-9F44-11F93D5B7D6C}"/>
              </a:ext>
            </a:extLst>
          </p:cNvPr>
          <p:cNvCxnSpPr/>
          <p:nvPr/>
        </p:nvCxnSpPr>
        <p:spPr bwMode="auto">
          <a:xfrm>
            <a:off x="813686" y="5373216"/>
            <a:ext cx="52565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D911BF9C-CF41-4FA6-8E36-13DA2BBC55B8}"/>
              </a:ext>
            </a:extLst>
          </p:cNvPr>
          <p:cNvSpPr/>
          <p:nvPr/>
        </p:nvSpPr>
        <p:spPr bwMode="auto">
          <a:xfrm>
            <a:off x="7264897" y="2996952"/>
            <a:ext cx="4680520" cy="1012178"/>
          </a:xfrm>
          <a:prstGeom prst="borderCallout2">
            <a:avLst>
              <a:gd name="adj1" fmla="val 18751"/>
              <a:gd name="adj2" fmla="val -100"/>
              <a:gd name="adj3" fmla="val 18750"/>
              <a:gd name="adj4" fmla="val -16667"/>
              <a:gd name="adj5" fmla="val 105664"/>
              <a:gd name="adj6" fmla="val -41246"/>
            </a:avLst>
          </a:prstGeom>
          <a:solidFill>
            <a:schemeClr val="accent5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ea typeface="標楷體" panose="03000509000000000000" pitchFamily="65" charset="-120"/>
              </a:rPr>
              <a:t>雨點落在花園，會發生甚麼事情？怎樣模仿有關的聲音？</a:t>
            </a:r>
            <a:endParaRPr lang="en-GB" sz="2800" dirty="0">
              <a:solidFill>
                <a:schemeClr val="accent1">
                  <a:lumMod val="5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79E82B4D-87D5-436C-8D86-25BCE08CBB16}"/>
              </a:ext>
            </a:extLst>
          </p:cNvPr>
          <p:cNvSpPr/>
          <p:nvPr/>
        </p:nvSpPr>
        <p:spPr bwMode="auto">
          <a:xfrm>
            <a:off x="1487960" y="5849452"/>
            <a:ext cx="4824536" cy="576064"/>
          </a:xfrm>
          <a:prstGeom prst="borderCallout2">
            <a:avLst>
              <a:gd name="adj1" fmla="val 18751"/>
              <a:gd name="adj2" fmla="val -100"/>
              <a:gd name="adj3" fmla="val -10581"/>
              <a:gd name="adj4" fmla="val -8221"/>
              <a:gd name="adj5" fmla="val -66860"/>
              <a:gd name="adj6" fmla="val -9099"/>
            </a:avLst>
          </a:prstGeom>
          <a:solidFill>
            <a:schemeClr val="accent5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>
                <a:solidFill>
                  <a:schemeClr val="accent2"/>
                </a:solidFill>
                <a:ea typeface="標楷體" panose="03000509000000000000" pitchFamily="65" charset="-120"/>
              </a:rPr>
              <a:t>怎樣模仿雨點滑下來的聲音？</a:t>
            </a:r>
            <a:endParaRPr lang="en-GB" sz="2800" dirty="0">
              <a:solidFill>
                <a:schemeClr val="accent2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B2BA1C-926C-425B-BECB-963B1B599719}"/>
              </a:ext>
            </a:extLst>
          </p:cNvPr>
          <p:cNvSpPr txBox="1"/>
          <p:nvPr/>
        </p:nvSpPr>
        <p:spPr>
          <a:xfrm>
            <a:off x="6600056" y="1251966"/>
            <a:ext cx="3240360" cy="56263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輕拍掌心／膝蓋？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6ACBF-EEF4-458E-887C-BF25EF713F62}"/>
              </a:ext>
            </a:extLst>
          </p:cNvPr>
          <p:cNvSpPr txBox="1"/>
          <p:nvPr/>
        </p:nvSpPr>
        <p:spPr>
          <a:xfrm>
            <a:off x="7896200" y="1957031"/>
            <a:ext cx="4049217" cy="562630"/>
          </a:xfrm>
          <a:prstGeom prst="ellipse">
            <a:avLst/>
          </a:prstGeom>
          <a:solidFill>
            <a:srgbClr val="FFCDCD"/>
          </a:solidFill>
          <a:ln w="19050"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用口發出「滴答」聲？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B9CDC7-01F2-4649-97A9-4567EE800D23}"/>
              </a:ext>
            </a:extLst>
          </p:cNvPr>
          <p:cNvSpPr txBox="1"/>
          <p:nvPr/>
        </p:nvSpPr>
        <p:spPr>
          <a:xfrm>
            <a:off x="7264897" y="4345348"/>
            <a:ext cx="4680520" cy="995422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19050"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雨點落在花蕾上，花朵盛放</a:t>
            </a:r>
            <a:r>
              <a:rPr lang="en-US" altLang="zh-TW" sz="2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0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用口發出「噗」聲？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A0771E-CEC3-436C-9436-907F819E38CE}"/>
              </a:ext>
            </a:extLst>
          </p:cNvPr>
          <p:cNvSpPr txBox="1"/>
          <p:nvPr/>
        </p:nvSpPr>
        <p:spPr>
          <a:xfrm>
            <a:off x="6500801" y="5834817"/>
            <a:ext cx="3420007" cy="562630"/>
          </a:xfrm>
          <a:prstGeom prst="ellipse">
            <a:avLst/>
          </a:prstGeom>
          <a:solidFill>
            <a:srgbClr val="FFFFCC"/>
          </a:solidFill>
          <a:ln w="19050"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用手掌互相摩擦？</a:t>
            </a:r>
            <a:endParaRPr lang="en-GB" sz="20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9C18B-3C46-465B-AA7C-02876A30BEA5}"/>
              </a:ext>
            </a:extLst>
          </p:cNvPr>
          <p:cNvSpPr txBox="1"/>
          <p:nvPr/>
        </p:nvSpPr>
        <p:spPr>
          <a:xfrm>
            <a:off x="10128448" y="1031050"/>
            <a:ext cx="1656184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0C3CE8-7577-4D1E-8DDB-7505B191E268}"/>
              </a:ext>
            </a:extLst>
          </p:cNvPr>
          <p:cNvSpPr txBox="1"/>
          <p:nvPr/>
        </p:nvSpPr>
        <p:spPr>
          <a:xfrm>
            <a:off x="10289233" y="3936725"/>
            <a:ext cx="1656184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6313A-EF87-4409-9ECC-685121C46BAA}"/>
              </a:ext>
            </a:extLst>
          </p:cNvPr>
          <p:cNvSpPr txBox="1"/>
          <p:nvPr/>
        </p:nvSpPr>
        <p:spPr>
          <a:xfrm>
            <a:off x="4774126" y="6309521"/>
            <a:ext cx="1656184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44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A31812-2D9E-477E-B698-5787A6F6CF4D}"/>
              </a:ext>
            </a:extLst>
          </p:cNvPr>
          <p:cNvGrpSpPr/>
          <p:nvPr/>
        </p:nvGrpSpPr>
        <p:grpSpPr>
          <a:xfrm>
            <a:off x="-24681" y="152400"/>
            <a:ext cx="302433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696E0E0-D3EF-4170-83F1-7CD03C886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C1A43996-6A4B-4AF2-BDEF-1AD4C2CAB9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詩歌與聲響效果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32F1C46-ED19-4D2E-875A-D805C3E51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492913"/>
            <a:ext cx="6014808" cy="4456367"/>
          </a:xfrm>
          <a:prstGeom prst="rect">
            <a:avLst/>
          </a:prstGeom>
        </p:spPr>
      </p:pic>
      <p:pic>
        <p:nvPicPr>
          <p:cNvPr id="6" name="3AP1401">
            <a:hlinkClick r:id="" action="ppaction://media"/>
            <a:extLst>
              <a:ext uri="{FF2B5EF4-FFF2-40B4-BE49-F238E27FC236}">
                <a16:creationId xmlns:a16="http://schemas.microsoft.com/office/drawing/2014/main" id="{EC13C79D-F9E7-4EB0-9DEA-51835AE0A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4105" y="1636929"/>
            <a:ext cx="609600" cy="588577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F506E674-8433-4315-BDDA-94B8CE301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126" y="1636929"/>
            <a:ext cx="1287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範讀：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8" name="Picture 97">
            <a:extLst>
              <a:ext uri="{FF2B5EF4-FFF2-40B4-BE49-F238E27FC236}">
                <a16:creationId xmlns:a16="http://schemas.microsoft.com/office/drawing/2014/main" id="{711652AD-98E7-4C94-99D0-54E98D00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640" y="4365104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6972F65-174C-4801-9711-1AF68F1472B8}"/>
              </a:ext>
            </a:extLst>
          </p:cNvPr>
          <p:cNvSpPr/>
          <p:nvPr/>
        </p:nvSpPr>
        <p:spPr bwMode="auto">
          <a:xfrm>
            <a:off x="6672064" y="3167390"/>
            <a:ext cx="3888432" cy="1107412"/>
          </a:xfrm>
          <a:prstGeom prst="wedgeRoundRectCallout">
            <a:avLst>
              <a:gd name="adj1" fmla="val 45758"/>
              <a:gd name="adj2" fmla="val 80581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一邊誦讀詩歌，</a:t>
            </a:r>
            <a:endParaRPr lang="en-GB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一邊配上聲響效果吧！</a:t>
            </a:r>
            <a:endParaRPr lang="en-GB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646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8 0.01203 -0.00104 0.0081 6.25E-7 0.00902 C 0.00508 0.01458 -0.00208 0.03148 -0.00247 0.03264 C -0.003 0.02801 -0.00365 0.0243 -0.00365 0.01875 C -0.00365 0.01065 -0.00065 2.96296E-6 6.25E-7 2.96296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A9B129F-CEB9-4C2E-81F0-AB0AF1E07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306362"/>
            <a:ext cx="6328388" cy="3314566"/>
          </a:xfrm>
          <a:prstGeom prst="rect">
            <a:avLst/>
          </a:prstGeom>
        </p:spPr>
      </p:pic>
      <p:pic>
        <p:nvPicPr>
          <p:cNvPr id="3" name="3A03song1s">
            <a:hlinkClick r:id="" action="ppaction://media"/>
            <a:extLst>
              <a:ext uri="{FF2B5EF4-FFF2-40B4-BE49-F238E27FC236}">
                <a16:creationId xmlns:a16="http://schemas.microsoft.com/office/drawing/2014/main" id="{81EAAE3C-AC43-4CB1-A8CD-58BEFB9DA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314" y="3298450"/>
            <a:ext cx="609600" cy="588577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8E10CD13-92BC-41A0-AD8F-88706DC46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632" y="3331128"/>
            <a:ext cx="1287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範唱：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0E8994-9109-4E08-A333-1971B23A1DF8}"/>
              </a:ext>
            </a:extLst>
          </p:cNvPr>
          <p:cNvGrpSpPr/>
          <p:nvPr/>
        </p:nvGrpSpPr>
        <p:grpSpPr>
          <a:xfrm>
            <a:off x="-24681" y="152400"/>
            <a:ext cx="2304257" cy="641350"/>
            <a:chOff x="19050" y="152400"/>
            <a:chExt cx="2425700" cy="641350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95714504-89F4-4717-AD00-893BFB00C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ACFA629C-BF8C-4A18-B36A-6B348AD9F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詩歌與</a:t>
              </a: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音樂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8" name="矩形 1">
            <a:extLst>
              <a:ext uri="{FF2B5EF4-FFF2-40B4-BE49-F238E27FC236}">
                <a16:creationId xmlns:a16="http://schemas.microsoft.com/office/drawing/2014/main" id="{05E6B58D-7BB9-46B9-BE1E-4C11806C4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48" y="940083"/>
            <a:ext cx="11258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聆聽歌曲</a:t>
            </a:r>
            <a:r>
              <a:rPr lang="en-GB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Pitter Patter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。歌曲中四句樂句的旋律動向是怎樣的？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8EBE3E-894C-4AED-A2A3-5138670D5194}"/>
              </a:ext>
            </a:extLst>
          </p:cNvPr>
          <p:cNvGrpSpPr/>
          <p:nvPr/>
        </p:nvGrpSpPr>
        <p:grpSpPr>
          <a:xfrm>
            <a:off x="428191" y="1542242"/>
            <a:ext cx="5127256" cy="1482999"/>
            <a:chOff x="3503712" y="5070535"/>
            <a:chExt cx="5127256" cy="1482999"/>
          </a:xfrm>
        </p:grpSpPr>
        <p:sp>
          <p:nvSpPr>
            <p:cNvPr id="9" name="手繪多邊形 17">
              <a:extLst>
                <a:ext uri="{FF2B5EF4-FFF2-40B4-BE49-F238E27FC236}">
                  <a16:creationId xmlns:a16="http://schemas.microsoft.com/office/drawing/2014/main" id="{3747FF8F-B28B-40B6-8960-3009D6A1F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712" y="5070535"/>
              <a:ext cx="5127256" cy="1482999"/>
            </a:xfrm>
            <a:custGeom>
              <a:avLst/>
              <a:gdLst>
                <a:gd name="T0" fmla="*/ 3052575 w 6010312"/>
                <a:gd name="T1" fmla="*/ 11 h 4278079"/>
                <a:gd name="T2" fmla="*/ 2283831 w 6010312"/>
                <a:gd name="T3" fmla="*/ 101 h 4278079"/>
                <a:gd name="T4" fmla="*/ 23039947 w 6010312"/>
                <a:gd name="T5" fmla="*/ 106 h 4278079"/>
                <a:gd name="T6" fmla="*/ 24717206 w 6010312"/>
                <a:gd name="T7" fmla="*/ 12 h 4278079"/>
                <a:gd name="T8" fmla="*/ 3052575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21176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矩形 77">
              <a:extLst>
                <a:ext uri="{FF2B5EF4-FFF2-40B4-BE49-F238E27FC236}">
                  <a16:creationId xmlns:a16="http://schemas.microsoft.com/office/drawing/2014/main" id="{7EEE677C-98FF-4888-A5C3-F7763B5D4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763" y="5248364"/>
              <a:ext cx="428247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600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樂句的旋律動向是</a:t>
              </a:r>
              <a:endParaRPr lang="en-US" altLang="zh-TW" sz="26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矩形 77">
              <a:extLst>
                <a:ext uri="{FF2B5EF4-FFF2-40B4-BE49-F238E27FC236}">
                  <a16:creationId xmlns:a16="http://schemas.microsoft.com/office/drawing/2014/main" id="{2EDF1F85-7535-4EDC-AED4-B8752E635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3712" y="5751152"/>
              <a:ext cx="428247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600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上行的　　／下行的</a:t>
              </a:r>
              <a:endParaRPr lang="en-US" altLang="zh-TW" sz="26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B2C8C20-1D2C-4FA0-A165-6586EE100310}"/>
                </a:ext>
              </a:extLst>
            </p:cNvPr>
            <p:cNvCxnSpPr/>
            <p:nvPr/>
          </p:nvCxnSpPr>
          <p:spPr bwMode="auto">
            <a:xfrm flipV="1">
              <a:off x="5303912" y="5740807"/>
              <a:ext cx="374728" cy="50278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A8D0B6D-190C-4411-A11F-0BC7119A2441}"/>
                </a:ext>
              </a:extLst>
            </p:cNvPr>
            <p:cNvCxnSpPr/>
            <p:nvPr/>
          </p:nvCxnSpPr>
          <p:spPr bwMode="auto">
            <a:xfrm>
              <a:off x="7262816" y="5735513"/>
              <a:ext cx="316692" cy="51842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A9FD47-0AFA-4952-98EF-241F9E457DB1}"/>
              </a:ext>
            </a:extLst>
          </p:cNvPr>
          <p:cNvSpPr/>
          <p:nvPr/>
        </p:nvSpPr>
        <p:spPr bwMode="auto">
          <a:xfrm>
            <a:off x="2992729" y="2150972"/>
            <a:ext cx="1717935" cy="62587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CA75A3-0E71-49BD-A3BA-1B4828B205B3}"/>
              </a:ext>
            </a:extLst>
          </p:cNvPr>
          <p:cNvGrpSpPr/>
          <p:nvPr/>
        </p:nvGrpSpPr>
        <p:grpSpPr>
          <a:xfrm>
            <a:off x="6096000" y="1556792"/>
            <a:ext cx="5580671" cy="1482999"/>
            <a:chOff x="3684549" y="5113370"/>
            <a:chExt cx="5019450" cy="1482999"/>
          </a:xfrm>
        </p:grpSpPr>
        <p:sp>
          <p:nvSpPr>
            <p:cNvPr id="26" name="手繪多邊形 17">
              <a:extLst>
                <a:ext uri="{FF2B5EF4-FFF2-40B4-BE49-F238E27FC236}">
                  <a16:creationId xmlns:a16="http://schemas.microsoft.com/office/drawing/2014/main" id="{4DFB757D-9C5D-487C-8A27-5B2C49A1D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549" y="5113370"/>
              <a:ext cx="5019450" cy="1482999"/>
            </a:xfrm>
            <a:custGeom>
              <a:avLst/>
              <a:gdLst>
                <a:gd name="T0" fmla="*/ 3052575 w 6010312"/>
                <a:gd name="T1" fmla="*/ 11 h 4278079"/>
                <a:gd name="T2" fmla="*/ 2283831 w 6010312"/>
                <a:gd name="T3" fmla="*/ 101 h 4278079"/>
                <a:gd name="T4" fmla="*/ 23039947 w 6010312"/>
                <a:gd name="T5" fmla="*/ 106 h 4278079"/>
                <a:gd name="T6" fmla="*/ 24717206 w 6010312"/>
                <a:gd name="T7" fmla="*/ 12 h 4278079"/>
                <a:gd name="T8" fmla="*/ 3052575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92D050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矩形 77">
              <a:extLst>
                <a:ext uri="{FF2B5EF4-FFF2-40B4-BE49-F238E27FC236}">
                  <a16:creationId xmlns:a16="http://schemas.microsoft.com/office/drawing/2014/main" id="{C1F0A681-392B-4883-969A-8EE32E4D2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8195" y="5331929"/>
              <a:ext cx="428247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6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每句樂句的第一個音比上一句</a:t>
              </a:r>
              <a:endParaRPr lang="en-US" altLang="zh-TW" sz="2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矩形 77">
              <a:extLst>
                <a:ext uri="{FF2B5EF4-FFF2-40B4-BE49-F238E27FC236}">
                  <a16:creationId xmlns:a16="http://schemas.microsoft.com/office/drawing/2014/main" id="{01447707-AD7A-4F47-9142-99DFEA2B6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382" y="5845063"/>
              <a:ext cx="428247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6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樂句的第一個音　高　／　低</a:t>
              </a:r>
              <a:endParaRPr lang="en-US" altLang="zh-TW" sz="2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BF391ED-B2BB-4697-B798-3295DD8C470F}"/>
              </a:ext>
            </a:extLst>
          </p:cNvPr>
          <p:cNvSpPr/>
          <p:nvPr/>
        </p:nvSpPr>
        <p:spPr bwMode="auto">
          <a:xfrm>
            <a:off x="10525656" y="2243431"/>
            <a:ext cx="598974" cy="62587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A28267-FB70-464F-B130-2B7827BCCB03}"/>
              </a:ext>
            </a:extLst>
          </p:cNvPr>
          <p:cNvSpPr txBox="1"/>
          <p:nvPr/>
        </p:nvSpPr>
        <p:spPr>
          <a:xfrm>
            <a:off x="2237310" y="2803239"/>
            <a:ext cx="1174292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8FBD4F-9A10-4DFB-8249-E1373623FEEF}"/>
              </a:ext>
            </a:extLst>
          </p:cNvPr>
          <p:cNvSpPr txBox="1"/>
          <p:nvPr/>
        </p:nvSpPr>
        <p:spPr>
          <a:xfrm>
            <a:off x="8647220" y="2802457"/>
            <a:ext cx="1174292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4475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0E23EB-C41F-46C1-8D2B-E3FC96B94DAC}"/>
              </a:ext>
            </a:extLst>
          </p:cNvPr>
          <p:cNvGrpSpPr/>
          <p:nvPr/>
        </p:nvGrpSpPr>
        <p:grpSpPr>
          <a:xfrm>
            <a:off x="-24681" y="152400"/>
            <a:ext cx="230425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31C84439-2317-4CEE-889C-08D80B393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500DA99E-69E5-4A5E-AE1C-9276EC018A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詩歌與</a:t>
              </a: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音樂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13" name="矩形 1">
            <a:extLst>
              <a:ext uri="{FF2B5EF4-FFF2-40B4-BE49-F238E27FC236}">
                <a16:creationId xmlns:a16="http://schemas.microsoft.com/office/drawing/2014/main" id="{73C472EA-81CB-46A7-A3F2-686538990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48" y="940083"/>
            <a:ext cx="11258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Pitter Patter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的旋律動向有助表達歌曲內容嗎？為甚麼？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2B3218-C7CF-46DA-AA94-AA94E08A10BE}"/>
              </a:ext>
            </a:extLst>
          </p:cNvPr>
          <p:cNvGrpSpPr/>
          <p:nvPr/>
        </p:nvGrpSpPr>
        <p:grpSpPr>
          <a:xfrm>
            <a:off x="767408" y="1591672"/>
            <a:ext cx="2590476" cy="1333333"/>
            <a:chOff x="9480376" y="728221"/>
            <a:chExt cx="2590476" cy="1333333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C98E0C50-35FB-4DEB-A184-DCB64A3E9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0376" y="728221"/>
              <a:ext cx="2590476" cy="1333333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10891B-987A-496C-9A40-53135EFCABA4}"/>
                </a:ext>
              </a:extLst>
            </p:cNvPr>
            <p:cNvGrpSpPr/>
            <p:nvPr/>
          </p:nvGrpSpPr>
          <p:grpSpPr>
            <a:xfrm>
              <a:off x="9896908" y="930821"/>
              <a:ext cx="1703661" cy="874507"/>
              <a:chOff x="9896908" y="930821"/>
              <a:chExt cx="1703661" cy="874507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6C7EAB2-E753-427A-A04A-3FF0C6F4ED9C}"/>
                  </a:ext>
                </a:extLst>
              </p:cNvPr>
              <p:cNvCxnSpPr/>
              <p:nvPr/>
            </p:nvCxnSpPr>
            <p:spPr bwMode="auto">
              <a:xfrm>
                <a:off x="9896908" y="930821"/>
                <a:ext cx="216024" cy="48040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952A59B-0326-41E6-8834-4F4498454A6E}"/>
                  </a:ext>
                </a:extLst>
              </p:cNvPr>
              <p:cNvCxnSpPr/>
              <p:nvPr/>
            </p:nvCxnSpPr>
            <p:spPr bwMode="auto">
              <a:xfrm>
                <a:off x="10391023" y="1084721"/>
                <a:ext cx="216024" cy="48040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670C5FDC-C89B-4A1C-8441-7AFD3A3ECD20}"/>
                  </a:ext>
                </a:extLst>
              </p:cNvPr>
              <p:cNvCxnSpPr/>
              <p:nvPr/>
            </p:nvCxnSpPr>
            <p:spPr bwMode="auto">
              <a:xfrm>
                <a:off x="10887784" y="1204470"/>
                <a:ext cx="216024" cy="48040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EA8A716-3D6B-4403-9328-88211A426B0E}"/>
                  </a:ext>
                </a:extLst>
              </p:cNvPr>
              <p:cNvCxnSpPr/>
              <p:nvPr/>
            </p:nvCxnSpPr>
            <p:spPr bwMode="auto">
              <a:xfrm>
                <a:off x="11384545" y="1324923"/>
                <a:ext cx="216024" cy="48040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4" name="Picture 2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F2D3596-FB4B-4C23-89BE-5989394D3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436912"/>
            <a:ext cx="6328388" cy="3314566"/>
          </a:xfrm>
          <a:prstGeom prst="rect">
            <a:avLst/>
          </a:prstGeom>
        </p:spPr>
      </p:pic>
      <p:pic>
        <p:nvPicPr>
          <p:cNvPr id="25" name="3A03song1s">
            <a:hlinkClick r:id="" action="ppaction://media"/>
            <a:extLst>
              <a:ext uri="{FF2B5EF4-FFF2-40B4-BE49-F238E27FC236}">
                <a16:creationId xmlns:a16="http://schemas.microsoft.com/office/drawing/2014/main" id="{3B50D9E4-4C51-45B8-93B0-E85EBE0C2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314" y="3429000"/>
            <a:ext cx="609600" cy="588577"/>
          </a:xfrm>
          <a:prstGeom prst="rect">
            <a:avLst/>
          </a:prstGeom>
        </p:spPr>
      </p:pic>
      <p:sp>
        <p:nvSpPr>
          <p:cNvPr id="26" name="矩形 1">
            <a:extLst>
              <a:ext uri="{FF2B5EF4-FFF2-40B4-BE49-F238E27FC236}">
                <a16:creationId xmlns:a16="http://schemas.microsoft.com/office/drawing/2014/main" id="{7E77B3A7-6705-45D4-AFD3-C3DA75A64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632" y="3461678"/>
            <a:ext cx="1287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範唱：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8" name="Picture 27" descr="A picture containing flower, tree&#10;&#10;Description automatically generated">
            <a:extLst>
              <a:ext uri="{FF2B5EF4-FFF2-40B4-BE49-F238E27FC236}">
                <a16:creationId xmlns:a16="http://schemas.microsoft.com/office/drawing/2014/main" id="{6FC2F0D9-7C89-4508-81D8-EC9719DF4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1512" y="1591672"/>
            <a:ext cx="1728192" cy="1229332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A614DB46-208D-4143-9702-50E3307F7BE1}"/>
              </a:ext>
            </a:extLst>
          </p:cNvPr>
          <p:cNvSpPr/>
          <p:nvPr/>
        </p:nvSpPr>
        <p:spPr bwMode="auto">
          <a:xfrm>
            <a:off x="4465858" y="1609636"/>
            <a:ext cx="4566186" cy="938690"/>
          </a:xfrm>
          <a:prstGeom prst="wedgeRoundRectCallout">
            <a:avLst>
              <a:gd name="adj1" fmla="val 69495"/>
              <a:gd name="adj2" fmla="val 19550"/>
              <a:gd name="adj3" fmla="val 16667"/>
            </a:avLst>
          </a:prstGeom>
          <a:solidFill>
            <a:srgbClr val="FFDB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小提示：樂句旋律和雨點有甚麼相似之處？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Box 29">
            <a:hlinkClick r:id="rId8" action="ppaction://hlinksldjump"/>
            <a:extLst>
              <a:ext uri="{FF2B5EF4-FFF2-40B4-BE49-F238E27FC236}">
                <a16:creationId xmlns:a16="http://schemas.microsoft.com/office/drawing/2014/main" id="{F3F99148-F9D4-4937-9AA9-1734335ED214}"/>
              </a:ext>
            </a:extLst>
          </p:cNvPr>
          <p:cNvSpPr txBox="1"/>
          <p:nvPr/>
        </p:nvSpPr>
        <p:spPr>
          <a:xfrm>
            <a:off x="6161805" y="2053867"/>
            <a:ext cx="1174292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658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5 0.00208 L 0.02175 0.00231 C 0.00716 0.02014 0.02201 0.00532 0.01276 0.00764 C 0.01172 0.00787 0.01107 0.00972 0.01029 0.01042 C 0.00951 0.01111 0.0086 0.01134 0.00781 0.01204 C 0.00729 0.01088 0.00677 0.00972 0.00612 0.00903 C 0.00547 0.00833 0.00378 0.00764 0.00378 0.00787 L 0.00378 0.00764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00" y="48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FD249B-B85C-452D-B3BE-F0DF35C07784}"/>
              </a:ext>
            </a:extLst>
          </p:cNvPr>
          <p:cNvGrpSpPr/>
          <p:nvPr/>
        </p:nvGrpSpPr>
        <p:grpSpPr>
          <a:xfrm>
            <a:off x="-24681" y="152400"/>
            <a:ext cx="230425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0DE8BF21-0BD2-4A27-B8A2-3A0A2D712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67C1EA16-0545-4790-8893-F781EEEA2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詩歌與</a:t>
              </a: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音樂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8" name="矩形 1">
            <a:extLst>
              <a:ext uri="{FF2B5EF4-FFF2-40B4-BE49-F238E27FC236}">
                <a16:creationId xmlns:a16="http://schemas.microsoft.com/office/drawing/2014/main" id="{FCA4E334-F18E-451E-86F2-3AEED4D53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48" y="940083"/>
            <a:ext cx="11258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Pitter Patter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的旋律動向有助表達歌曲內容嗎？為甚麼？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835FEC-E912-4CD0-B1EE-534C4C4317E1}"/>
              </a:ext>
            </a:extLst>
          </p:cNvPr>
          <p:cNvGrpSpPr/>
          <p:nvPr/>
        </p:nvGrpSpPr>
        <p:grpSpPr>
          <a:xfrm>
            <a:off x="767408" y="1591672"/>
            <a:ext cx="2590476" cy="1333333"/>
            <a:chOff x="9480376" y="728221"/>
            <a:chExt cx="2590476" cy="1333333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9FA1E34C-DAE1-4513-B052-BF7CB37B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0376" y="728221"/>
              <a:ext cx="2590476" cy="1333333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DBB44B-6651-4343-BE03-DE030C5C1CCB}"/>
                </a:ext>
              </a:extLst>
            </p:cNvPr>
            <p:cNvGrpSpPr/>
            <p:nvPr/>
          </p:nvGrpSpPr>
          <p:grpSpPr>
            <a:xfrm>
              <a:off x="9896908" y="930821"/>
              <a:ext cx="1703661" cy="874507"/>
              <a:chOff x="9896908" y="930821"/>
              <a:chExt cx="1703661" cy="874507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54D8197-B2E4-4C17-8080-E24035D76399}"/>
                  </a:ext>
                </a:extLst>
              </p:cNvPr>
              <p:cNvCxnSpPr/>
              <p:nvPr/>
            </p:nvCxnSpPr>
            <p:spPr bwMode="auto">
              <a:xfrm>
                <a:off x="9896908" y="930821"/>
                <a:ext cx="216024" cy="48040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358555F-7AFA-46D5-9BEA-57DD02DFAC89}"/>
                  </a:ext>
                </a:extLst>
              </p:cNvPr>
              <p:cNvCxnSpPr/>
              <p:nvPr/>
            </p:nvCxnSpPr>
            <p:spPr bwMode="auto">
              <a:xfrm>
                <a:off x="10391023" y="1084721"/>
                <a:ext cx="216024" cy="48040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89FD873-ADC7-40A9-BF50-B3B84ACD302E}"/>
                  </a:ext>
                </a:extLst>
              </p:cNvPr>
              <p:cNvCxnSpPr/>
              <p:nvPr/>
            </p:nvCxnSpPr>
            <p:spPr bwMode="auto">
              <a:xfrm>
                <a:off x="10887784" y="1204470"/>
                <a:ext cx="216024" cy="48040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24FCE45-7556-438A-BBA5-9110DE3D666E}"/>
                  </a:ext>
                </a:extLst>
              </p:cNvPr>
              <p:cNvCxnSpPr/>
              <p:nvPr/>
            </p:nvCxnSpPr>
            <p:spPr bwMode="auto">
              <a:xfrm>
                <a:off x="11384545" y="1324923"/>
                <a:ext cx="216024" cy="48040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16" name="Picture 1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4CFD98-3086-4FB2-BDE6-74184E59A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498810"/>
            <a:ext cx="6328388" cy="3314566"/>
          </a:xfrm>
          <a:prstGeom prst="rect">
            <a:avLst/>
          </a:prstGeom>
        </p:spPr>
      </p:pic>
      <p:pic>
        <p:nvPicPr>
          <p:cNvPr id="17" name="3A03song1s">
            <a:hlinkClick r:id="" action="ppaction://media"/>
            <a:extLst>
              <a:ext uri="{FF2B5EF4-FFF2-40B4-BE49-F238E27FC236}">
                <a16:creationId xmlns:a16="http://schemas.microsoft.com/office/drawing/2014/main" id="{F0D12ACB-28AA-40ED-B853-A1A3D846A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314" y="3490898"/>
            <a:ext cx="609600" cy="588577"/>
          </a:xfrm>
          <a:prstGeom prst="rect">
            <a:avLst/>
          </a:prstGeom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B037B2B2-F1DC-4728-A6C6-6DA6F6286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632" y="3523576"/>
            <a:ext cx="1287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範唱：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9" name="Picture 18" descr="A picture containing flower, tree&#10;&#10;Description automatically generated">
            <a:extLst>
              <a:ext uri="{FF2B5EF4-FFF2-40B4-BE49-F238E27FC236}">
                <a16:creationId xmlns:a16="http://schemas.microsoft.com/office/drawing/2014/main" id="{571BE9E9-D5AB-4B52-9408-C269424FAC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1512" y="1591672"/>
            <a:ext cx="1728192" cy="1229332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7E3FE073-30FB-4ABA-8510-37872F5FBA06}"/>
              </a:ext>
            </a:extLst>
          </p:cNvPr>
          <p:cNvSpPr/>
          <p:nvPr/>
        </p:nvSpPr>
        <p:spPr bwMode="auto">
          <a:xfrm>
            <a:off x="3798248" y="1568420"/>
            <a:ext cx="5862387" cy="935905"/>
          </a:xfrm>
          <a:prstGeom prst="wedgeRoundRectCallout">
            <a:avLst>
              <a:gd name="adj1" fmla="val 52461"/>
              <a:gd name="adj2" fmla="val 10860"/>
              <a:gd name="adj3" fmla="val 16667"/>
            </a:avLst>
          </a:prstGeom>
          <a:solidFill>
            <a:srgbClr val="FFDB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下行旋律配合從天而降的雨點，有效帶出詩歌的內容，令詩歌更具色彩和感染力。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8EC98-BE37-4222-B22A-EC9B29518E94}"/>
              </a:ext>
            </a:extLst>
          </p:cNvPr>
          <p:cNvSpPr txBox="1"/>
          <p:nvPr/>
        </p:nvSpPr>
        <p:spPr>
          <a:xfrm>
            <a:off x="3520654" y="2758561"/>
            <a:ext cx="6955750" cy="510778"/>
          </a:xfrm>
          <a:prstGeom prst="roundRect">
            <a:avLst/>
          </a:prstGeom>
          <a:solidFill>
            <a:srgbClr val="E2E2F6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為詩歌配上旋律可突出及加強詩歌的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氣氛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GB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90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5 0.00208 L 0.02175 0.00231 C 0.00716 0.02014 0.02201 0.00532 0.01276 0.00764 C 0.01172 0.00787 0.01107 0.00972 0.01029 0.01042 C 0.00951 0.01111 0.0086 0.01134 0.00781 0.01204 C 0.00729 0.01088 0.00677 0.00972 0.00612 0.00903 C 0.00547 0.00833 0.00378 0.00764 0.00378 0.00787 L 0.00378 0.00764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00" y="48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0" grpId="0" animBg="1"/>
      <p:bldP spid="5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9765</TotalTime>
  <Words>1753</Words>
  <Application>Microsoft Office PowerPoint</Application>
  <PresentationFormat>Widescreen</PresentationFormat>
  <Paragraphs>145</Paragraphs>
  <Slides>22</Slides>
  <Notes>7</Notes>
  <HiddenSlides>0</HiddenSlides>
  <MMClips>12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Tsui, Flora</cp:lastModifiedBy>
  <cp:revision>1736</cp:revision>
  <dcterms:created xsi:type="dcterms:W3CDTF">2010-12-02T06:19:15Z</dcterms:created>
  <dcterms:modified xsi:type="dcterms:W3CDTF">2020-10-07T07:56:14Z</dcterms:modified>
</cp:coreProperties>
</file>