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4" r:id="rId2"/>
    <p:sldId id="319" r:id="rId3"/>
    <p:sldId id="327" r:id="rId4"/>
    <p:sldId id="350" r:id="rId5"/>
    <p:sldId id="378" r:id="rId6"/>
    <p:sldId id="352" r:id="rId7"/>
    <p:sldId id="353" r:id="rId8"/>
    <p:sldId id="355" r:id="rId9"/>
    <p:sldId id="359" r:id="rId10"/>
    <p:sldId id="381" r:id="rId11"/>
    <p:sldId id="382" r:id="rId12"/>
    <p:sldId id="361" r:id="rId13"/>
    <p:sldId id="363" r:id="rId14"/>
    <p:sldId id="364" r:id="rId15"/>
    <p:sldId id="356" r:id="rId16"/>
    <p:sldId id="367" r:id="rId17"/>
    <p:sldId id="383" r:id="rId18"/>
    <p:sldId id="368" r:id="rId19"/>
    <p:sldId id="369" r:id="rId20"/>
    <p:sldId id="371" r:id="rId21"/>
    <p:sldId id="380" r:id="rId22"/>
    <p:sldId id="374" r:id="rId23"/>
    <p:sldId id="384" r:id="rId24"/>
    <p:sldId id="386" r:id="rId25"/>
    <p:sldId id="330" r:id="rId26"/>
    <p:sldId id="399" r:id="rId27"/>
    <p:sldId id="397" r:id="rId28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8000"/>
    <a:srgbClr val="99CCFF"/>
    <a:srgbClr val="B7D0E7"/>
    <a:srgbClr val="CCCCFF"/>
    <a:srgbClr val="CCFF99"/>
    <a:srgbClr val="CCFFCC"/>
    <a:srgbClr val="FF0066"/>
    <a:srgbClr val="92D05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4" d="100"/>
          <a:sy n="114" d="100"/>
        </p:scale>
        <p:origin x="474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9/10/2020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透過詳細既闡釋，以及視聽既多感觀刺激，逐步引導學生認識國歌既氣氛、旋律同歌詞，以及速度、力度、節奏等音樂元素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1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我地仲會由淺入深，讓學生掌握國歌既節奏型、以及表演記號，為佢地學唱國歌做好準備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到佢地演唱歌歌時，就會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肅立</a:t>
            </a:r>
            <a:r>
              <a:rPr lang="zh-TW" altLang="en-US" sz="1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莊嚴</a:t>
            </a:r>
            <a:r>
              <a:rPr lang="zh-TW" altLang="en-US" sz="1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</a:t>
            </a:r>
            <a:r>
              <a:rPr lang="zh-TW" altLang="en-US" sz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認真咁嚟</a:t>
            </a:r>
            <a:r>
              <a:rPr lang="zh-TW" altLang="en-US" sz="1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唱國歌啦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3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7wvyITD2stg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udio/&#25429;&#40165;&#32773;&#20043;&#27468;_original.mp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6.xml"/><Relationship Id="rId4" Type="http://schemas.openxmlformats.org/officeDocument/2006/relationships/slide" Target="slide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WPEI4hAktJ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hyperlink" Target="https://www.youtube.com/watch?v=HEVFkIQ2Ybs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edb.gov.hk/tc/flag-raising" TargetMode="External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image" Target="../media/image25.emf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7wvyITD2stg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wvyITD2st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齊唱國歌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為甚麼國歌有這樣的氣氛？這和歌曲中哪些音樂元素有關？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8447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培養尊重國歌的態度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79">
            <a:extLst>
              <a:ext uri="{FF2B5EF4-FFF2-40B4-BE49-F238E27FC236}">
                <a16:creationId xmlns:a16="http://schemas.microsoft.com/office/drawing/2014/main" id="{E61448E2-3480-421D-AA70-501238CF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915323" y="546759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7">
            <a:extLst>
              <a:ext uri="{FF2B5EF4-FFF2-40B4-BE49-F238E27FC236}">
                <a16:creationId xmlns:a16="http://schemas.microsoft.com/office/drawing/2014/main" id="{F24077E7-59E0-40AB-90D8-C74F8413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415886" y="4126159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A000F1-A91D-4322-9149-A0142875EE43}"/>
              </a:ext>
            </a:extLst>
          </p:cNvPr>
          <p:cNvGrpSpPr/>
          <p:nvPr/>
        </p:nvGrpSpPr>
        <p:grpSpPr>
          <a:xfrm>
            <a:off x="859037" y="1972474"/>
            <a:ext cx="5102133" cy="1041249"/>
            <a:chOff x="515650" y="1943538"/>
            <a:chExt cx="5102133" cy="1041249"/>
          </a:xfrm>
        </p:grpSpPr>
        <p:pic>
          <p:nvPicPr>
            <p:cNvPr id="36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542E91F7-525B-41AA-90E1-2697DC4BA0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rgbClr val="CC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515650" y="1943538"/>
              <a:ext cx="5102133" cy="104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1AFD9E-D9B8-4F93-AE32-251DE7B61203}"/>
                </a:ext>
              </a:extLst>
            </p:cNvPr>
            <p:cNvSpPr/>
            <p:nvPr/>
          </p:nvSpPr>
          <p:spPr bwMode="auto">
            <a:xfrm>
              <a:off x="977653" y="2207255"/>
              <a:ext cx="4176459" cy="6118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力度：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鏗鏘並強而有力</a:t>
              </a:r>
              <a:endParaRPr 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F80490-835D-4950-90A7-9D165B05257F}"/>
              </a:ext>
            </a:extLst>
          </p:cNvPr>
          <p:cNvGrpSpPr/>
          <p:nvPr/>
        </p:nvGrpSpPr>
        <p:grpSpPr>
          <a:xfrm>
            <a:off x="6150284" y="1944086"/>
            <a:ext cx="5192322" cy="1041249"/>
            <a:chOff x="425461" y="3445198"/>
            <a:chExt cx="5192322" cy="1041249"/>
          </a:xfrm>
        </p:grpSpPr>
        <p:pic>
          <p:nvPicPr>
            <p:cNvPr id="39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47072F51-1F56-4E83-8025-F77C5C3924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rgbClr val="CCCC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25461" y="3445198"/>
              <a:ext cx="5192322" cy="104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555239-8167-4BD4-8F62-2182B7BABF14}"/>
                </a:ext>
              </a:extLst>
            </p:cNvPr>
            <p:cNvSpPr/>
            <p:nvPr/>
          </p:nvSpPr>
          <p:spPr bwMode="auto">
            <a:xfrm>
              <a:off x="840883" y="3674398"/>
              <a:ext cx="4463030" cy="6118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</a:pPr>
              <a:r>
                <a:rPr lang="zh-TW" altLang="en-US" sz="28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速度和節奏：</a:t>
              </a: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與進行曲相似</a:t>
              </a:r>
              <a:endParaRPr 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5778B5-FA24-438A-AA60-BDE9162838BF}"/>
              </a:ext>
            </a:extLst>
          </p:cNvPr>
          <p:cNvGrpSpPr/>
          <p:nvPr/>
        </p:nvGrpSpPr>
        <p:grpSpPr>
          <a:xfrm>
            <a:off x="2568550" y="4102459"/>
            <a:ext cx="6750100" cy="1041249"/>
            <a:chOff x="2956670" y="4096583"/>
            <a:chExt cx="6750100" cy="1041249"/>
          </a:xfrm>
        </p:grpSpPr>
        <p:pic>
          <p:nvPicPr>
            <p:cNvPr id="4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E5302A42-5940-4311-B782-E28E0D97B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  <a:duotone>
                <a:prstClr val="black"/>
                <a:srgbClr val="CCFF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956670" y="4096583"/>
              <a:ext cx="6750100" cy="1041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264BF8-02BA-499D-ADC0-E2D186ECA3C1}"/>
                </a:ext>
              </a:extLst>
            </p:cNvPr>
            <p:cNvSpPr/>
            <p:nvPr/>
          </p:nvSpPr>
          <p:spPr bwMode="auto">
            <a:xfrm>
              <a:off x="3439154" y="4293096"/>
              <a:ext cx="5681182" cy="6118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3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為歌曲帶來</a:t>
              </a:r>
              <a:r>
                <a:rPr lang="zh-TW" altLang="en-US" sz="36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莊嚴</a:t>
              </a:r>
              <a:r>
                <a:rPr lang="zh-TW" altLang="en-US" sz="3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</a:t>
              </a:r>
              <a:r>
                <a:rPr lang="zh-TW" altLang="en-US" sz="36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激昂</a:t>
              </a:r>
              <a:r>
                <a:rPr lang="zh-TW" altLang="en-US" sz="3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的氣氛</a:t>
              </a:r>
              <a:endParaRPr kumimoji="1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4" name="Arrow: Down 43">
            <a:extLst>
              <a:ext uri="{FF2B5EF4-FFF2-40B4-BE49-F238E27FC236}">
                <a16:creationId xmlns:a16="http://schemas.microsoft.com/office/drawing/2014/main" id="{5D7DC20D-8DAB-48EB-AFBB-3161D57D06CC}"/>
              </a:ext>
            </a:extLst>
          </p:cNvPr>
          <p:cNvSpPr/>
          <p:nvPr/>
        </p:nvSpPr>
        <p:spPr bwMode="auto">
          <a:xfrm rot="18979353">
            <a:off x="4315588" y="3129713"/>
            <a:ext cx="373762" cy="1041249"/>
          </a:xfrm>
          <a:prstGeom prst="downArrow">
            <a:avLst/>
          </a:prstGeom>
          <a:solidFill>
            <a:srgbClr val="CCFF99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D3AB1BEC-6F68-4DFE-94D0-2EFD8456DA02}"/>
              </a:ext>
            </a:extLst>
          </p:cNvPr>
          <p:cNvSpPr/>
          <p:nvPr/>
        </p:nvSpPr>
        <p:spPr bwMode="auto">
          <a:xfrm rot="2140277">
            <a:off x="6986598" y="3093426"/>
            <a:ext cx="396818" cy="1041249"/>
          </a:xfrm>
          <a:prstGeom prst="downArrow">
            <a:avLst/>
          </a:prstGeom>
          <a:solidFill>
            <a:srgbClr val="CCFF99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21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1.04167E-6 0.00903 C 0.00508 0.01459 -0.00208 0.03149 -0.00247 0.03264 C -0.003 0.02801 -0.00365 0.02431 -0.00365 0.01875 C -0.00365 0.01065 -0.00065 -3.7037E-6 1.04167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我們會在哪些場合聽到或演唱國歌？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8447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培養尊重國歌的態度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0CB11D-63DE-4811-B5B5-1BC5803C084A}"/>
              </a:ext>
            </a:extLst>
          </p:cNvPr>
          <p:cNvGrpSpPr/>
          <p:nvPr/>
        </p:nvGrpSpPr>
        <p:grpSpPr>
          <a:xfrm>
            <a:off x="3232413" y="1855310"/>
            <a:ext cx="6084118" cy="777583"/>
            <a:chOff x="489670" y="2173404"/>
            <a:chExt cx="6084118" cy="777583"/>
          </a:xfrm>
        </p:grpSpPr>
        <p:pic>
          <p:nvPicPr>
            <p:cNvPr id="19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9A445BC6-56F6-49C6-AA57-5D86118FAA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89670" y="2173404"/>
              <a:ext cx="6084118" cy="7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AC1F96C5-D814-496D-8A54-60BB370AB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884" y="2317972"/>
              <a:ext cx="51994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重要的慶典</a:t>
              </a:r>
              <a:r>
                <a:rPr lang="en-US" altLang="zh-TW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(</a:t>
              </a: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如國慶及回歸典禮</a:t>
              </a:r>
              <a:r>
                <a:rPr lang="en-US" altLang="zh-TW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)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BBE64E-26B4-4447-B26C-1ABFCA9C5BE0}"/>
              </a:ext>
            </a:extLst>
          </p:cNvPr>
          <p:cNvGrpSpPr/>
          <p:nvPr/>
        </p:nvGrpSpPr>
        <p:grpSpPr>
          <a:xfrm>
            <a:off x="3232836" y="3040208"/>
            <a:ext cx="6084118" cy="777583"/>
            <a:chOff x="3053941" y="673193"/>
            <a:chExt cx="6084118" cy="777583"/>
          </a:xfrm>
        </p:grpSpPr>
        <p:pic>
          <p:nvPicPr>
            <p:cNvPr id="23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7C8F27D0-D3DC-4C10-A7FB-3DAB4A2383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3053941" y="673193"/>
              <a:ext cx="6084118" cy="7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8D2CFD25-D5BD-4F4F-8C86-19AB9BCF2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0407" y="790707"/>
              <a:ext cx="27511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重要的外交場合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E18185-B637-49C6-86F3-F39679C66AE2}"/>
              </a:ext>
            </a:extLst>
          </p:cNvPr>
          <p:cNvGrpSpPr/>
          <p:nvPr/>
        </p:nvGrpSpPr>
        <p:grpSpPr>
          <a:xfrm>
            <a:off x="3331768" y="4352292"/>
            <a:ext cx="6084118" cy="777583"/>
            <a:chOff x="489670" y="2173404"/>
            <a:chExt cx="6084118" cy="777583"/>
          </a:xfrm>
        </p:grpSpPr>
        <p:pic>
          <p:nvPicPr>
            <p:cNvPr id="27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7850B7A4-AFDB-44B9-AEB6-80EBD2FE9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89670" y="2173404"/>
              <a:ext cx="6084118" cy="7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C843C655-3ECE-46CA-B82F-B902F4683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269" y="2328672"/>
              <a:ext cx="51994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國際性運動會的頒獎典禮等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pic>
        <p:nvPicPr>
          <p:cNvPr id="25" name="Picture 79">
            <a:extLst>
              <a:ext uri="{FF2B5EF4-FFF2-40B4-BE49-F238E27FC236}">
                <a16:creationId xmlns:a16="http://schemas.microsoft.com/office/drawing/2014/main" id="{CCD23AE4-6BD5-4ADA-91A8-35DB25AA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915323" y="546759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7">
            <a:extLst>
              <a:ext uri="{FF2B5EF4-FFF2-40B4-BE49-F238E27FC236}">
                <a16:creationId xmlns:a16="http://schemas.microsoft.com/office/drawing/2014/main" id="{360CE3AE-FBC2-49A6-94D3-1CF0023CC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415886" y="4126159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57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1.04167E-6 0.00903 C 0.00508 0.01459 -0.00208 0.03149 -0.00247 0.03264 C -0.003 0.02801 -0.00365 0.02431 -0.00365 0.01875 C -0.00365 0.01065 -0.00065 -3.7037E-6 1.04167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0337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你知道奏國歌有甚麼意義嗎？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8447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培養尊重國歌的態度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BD48F0-C0E2-4DAC-9CD5-10A4A61441A2}"/>
              </a:ext>
            </a:extLst>
          </p:cNvPr>
          <p:cNvGrpSpPr/>
          <p:nvPr/>
        </p:nvGrpSpPr>
        <p:grpSpPr>
          <a:xfrm>
            <a:off x="609600" y="2374996"/>
            <a:ext cx="10947048" cy="4290452"/>
            <a:chOff x="671069" y="2443513"/>
            <a:chExt cx="10947048" cy="42904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1D0739-74D4-403D-9D3E-472C7D5F2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85A11C-2F50-4AA0-A881-D861F757A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E4C1E1-053D-4989-8451-5D69C32E12EA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14C076F-086E-44F8-9B99-350C6A6285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3EFD597-D9B5-4B15-A426-E8A235DAC09D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E03A943-13C6-419C-8E9D-591E596E13ED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23" name="Rectangle 32">
              <a:extLst>
                <a:ext uri="{FF2B5EF4-FFF2-40B4-BE49-F238E27FC236}">
                  <a16:creationId xmlns:a16="http://schemas.microsoft.com/office/drawing/2014/main" id="{05B32C26-9A58-4C8E-96FB-7E45B6459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297" y="5949280"/>
              <a:ext cx="4176464" cy="57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按此</a:t>
              </a: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聆聽中華人民共和國國歌</a:t>
              </a:r>
              <a:endParaRPr lang="zh-HK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C6AA04-AF39-4A62-9CB5-14BA7270D99C}"/>
              </a:ext>
            </a:extLst>
          </p:cNvPr>
          <p:cNvGrpSpPr/>
          <p:nvPr/>
        </p:nvGrpSpPr>
        <p:grpSpPr>
          <a:xfrm>
            <a:off x="5399475" y="188640"/>
            <a:ext cx="6745197" cy="2316513"/>
            <a:chOff x="5242024" y="188640"/>
            <a:chExt cx="6745197" cy="231651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E4FC85C-BEB9-45EB-B618-12CC7263C4B5}"/>
                </a:ext>
              </a:extLst>
            </p:cNvPr>
            <p:cNvSpPr/>
            <p:nvPr/>
          </p:nvSpPr>
          <p:spPr bwMode="auto">
            <a:xfrm>
              <a:off x="5242024" y="188640"/>
              <a:ext cx="4752081" cy="1951388"/>
            </a:xfrm>
            <a:prstGeom prst="wedgeRoundRectCallout">
              <a:avLst>
                <a:gd name="adj1" fmla="val 59143"/>
                <a:gd name="adj2" fmla="val -9685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5" name="Picture 97">
              <a:extLst>
                <a:ext uri="{FF2B5EF4-FFF2-40B4-BE49-F238E27FC236}">
                  <a16:creationId xmlns:a16="http://schemas.microsoft.com/office/drawing/2014/main" id="{0F809496-73C9-46E0-AA07-ADF0938E9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2" t="57097" r="42789" b="6488"/>
            <a:stretch>
              <a:fillRect/>
            </a:stretch>
          </p:blipFill>
          <p:spPr bwMode="auto">
            <a:xfrm>
              <a:off x="9955221" y="417591"/>
              <a:ext cx="2032000" cy="2087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5741F77F-6E0E-4DAA-8215-CE1CD44A9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1738" y="280412"/>
              <a:ext cx="447376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國歌是一首代表國家、民族及人民的歌曲。奏國歌可以引發人民的</a:t>
              </a:r>
              <a:r>
                <a:rPr lang="zh-TW" altLang="en-US" sz="28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愛國精神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，加深人民對國家的歸屬感。</a:t>
              </a: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8447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培養尊重國歌的態度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0F96EB-CE75-4177-A4B3-B43DA1343100}"/>
              </a:ext>
            </a:extLst>
          </p:cNvPr>
          <p:cNvGrpSpPr/>
          <p:nvPr/>
        </p:nvGrpSpPr>
        <p:grpSpPr>
          <a:xfrm>
            <a:off x="515938" y="1047750"/>
            <a:ext cx="11268693" cy="1384995"/>
            <a:chOff x="515938" y="1047750"/>
            <a:chExt cx="11268693" cy="1384995"/>
          </a:xfrm>
        </p:grpSpPr>
        <p:sp>
          <p:nvSpPr>
            <p:cNvPr id="6149" name="矩形 1">
              <a:extLst>
                <a:ext uri="{FF2B5EF4-FFF2-40B4-BE49-F238E27FC236}">
                  <a16:creationId xmlns:a16="http://schemas.microsoft.com/office/drawing/2014/main" id="{8C885B92-8BEB-4BFF-9860-1C47816EB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38" y="1047750"/>
              <a:ext cx="1126869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我們在聆聽或演唱國歌時應持甚麼態度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你認為    指着的同學的態度正確嗎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？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zh-HK" sz="28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AD683A-99B7-4553-BBA6-EF3F3EFE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4551" y="1124744"/>
              <a:ext cx="582533" cy="43187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4B1302F-89CC-422A-AACB-50DBFCB8A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1" y="2271295"/>
            <a:ext cx="3219615" cy="2749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E55BF-4B55-44F0-90EE-91C4601C3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237" y="3429000"/>
            <a:ext cx="3194214" cy="2736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75A6B-4D7A-4FEC-BE07-A9F43E1E8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4551" y="2162110"/>
            <a:ext cx="3270418" cy="25337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36B59D2-90E2-4307-B027-03941CD51187}"/>
              </a:ext>
            </a:extLst>
          </p:cNvPr>
          <p:cNvGrpSpPr/>
          <p:nvPr/>
        </p:nvGrpSpPr>
        <p:grpSpPr>
          <a:xfrm>
            <a:off x="515938" y="3861048"/>
            <a:ext cx="3628199" cy="2304943"/>
            <a:chOff x="515938" y="3861048"/>
            <a:chExt cx="3628199" cy="230494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7105860-B6F0-4C29-AD8E-4B7B38346977}"/>
                </a:ext>
              </a:extLst>
            </p:cNvPr>
            <p:cNvSpPr/>
            <p:nvPr/>
          </p:nvSpPr>
          <p:spPr bwMode="auto">
            <a:xfrm>
              <a:off x="2855640" y="3861048"/>
              <a:ext cx="1288497" cy="1296144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9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新細明體" pitchFamily="18" charset="-120"/>
                  <a:sym typeface="Wingdings" panose="05000000000000000000" pitchFamily="2" charset="2"/>
                </a:rPr>
                <a:t></a:t>
              </a:r>
              <a:endParaRPr kumimoji="1" lang="en-US" sz="9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DA62639-8625-4B18-A26C-0E58E8F504BB}"/>
                </a:ext>
              </a:extLst>
            </p:cNvPr>
            <p:cNvSpPr/>
            <p:nvPr/>
          </p:nvSpPr>
          <p:spPr bwMode="auto">
            <a:xfrm>
              <a:off x="515938" y="5230063"/>
              <a:ext cx="3377507" cy="935928"/>
            </a:xfrm>
            <a:prstGeom prst="roundRect">
              <a:avLst/>
            </a:pr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這位同學唱國歌時坐在椅子上，態度不尊重。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B41321-9385-43A3-B5A1-03A3E2A68E6E}"/>
              </a:ext>
            </a:extLst>
          </p:cNvPr>
          <p:cNvGrpSpPr/>
          <p:nvPr/>
        </p:nvGrpSpPr>
        <p:grpSpPr>
          <a:xfrm>
            <a:off x="8352714" y="3581400"/>
            <a:ext cx="3353155" cy="2228850"/>
            <a:chOff x="8352714" y="3581400"/>
            <a:chExt cx="3353155" cy="22288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E368FE3-7CEE-4687-9B15-6E99B9F851D1}"/>
                </a:ext>
              </a:extLst>
            </p:cNvPr>
            <p:cNvSpPr/>
            <p:nvPr/>
          </p:nvSpPr>
          <p:spPr bwMode="auto">
            <a:xfrm>
              <a:off x="10417372" y="3581400"/>
              <a:ext cx="1288497" cy="1296144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9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  <a:ea typeface="新細明體" pitchFamily="18" charset="-120"/>
                  <a:sym typeface="Wingdings" panose="05000000000000000000" pitchFamily="2" charset="2"/>
                </a:rPr>
                <a:t></a:t>
              </a:r>
              <a:endParaRPr kumimoji="1" lang="en-US" sz="9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56ED1A8-5328-4F50-9185-2F66F6E0B052}"/>
                </a:ext>
              </a:extLst>
            </p:cNvPr>
            <p:cNvSpPr/>
            <p:nvPr/>
          </p:nvSpPr>
          <p:spPr bwMode="auto">
            <a:xfrm>
              <a:off x="8352714" y="4923456"/>
              <a:ext cx="3229686" cy="886794"/>
            </a:xfrm>
            <a:prstGeom prst="roundRect">
              <a:avLst/>
            </a:prstGeom>
            <a:solidFill>
              <a:srgbClr val="FF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這兩位同學唱國歌時在談話，態度不專注。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909A3-B953-409B-9959-81F34924D45D}"/>
              </a:ext>
            </a:extLst>
          </p:cNvPr>
          <p:cNvGrpSpPr/>
          <p:nvPr/>
        </p:nvGrpSpPr>
        <p:grpSpPr>
          <a:xfrm>
            <a:off x="4211648" y="2547796"/>
            <a:ext cx="3768703" cy="3833532"/>
            <a:chOff x="4211648" y="2547796"/>
            <a:chExt cx="3768703" cy="38335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2F8C583-EF89-44AB-BB33-16A6AA39BB60}"/>
                </a:ext>
              </a:extLst>
            </p:cNvPr>
            <p:cNvSpPr/>
            <p:nvPr/>
          </p:nvSpPr>
          <p:spPr bwMode="auto">
            <a:xfrm>
              <a:off x="6654504" y="4974726"/>
              <a:ext cx="1288497" cy="1296144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96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Arial" charset="0"/>
                  <a:ea typeface="新細明體" pitchFamily="18" charset="-120"/>
                  <a:sym typeface="Wingdings" panose="05000000000000000000" pitchFamily="2" charset="2"/>
                </a:rPr>
                <a:t></a:t>
              </a:r>
              <a:endParaRPr kumimoji="1" lang="en-US" sz="96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9F1E679-BA44-47AA-A905-F62C7110A3EA}"/>
                </a:ext>
              </a:extLst>
            </p:cNvPr>
            <p:cNvSpPr/>
            <p:nvPr/>
          </p:nvSpPr>
          <p:spPr bwMode="auto">
            <a:xfrm>
              <a:off x="4211648" y="2547796"/>
              <a:ext cx="3768703" cy="59910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這位同學態度專注又認真。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AE16E08-9493-4A31-94A5-D0F7C2789BCE}"/>
                </a:ext>
              </a:extLst>
            </p:cNvPr>
            <p:cNvSpPr/>
            <p:nvPr/>
          </p:nvSpPr>
          <p:spPr bwMode="auto">
            <a:xfrm>
              <a:off x="4367808" y="3276600"/>
              <a:ext cx="3498775" cy="3104728"/>
            </a:xfrm>
            <a:custGeom>
              <a:avLst/>
              <a:gdLst>
                <a:gd name="connsiteX0" fmla="*/ 0 w 3498775"/>
                <a:gd name="connsiteY0" fmla="*/ 517465 h 3104728"/>
                <a:gd name="connsiteX1" fmla="*/ 517465 w 3498775"/>
                <a:gd name="connsiteY1" fmla="*/ 0 h 3104728"/>
                <a:gd name="connsiteX2" fmla="*/ 1108788 w 3498775"/>
                <a:gd name="connsiteY2" fmla="*/ 0 h 3104728"/>
                <a:gd name="connsiteX3" fmla="*/ 1724749 w 3498775"/>
                <a:gd name="connsiteY3" fmla="*/ 0 h 3104728"/>
                <a:gd name="connsiteX4" fmla="*/ 2316072 w 3498775"/>
                <a:gd name="connsiteY4" fmla="*/ 0 h 3104728"/>
                <a:gd name="connsiteX5" fmla="*/ 2981310 w 3498775"/>
                <a:gd name="connsiteY5" fmla="*/ 0 h 3104728"/>
                <a:gd name="connsiteX6" fmla="*/ 3498775 w 3498775"/>
                <a:gd name="connsiteY6" fmla="*/ 517465 h 3104728"/>
                <a:gd name="connsiteX7" fmla="*/ 3498775 w 3498775"/>
                <a:gd name="connsiteY7" fmla="*/ 1166002 h 3104728"/>
                <a:gd name="connsiteX8" fmla="*/ 3498775 w 3498775"/>
                <a:gd name="connsiteY8" fmla="*/ 1814538 h 3104728"/>
                <a:gd name="connsiteX9" fmla="*/ 3498775 w 3498775"/>
                <a:gd name="connsiteY9" fmla="*/ 2587263 h 3104728"/>
                <a:gd name="connsiteX10" fmla="*/ 2981310 w 3498775"/>
                <a:gd name="connsiteY10" fmla="*/ 3104728 h 3104728"/>
                <a:gd name="connsiteX11" fmla="*/ 2365349 w 3498775"/>
                <a:gd name="connsiteY11" fmla="*/ 3104728 h 3104728"/>
                <a:gd name="connsiteX12" fmla="*/ 1700111 w 3498775"/>
                <a:gd name="connsiteY12" fmla="*/ 3104728 h 3104728"/>
                <a:gd name="connsiteX13" fmla="*/ 1158065 w 3498775"/>
                <a:gd name="connsiteY13" fmla="*/ 3104728 h 3104728"/>
                <a:gd name="connsiteX14" fmla="*/ 517465 w 3498775"/>
                <a:gd name="connsiteY14" fmla="*/ 3104728 h 3104728"/>
                <a:gd name="connsiteX15" fmla="*/ 0 w 3498775"/>
                <a:gd name="connsiteY15" fmla="*/ 2587263 h 3104728"/>
                <a:gd name="connsiteX16" fmla="*/ 0 w 3498775"/>
                <a:gd name="connsiteY16" fmla="*/ 1897330 h 3104728"/>
                <a:gd name="connsiteX17" fmla="*/ 0 w 3498775"/>
                <a:gd name="connsiteY17" fmla="*/ 1186700 h 3104728"/>
                <a:gd name="connsiteX18" fmla="*/ 0 w 3498775"/>
                <a:gd name="connsiteY18" fmla="*/ 517465 h 310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8775" h="3104728" extrusionOk="0">
                  <a:moveTo>
                    <a:pt x="0" y="517465"/>
                  </a:moveTo>
                  <a:cubicBezTo>
                    <a:pt x="-54775" y="260989"/>
                    <a:pt x="259089" y="-52433"/>
                    <a:pt x="517465" y="0"/>
                  </a:cubicBezTo>
                  <a:cubicBezTo>
                    <a:pt x="733677" y="25729"/>
                    <a:pt x="856327" y="-17687"/>
                    <a:pt x="1108788" y="0"/>
                  </a:cubicBezTo>
                  <a:cubicBezTo>
                    <a:pt x="1361249" y="17687"/>
                    <a:pt x="1504181" y="-25277"/>
                    <a:pt x="1724749" y="0"/>
                  </a:cubicBezTo>
                  <a:cubicBezTo>
                    <a:pt x="1945317" y="25277"/>
                    <a:pt x="2086647" y="1563"/>
                    <a:pt x="2316072" y="0"/>
                  </a:cubicBezTo>
                  <a:cubicBezTo>
                    <a:pt x="2545497" y="-1563"/>
                    <a:pt x="2695900" y="29282"/>
                    <a:pt x="2981310" y="0"/>
                  </a:cubicBezTo>
                  <a:cubicBezTo>
                    <a:pt x="3276367" y="15829"/>
                    <a:pt x="3509647" y="225429"/>
                    <a:pt x="3498775" y="517465"/>
                  </a:cubicBezTo>
                  <a:cubicBezTo>
                    <a:pt x="3492666" y="784541"/>
                    <a:pt x="3485004" y="870906"/>
                    <a:pt x="3498775" y="1166002"/>
                  </a:cubicBezTo>
                  <a:cubicBezTo>
                    <a:pt x="3512546" y="1461098"/>
                    <a:pt x="3481376" y="1672919"/>
                    <a:pt x="3498775" y="1814538"/>
                  </a:cubicBezTo>
                  <a:cubicBezTo>
                    <a:pt x="3516174" y="1956157"/>
                    <a:pt x="3536774" y="2267160"/>
                    <a:pt x="3498775" y="2587263"/>
                  </a:cubicBezTo>
                  <a:cubicBezTo>
                    <a:pt x="3489765" y="2860395"/>
                    <a:pt x="3275531" y="3042410"/>
                    <a:pt x="2981310" y="3104728"/>
                  </a:cubicBezTo>
                  <a:cubicBezTo>
                    <a:pt x="2804650" y="3112609"/>
                    <a:pt x="2492057" y="3115606"/>
                    <a:pt x="2365349" y="3104728"/>
                  </a:cubicBezTo>
                  <a:cubicBezTo>
                    <a:pt x="2238641" y="3093850"/>
                    <a:pt x="1852527" y="3131640"/>
                    <a:pt x="1700111" y="3104728"/>
                  </a:cubicBezTo>
                  <a:cubicBezTo>
                    <a:pt x="1547695" y="3077816"/>
                    <a:pt x="1384114" y="3126848"/>
                    <a:pt x="1158065" y="3104728"/>
                  </a:cubicBezTo>
                  <a:cubicBezTo>
                    <a:pt x="932016" y="3082608"/>
                    <a:pt x="773693" y="3073787"/>
                    <a:pt x="517465" y="3104728"/>
                  </a:cubicBezTo>
                  <a:cubicBezTo>
                    <a:pt x="233510" y="3130932"/>
                    <a:pt x="-29118" y="2857975"/>
                    <a:pt x="0" y="2587263"/>
                  </a:cubicBezTo>
                  <a:cubicBezTo>
                    <a:pt x="-13970" y="2348566"/>
                    <a:pt x="32055" y="2224401"/>
                    <a:pt x="0" y="1897330"/>
                  </a:cubicBezTo>
                  <a:cubicBezTo>
                    <a:pt x="-32055" y="1570259"/>
                    <a:pt x="-30558" y="1352316"/>
                    <a:pt x="0" y="1186700"/>
                  </a:cubicBezTo>
                  <a:cubicBezTo>
                    <a:pt x="30558" y="1021084"/>
                    <a:pt x="2065" y="815218"/>
                    <a:pt x="0" y="517465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50969563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8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2564904"/>
            <a:ext cx="682096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我們在聆聽或唱國歌時要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肅立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專注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認真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，以表示對國家的尊重。</a:t>
            </a:r>
            <a:endParaRPr lang="en-US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8447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培養尊重國歌的態度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手繪多邊形 17">
            <a:extLst>
              <a:ext uri="{FF2B5EF4-FFF2-40B4-BE49-F238E27FC236}">
                <a16:creationId xmlns:a16="http://schemas.microsoft.com/office/drawing/2014/main" id="{CA81C5CC-30C9-4056-8666-618071517165}"/>
              </a:ext>
            </a:extLst>
          </p:cNvPr>
          <p:cNvSpPr>
            <a:spLocks/>
          </p:cNvSpPr>
          <p:nvPr/>
        </p:nvSpPr>
        <p:spPr bwMode="auto">
          <a:xfrm>
            <a:off x="2496322" y="2128044"/>
            <a:ext cx="7466012" cy="2024062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7">
            <a:hlinkClick r:id="rId3" action="ppaction://hlinkfile"/>
            <a:extLst>
              <a:ext uri="{FF2B5EF4-FFF2-40B4-BE49-F238E27FC236}">
                <a16:creationId xmlns:a16="http://schemas.microsoft.com/office/drawing/2014/main" id="{B93D8D0D-423B-43A7-BCAE-8349C81AA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2886075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總結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6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想認識更多關於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義勇軍進行曲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嗎？可按下面的介紹。這首歌的作曲者是聶耳。可按下面的作曲家介紹認識更多。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91670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0" y="206280"/>
            <a:ext cx="362867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更深入認識國歌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2C059-4F59-4B98-95A2-1C8A7EBC4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33" y="2329420"/>
            <a:ext cx="2650601" cy="3230419"/>
          </a:xfrm>
          <a:prstGeom prst="rect">
            <a:avLst/>
          </a:prstGeom>
        </p:spPr>
      </p:pic>
      <p:sp>
        <p:nvSpPr>
          <p:cNvPr id="24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F63A4202-1271-45C9-A159-112DA7173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3869" y="5878739"/>
            <a:ext cx="1738328" cy="56152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聶耳介紹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52C5839B-332F-45C0-953E-8A7EB6704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385" y="5925933"/>
            <a:ext cx="3366747" cy="56152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義勇軍進行曲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介紹</a:t>
            </a:r>
            <a:endParaRPr lang="en-US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61044D-9437-4EE8-9B21-C11C76704394}"/>
              </a:ext>
            </a:extLst>
          </p:cNvPr>
          <p:cNvGrpSpPr/>
          <p:nvPr/>
        </p:nvGrpSpPr>
        <p:grpSpPr>
          <a:xfrm>
            <a:off x="2610456" y="2118018"/>
            <a:ext cx="2650602" cy="3730462"/>
            <a:chOff x="2610456" y="2118018"/>
            <a:chExt cx="2650602" cy="3730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5ADB87-EBD2-46FC-B6AB-67448011E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9988"/>
            <a:stretch/>
          </p:blipFill>
          <p:spPr>
            <a:xfrm>
              <a:off x="2610458" y="2502113"/>
              <a:ext cx="2650600" cy="16802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A629B30-17A4-4031-A40D-C67A994F6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4157"/>
            <a:stretch/>
          </p:blipFill>
          <p:spPr>
            <a:xfrm>
              <a:off x="2610457" y="4180517"/>
              <a:ext cx="2650601" cy="1667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6C9584-311C-4707-9312-8B4DCBC1F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5791" b="7745"/>
            <a:stretch/>
          </p:blipFill>
          <p:spPr>
            <a:xfrm>
              <a:off x="2610457" y="2118018"/>
              <a:ext cx="2650600" cy="38699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CED041-856F-4B72-B483-12320EC41731}"/>
                </a:ext>
              </a:extLst>
            </p:cNvPr>
            <p:cNvSpPr/>
            <p:nvPr/>
          </p:nvSpPr>
          <p:spPr bwMode="auto">
            <a:xfrm>
              <a:off x="3035954" y="2198857"/>
              <a:ext cx="1725528" cy="3155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3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中華人民共和國國歌</a:t>
              </a:r>
              <a:endParaRPr kumimoji="1" lang="en-US" sz="130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C80F12-7E16-431A-9814-418A747075BA}"/>
                </a:ext>
              </a:extLst>
            </p:cNvPr>
            <p:cNvSpPr/>
            <p:nvPr/>
          </p:nvSpPr>
          <p:spPr bwMode="auto">
            <a:xfrm>
              <a:off x="4679787" y="2177910"/>
              <a:ext cx="552117" cy="38699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8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聶耳曲</a:t>
              </a:r>
              <a:endParaRPr kumimoji="1" lang="en-US" altLang="zh-TW" sz="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田漢詞</a:t>
              </a:r>
              <a:endParaRPr kumimoji="1" lang="en-US" sz="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10EE0D-7E21-4A99-9C4A-50ACE1118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5791" b="7745"/>
            <a:stretch/>
          </p:blipFill>
          <p:spPr>
            <a:xfrm>
              <a:off x="2610456" y="4064355"/>
              <a:ext cx="245200" cy="156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026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26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認識國歌的節奏型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矩形 1">
            <a:extLst>
              <a:ext uri="{FF2B5EF4-FFF2-40B4-BE49-F238E27FC236}">
                <a16:creationId xmlns:a16="http://schemas.microsoft.com/office/drawing/2014/main" id="{2181A290-9A6F-48C8-9F8F-AD5BC1478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966688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國歌裏出現了一些新的節奏型，讓我們一起看看。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1F41EF-E09D-459C-8DD7-663798B49976}"/>
              </a:ext>
            </a:extLst>
          </p:cNvPr>
          <p:cNvGrpSpPr/>
          <p:nvPr/>
        </p:nvGrpSpPr>
        <p:grpSpPr>
          <a:xfrm>
            <a:off x="597768" y="1772816"/>
            <a:ext cx="10947048" cy="4290452"/>
            <a:chOff x="671069" y="2443513"/>
            <a:chExt cx="10947048" cy="42904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CFA4D5-7434-44C2-BDF4-522DCB897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AC7F64-D261-4218-B925-5E2A27226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5E4EE4-93AF-4B20-9104-0796336AC58F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2A6D3B7-AEE4-4BE5-B16C-ABC4C31CF3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CA3F5E-FA0D-4ED8-98F4-1EABD081C610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C6A55F0-6E15-4371-A45B-870B59D46E04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4551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26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認識國歌的節奏型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67581-9D9B-46AA-A84B-C45E90884CBB}"/>
              </a:ext>
            </a:extLst>
          </p:cNvPr>
          <p:cNvGrpSpPr/>
          <p:nvPr/>
        </p:nvGrpSpPr>
        <p:grpSpPr>
          <a:xfrm>
            <a:off x="551384" y="1033572"/>
            <a:ext cx="7020221" cy="523220"/>
            <a:chOff x="3855923" y="219541"/>
            <a:chExt cx="7020221" cy="523220"/>
          </a:xfrm>
        </p:grpSpPr>
        <p:sp>
          <p:nvSpPr>
            <p:cNvPr id="6149" name="矩形 1">
              <a:extLst>
                <a:ext uri="{FF2B5EF4-FFF2-40B4-BE49-F238E27FC236}">
                  <a16:creationId xmlns:a16="http://schemas.microsoft.com/office/drawing/2014/main" id="{8C885B92-8BEB-4BFF-9860-1C47816EB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5923" y="219541"/>
              <a:ext cx="702022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試從國歌中找出     這個節奏型。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0545E5-9A52-4A80-87DE-8FD17E99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84853" y="310051"/>
              <a:ext cx="691267" cy="3260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5FDA4-06BC-4EF7-9CEF-A8F7BF12BDF3}"/>
              </a:ext>
            </a:extLst>
          </p:cNvPr>
          <p:cNvGrpSpPr/>
          <p:nvPr/>
        </p:nvGrpSpPr>
        <p:grpSpPr>
          <a:xfrm>
            <a:off x="597768" y="1772816"/>
            <a:ext cx="10947048" cy="4290452"/>
            <a:chOff x="671069" y="2443513"/>
            <a:chExt cx="10947048" cy="42904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C3127C-7BC8-4AC3-B728-55F106395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173734-112A-4D79-BFE6-0569968756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FE3E21-7338-4AA6-B28C-CF884546C85F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6B0C9FB-D134-45DD-AA2F-A1856C8EDF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4EA176-9D7C-4632-837C-D02FB1BDBD51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53689E-CB55-4394-A0D8-8AF07BC4D557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54EE21-34D5-47EF-AE93-3124D661A2D1}"/>
              </a:ext>
            </a:extLst>
          </p:cNvPr>
          <p:cNvSpPr/>
          <p:nvPr/>
        </p:nvSpPr>
        <p:spPr bwMode="auto">
          <a:xfrm>
            <a:off x="2999656" y="2924944"/>
            <a:ext cx="720080" cy="3516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5AA7AE-F544-439F-9DB1-9E3C15AD0035}"/>
              </a:ext>
            </a:extLst>
          </p:cNvPr>
          <p:cNvSpPr/>
          <p:nvPr/>
        </p:nvSpPr>
        <p:spPr bwMode="auto">
          <a:xfrm>
            <a:off x="5040732" y="2865226"/>
            <a:ext cx="720080" cy="3516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CE75C8A-FC33-4CC1-BF18-40442D934C5B}"/>
              </a:ext>
            </a:extLst>
          </p:cNvPr>
          <p:cNvSpPr/>
          <p:nvPr/>
        </p:nvSpPr>
        <p:spPr bwMode="auto">
          <a:xfrm>
            <a:off x="2063552" y="5157192"/>
            <a:ext cx="720080" cy="3516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2625A45-33E8-493E-9821-DE3A708F045F}"/>
              </a:ext>
            </a:extLst>
          </p:cNvPr>
          <p:cNvSpPr/>
          <p:nvPr/>
        </p:nvSpPr>
        <p:spPr bwMode="auto">
          <a:xfrm>
            <a:off x="6456040" y="1988840"/>
            <a:ext cx="720080" cy="4320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87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72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試從國歌中找出    這個節奏型。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26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認識國歌的節奏型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26D5F-B7F0-4576-BC9A-F99862CE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8994" y="1100138"/>
            <a:ext cx="198195" cy="365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85B9C-4141-4E56-9DF8-7712C72AE0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2450" y="1100138"/>
            <a:ext cx="206749" cy="3819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66B8539-5710-4CFD-9159-3BBC89659625}"/>
              </a:ext>
            </a:extLst>
          </p:cNvPr>
          <p:cNvGrpSpPr/>
          <p:nvPr/>
        </p:nvGrpSpPr>
        <p:grpSpPr>
          <a:xfrm>
            <a:off x="597768" y="1772816"/>
            <a:ext cx="10947048" cy="4290452"/>
            <a:chOff x="671069" y="2443513"/>
            <a:chExt cx="10947048" cy="429045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2BB0182-25CE-4ED6-B6BA-C4B02DC36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BBAB13-07E4-4E62-9AFC-924B57A4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7F6B59-6CA5-400E-9B3B-898F6A350CB7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F86E080-E3B1-4855-8F29-ABDB3E2A2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618A20A-6AC7-4A02-95BB-159D0D08DB51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E9B79F-6018-4F4B-BC3D-2449296603D5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128CC7-CB8A-4F51-9FD2-21D586FCA4FA}"/>
              </a:ext>
            </a:extLst>
          </p:cNvPr>
          <p:cNvSpPr/>
          <p:nvPr/>
        </p:nvSpPr>
        <p:spPr bwMode="auto">
          <a:xfrm>
            <a:off x="1631504" y="2852936"/>
            <a:ext cx="648072" cy="34301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4D6CDBD-37DD-4ACC-99C3-9A9BDEB98088}"/>
              </a:ext>
            </a:extLst>
          </p:cNvPr>
          <p:cNvSpPr/>
          <p:nvPr/>
        </p:nvSpPr>
        <p:spPr bwMode="auto">
          <a:xfrm>
            <a:off x="7608168" y="2060849"/>
            <a:ext cx="648072" cy="4296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4B39930-395B-486F-8622-B4DB2A23D588}"/>
              </a:ext>
            </a:extLst>
          </p:cNvPr>
          <p:cNvSpPr/>
          <p:nvPr/>
        </p:nvSpPr>
        <p:spPr bwMode="auto">
          <a:xfrm>
            <a:off x="8256240" y="2060849"/>
            <a:ext cx="648072" cy="4296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3BC3A9-4F2D-4598-AA9D-B79BD9198626}"/>
              </a:ext>
            </a:extLst>
          </p:cNvPr>
          <p:cNvSpPr/>
          <p:nvPr/>
        </p:nvSpPr>
        <p:spPr bwMode="auto">
          <a:xfrm>
            <a:off x="8893339" y="2069841"/>
            <a:ext cx="648072" cy="42968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83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2738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試從國歌中找出    這個節奏型。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26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認識國歌的節奏型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4421CF-A0AA-431C-9D07-E3DD795A1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983"/>
          <a:stretch/>
        </p:blipFill>
        <p:spPr>
          <a:xfrm>
            <a:off x="3141806" y="1145663"/>
            <a:ext cx="649938" cy="4993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9989B6-0C6A-4C46-9E2C-8BCCED57DA10}"/>
              </a:ext>
            </a:extLst>
          </p:cNvPr>
          <p:cNvGrpSpPr/>
          <p:nvPr/>
        </p:nvGrpSpPr>
        <p:grpSpPr>
          <a:xfrm>
            <a:off x="597768" y="1772816"/>
            <a:ext cx="10947048" cy="4290452"/>
            <a:chOff x="671069" y="2443513"/>
            <a:chExt cx="10947048" cy="42904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61EDE2A-F737-41E1-9F23-3D27B238C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F96D2EF-8C6C-4086-B7E7-61CB3F505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E36FF8-77E5-477E-B1E8-479E169F3E7C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B5E8C23-F566-41DD-86D1-42669672D5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35FC6-3A0A-4EF5-991C-BA064CCB5172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90FA85-6436-4561-8D5D-0A82AF65546D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BBEF2C-9A70-4CF0-8ACA-3CC5F328D246}"/>
              </a:ext>
            </a:extLst>
          </p:cNvPr>
          <p:cNvSpPr/>
          <p:nvPr/>
        </p:nvSpPr>
        <p:spPr bwMode="auto">
          <a:xfrm>
            <a:off x="7680176" y="3140968"/>
            <a:ext cx="648072" cy="5040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E2124D0-9860-4C7E-95B7-C44220356020}"/>
              </a:ext>
            </a:extLst>
          </p:cNvPr>
          <p:cNvSpPr/>
          <p:nvPr/>
        </p:nvSpPr>
        <p:spPr bwMode="auto">
          <a:xfrm>
            <a:off x="10528094" y="3140968"/>
            <a:ext cx="648072" cy="5040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421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2336130"/>
            <a:ext cx="10225136" cy="237490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認識國歌是國家的象徵，培養尊重國歌的態度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分析國歌的音樂元素，掌握國歌的節奏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按國歌曲譜的表演記號，並以莊重的態度和舉止唱國歌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241" y="2924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讓我們學習這三個新節奏型的節奏口訣。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26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認識國歌的節奏型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EE1C5-2E05-4AD4-B5D4-DF324C97B4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8002" y="1926437"/>
            <a:ext cx="1637902" cy="772544"/>
          </a:xfrm>
          <a:prstGeom prst="rect">
            <a:avLst/>
          </a:prstGeom>
        </p:spPr>
      </p:pic>
      <p:sp>
        <p:nvSpPr>
          <p:cNvPr id="14" name="手繪多邊形 17">
            <a:extLst>
              <a:ext uri="{FF2B5EF4-FFF2-40B4-BE49-F238E27FC236}">
                <a16:creationId xmlns:a16="http://schemas.microsoft.com/office/drawing/2014/main" id="{4CD1D1DB-C12C-478A-AA5E-119EF3AE9AAC}"/>
              </a:ext>
            </a:extLst>
          </p:cNvPr>
          <p:cNvSpPr>
            <a:spLocks/>
          </p:cNvSpPr>
          <p:nvPr/>
        </p:nvSpPr>
        <p:spPr bwMode="auto">
          <a:xfrm>
            <a:off x="1847529" y="1683828"/>
            <a:ext cx="7992888" cy="1300956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手繪多邊形 17">
            <a:extLst>
              <a:ext uri="{FF2B5EF4-FFF2-40B4-BE49-F238E27FC236}">
                <a16:creationId xmlns:a16="http://schemas.microsoft.com/office/drawing/2014/main" id="{D1D55FC9-4B5C-4DDE-92FA-820D55475D83}"/>
              </a:ext>
            </a:extLst>
          </p:cNvPr>
          <p:cNvSpPr>
            <a:spLocks/>
          </p:cNvSpPr>
          <p:nvPr/>
        </p:nvSpPr>
        <p:spPr bwMode="auto">
          <a:xfrm>
            <a:off x="1842720" y="3357809"/>
            <a:ext cx="7992887" cy="1300956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8182C1-A6E0-4901-9BA8-4A2FF3A04302}"/>
              </a:ext>
            </a:extLst>
          </p:cNvPr>
          <p:cNvGrpSpPr/>
          <p:nvPr/>
        </p:nvGrpSpPr>
        <p:grpSpPr>
          <a:xfrm>
            <a:off x="3109974" y="3457885"/>
            <a:ext cx="1801633" cy="903109"/>
            <a:chOff x="5250186" y="4149080"/>
            <a:chExt cx="1801633" cy="9031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6DB1AF-D495-4E68-B17A-81CABB8C5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50186" y="4149080"/>
              <a:ext cx="483935" cy="8928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81B474D-C72A-4DC8-8B0C-92F4D246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67884" y="4158119"/>
              <a:ext cx="483935" cy="894070"/>
            </a:xfrm>
            <a:prstGeom prst="rect">
              <a:avLst/>
            </a:prstGeom>
          </p:spPr>
        </p:pic>
      </p:grpSp>
      <p:sp>
        <p:nvSpPr>
          <p:cNvPr id="20" name="手繪多邊形 17">
            <a:extLst>
              <a:ext uri="{FF2B5EF4-FFF2-40B4-BE49-F238E27FC236}">
                <a16:creationId xmlns:a16="http://schemas.microsoft.com/office/drawing/2014/main" id="{DF8ACE5E-2D78-4DD3-A163-DE0C88C00C39}"/>
              </a:ext>
            </a:extLst>
          </p:cNvPr>
          <p:cNvSpPr>
            <a:spLocks/>
          </p:cNvSpPr>
          <p:nvPr/>
        </p:nvSpPr>
        <p:spPr bwMode="auto">
          <a:xfrm>
            <a:off x="2084131" y="4895775"/>
            <a:ext cx="7751475" cy="1598394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66EE29-F40C-4C6D-8F51-5F4B30624B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348"/>
          <a:stretch/>
        </p:blipFill>
        <p:spPr>
          <a:xfrm>
            <a:off x="3091300" y="5159772"/>
            <a:ext cx="1679306" cy="13009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D7A1D4-EC1D-4F8A-BD3F-F0D87441D421}"/>
              </a:ext>
            </a:extLst>
          </p:cNvPr>
          <p:cNvSpPr/>
          <p:nvPr/>
        </p:nvSpPr>
        <p:spPr bwMode="auto">
          <a:xfrm>
            <a:off x="4971248" y="1956022"/>
            <a:ext cx="434060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的節奏口訣是</a:t>
            </a:r>
            <a:r>
              <a:rPr lang="en-US" altLang="zh-TW" sz="3200" b="0" dirty="0" err="1">
                <a:latin typeface="+mj-lt"/>
                <a:ea typeface="標楷體" panose="03000509000000000000" pitchFamily="65" charset="-120"/>
              </a:rPr>
              <a:t>ti-tiri</a:t>
            </a:r>
            <a:endParaRPr kumimoji="1" lang="en-US" sz="3200" b="0" i="0" u="none" strike="noStrike" cap="none" normalizeH="0" baseline="0" dirty="0">
              <a:ln>
                <a:noFill/>
              </a:ln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EDF077-0DFC-4744-B779-7873D8111F5F}"/>
              </a:ext>
            </a:extLst>
          </p:cNvPr>
          <p:cNvSpPr/>
          <p:nvPr/>
        </p:nvSpPr>
        <p:spPr bwMode="auto">
          <a:xfrm>
            <a:off x="4971248" y="3617225"/>
            <a:ext cx="434060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的節奏口訣是</a:t>
            </a:r>
            <a:r>
              <a:rPr lang="en-US" altLang="zh-TW" sz="3200" b="0" dirty="0" err="1">
                <a:latin typeface="+mj-lt"/>
                <a:ea typeface="標楷體" panose="03000509000000000000" pitchFamily="65" charset="-120"/>
              </a:rPr>
              <a:t>ta</a:t>
            </a:r>
            <a:r>
              <a:rPr lang="en-US" altLang="zh-TW" sz="3200" b="0" dirty="0" err="1">
                <a:latin typeface="+mj-lt"/>
                <a:ea typeface="標楷體" panose="03000509000000000000" pitchFamily="65" charset="-120"/>
                <a:sym typeface="Symbol" panose="05050102010706020507" pitchFamily="18" charset="2"/>
              </a:rPr>
              <a:t></a:t>
            </a:r>
            <a:r>
              <a:rPr lang="en-US" altLang="zh-TW" sz="3200" b="0" dirty="0" err="1">
                <a:latin typeface="+mj-lt"/>
                <a:ea typeface="標楷體" panose="03000509000000000000" pitchFamily="65" charset="-120"/>
              </a:rPr>
              <a:t>i-ti</a:t>
            </a:r>
            <a:endParaRPr kumimoji="1" lang="en-US" sz="3200" b="0" i="0" u="none" strike="noStrike" cap="none" normalizeH="0" baseline="0" dirty="0">
              <a:ln>
                <a:noFill/>
              </a:ln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0A9781-91AB-4A79-B1F9-D35368244F59}"/>
              </a:ext>
            </a:extLst>
          </p:cNvPr>
          <p:cNvSpPr/>
          <p:nvPr/>
        </p:nvSpPr>
        <p:spPr bwMode="auto">
          <a:xfrm>
            <a:off x="5015880" y="5311172"/>
            <a:ext cx="434060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的節奏口訣是</a:t>
            </a:r>
            <a:r>
              <a:rPr lang="en-US" altLang="zh-TW" sz="3200" b="0" dirty="0" err="1">
                <a:latin typeface="+mj-lt"/>
                <a:ea typeface="標楷體" panose="03000509000000000000" pitchFamily="65" charset="-120"/>
              </a:rPr>
              <a:t>ti-ti-ti</a:t>
            </a:r>
            <a:endParaRPr kumimoji="1" lang="en-US" sz="3200" b="0" i="0" u="none" strike="noStrike" cap="none" normalizeH="0" baseline="0" dirty="0">
              <a:ln>
                <a:noFill/>
              </a:ln>
              <a:effectLst/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087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811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9" y="1047750"/>
            <a:ext cx="94684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聽聽以下的節奏句，一邊讀出節奏口訣。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41265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認識國歌的節奏型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FE031-E6C5-4737-B181-005813DB3C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2364" y="2257215"/>
            <a:ext cx="9590714" cy="80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AE648-A149-4330-AEE3-A88D2B5939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7883" y="3581400"/>
            <a:ext cx="9622729" cy="756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7A4C3-AA26-436E-AF26-8339ECDBC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9536" y="4862351"/>
            <a:ext cx="9523542" cy="867989"/>
          </a:xfrm>
          <a:prstGeom prst="rect">
            <a:avLst/>
          </a:prstGeom>
        </p:spPr>
      </p:pic>
      <p:pic>
        <p:nvPicPr>
          <p:cNvPr id="10" name="3AP501">
            <a:hlinkClick r:id="" action="ppaction://media"/>
            <a:extLst>
              <a:ext uri="{FF2B5EF4-FFF2-40B4-BE49-F238E27FC236}">
                <a16:creationId xmlns:a16="http://schemas.microsoft.com/office/drawing/2014/main" id="{4620B6A7-7685-441A-AC27-867699B47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928" y="2360779"/>
            <a:ext cx="523219" cy="505175"/>
          </a:xfrm>
          <a:prstGeom prst="rect">
            <a:avLst/>
          </a:prstGeom>
        </p:spPr>
      </p:pic>
      <p:pic>
        <p:nvPicPr>
          <p:cNvPr id="11" name="3AP502">
            <a:hlinkClick r:id="" action="ppaction://media"/>
            <a:extLst>
              <a:ext uri="{FF2B5EF4-FFF2-40B4-BE49-F238E27FC236}">
                <a16:creationId xmlns:a16="http://schemas.microsoft.com/office/drawing/2014/main" id="{FAAE3954-8943-4C39-B838-C3E392DF36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928" y="3788847"/>
            <a:ext cx="523218" cy="505174"/>
          </a:xfrm>
          <a:prstGeom prst="rect">
            <a:avLst/>
          </a:prstGeom>
        </p:spPr>
      </p:pic>
      <p:pic>
        <p:nvPicPr>
          <p:cNvPr id="16" name="3AP503">
            <a:hlinkClick r:id="" action="ppaction://media"/>
            <a:extLst>
              <a:ext uri="{FF2B5EF4-FFF2-40B4-BE49-F238E27FC236}">
                <a16:creationId xmlns:a16="http://schemas.microsoft.com/office/drawing/2014/main" id="{1A52517B-EFB3-4AC6-8C1C-6103C22DC2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092" y="5013176"/>
            <a:ext cx="523219" cy="5051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7271BD-722A-45EE-A948-51861382C4C4}"/>
              </a:ext>
            </a:extLst>
          </p:cNvPr>
          <p:cNvSpPr/>
          <p:nvPr/>
        </p:nvSpPr>
        <p:spPr bwMode="auto">
          <a:xfrm>
            <a:off x="2783632" y="2257215"/>
            <a:ext cx="1008112" cy="799712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09E7D-EE25-4DCB-958B-1D2972A7F8B4}"/>
              </a:ext>
            </a:extLst>
          </p:cNvPr>
          <p:cNvSpPr/>
          <p:nvPr/>
        </p:nvSpPr>
        <p:spPr bwMode="auto">
          <a:xfrm>
            <a:off x="2748084" y="3578509"/>
            <a:ext cx="1907756" cy="799712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E8C945-4EB0-4B40-9EFE-786CC55C6591}"/>
              </a:ext>
            </a:extLst>
          </p:cNvPr>
          <p:cNvSpPr/>
          <p:nvPr/>
        </p:nvSpPr>
        <p:spPr bwMode="auto">
          <a:xfrm>
            <a:off x="2748084" y="4887470"/>
            <a:ext cx="1008112" cy="799712"/>
          </a:xfrm>
          <a:prstGeom prst="rect">
            <a:avLst/>
          </a:prstGeom>
          <a:noFill/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59167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52" y="781458"/>
            <a:ext cx="51935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現在讓我們跟影片唱國歌一遍。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CD716-84C6-48F1-B352-1C3A283A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66CD964-BD0D-43AF-A2E3-01C3743D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24765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EA16D-26A9-4C40-A702-615FCE5DCCDA}"/>
              </a:ext>
            </a:extLst>
          </p:cNvPr>
          <p:cNvGrpSpPr/>
          <p:nvPr/>
        </p:nvGrpSpPr>
        <p:grpSpPr>
          <a:xfrm>
            <a:off x="5404623" y="577822"/>
            <a:ext cx="6084118" cy="777583"/>
            <a:chOff x="489670" y="2173404"/>
            <a:chExt cx="6084118" cy="777583"/>
          </a:xfrm>
        </p:grpSpPr>
        <p:pic>
          <p:nvPicPr>
            <p:cNvPr id="2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C9458B1E-A7D2-4D18-B186-DCEC77AEB6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89670" y="2173404"/>
              <a:ext cx="6084118" cy="7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C695CF2B-3A95-415E-855B-8CB71F409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884" y="2317972"/>
              <a:ext cx="51994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要特別留意新學的節奏型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F875BE-6383-477F-B0C0-0626781E90C1}"/>
              </a:ext>
            </a:extLst>
          </p:cNvPr>
          <p:cNvGrpSpPr/>
          <p:nvPr/>
        </p:nvGrpSpPr>
        <p:grpSpPr>
          <a:xfrm>
            <a:off x="597768" y="1772816"/>
            <a:ext cx="10947048" cy="4290452"/>
            <a:chOff x="671069" y="2443513"/>
            <a:chExt cx="10947048" cy="42904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96A1B9-FEE0-482A-99FE-00A2875A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A2B40D7-ADCC-4E49-979B-96F1466CC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8424AB6-C4CF-4B62-BB6C-51777DAB73A0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E6CD0E5-1EED-46BA-805D-C7234E566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6F96E0F-A859-4865-A7BD-6742CC79E4CF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466A61E-94A2-47E1-819F-6C42C02A7954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9A6EE12-80C7-43C8-B28A-7D2A1B5590DD}"/>
              </a:ext>
            </a:extLst>
          </p:cNvPr>
          <p:cNvGrpSpPr/>
          <p:nvPr/>
        </p:nvGrpSpPr>
        <p:grpSpPr>
          <a:xfrm>
            <a:off x="1579439" y="1988840"/>
            <a:ext cx="9629129" cy="3528392"/>
            <a:chOff x="1579439" y="1988840"/>
            <a:chExt cx="9629129" cy="352839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2B61B9-612D-4854-8D26-96F4AAAA7FBB}"/>
                </a:ext>
              </a:extLst>
            </p:cNvPr>
            <p:cNvSpPr/>
            <p:nvPr/>
          </p:nvSpPr>
          <p:spPr bwMode="auto">
            <a:xfrm>
              <a:off x="2999656" y="2924944"/>
              <a:ext cx="720080" cy="35165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21F1CA4-D934-4141-8B85-FB842183CCC7}"/>
                </a:ext>
              </a:extLst>
            </p:cNvPr>
            <p:cNvSpPr/>
            <p:nvPr/>
          </p:nvSpPr>
          <p:spPr bwMode="auto">
            <a:xfrm>
              <a:off x="5044583" y="2852646"/>
              <a:ext cx="720080" cy="35165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CEE4E74-9A09-4F9E-941F-102866EBDC15}"/>
                </a:ext>
              </a:extLst>
            </p:cNvPr>
            <p:cNvSpPr/>
            <p:nvPr/>
          </p:nvSpPr>
          <p:spPr bwMode="auto">
            <a:xfrm>
              <a:off x="1991544" y="5157192"/>
              <a:ext cx="792088" cy="36004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4EAAD0A-4C2C-4583-B423-7A8736862C84}"/>
                </a:ext>
              </a:extLst>
            </p:cNvPr>
            <p:cNvSpPr/>
            <p:nvPr/>
          </p:nvSpPr>
          <p:spPr bwMode="auto">
            <a:xfrm>
              <a:off x="6471719" y="1988840"/>
              <a:ext cx="720080" cy="36004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E58770A-F739-471D-95C8-34702B1FD0D2}"/>
                </a:ext>
              </a:extLst>
            </p:cNvPr>
            <p:cNvSpPr/>
            <p:nvPr/>
          </p:nvSpPr>
          <p:spPr bwMode="auto">
            <a:xfrm>
              <a:off x="7607688" y="1988840"/>
              <a:ext cx="1872688" cy="46956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6CEEC58-0DB7-4340-A7A3-0263E4D520FE}"/>
                </a:ext>
              </a:extLst>
            </p:cNvPr>
            <p:cNvSpPr/>
            <p:nvPr/>
          </p:nvSpPr>
          <p:spPr bwMode="auto">
            <a:xfrm>
              <a:off x="7648053" y="3204302"/>
              <a:ext cx="720080" cy="46956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3318E1E-784B-467E-8B86-EE9E6134C67C}"/>
                </a:ext>
              </a:extLst>
            </p:cNvPr>
            <p:cNvSpPr/>
            <p:nvPr/>
          </p:nvSpPr>
          <p:spPr bwMode="auto">
            <a:xfrm>
              <a:off x="10488488" y="3174044"/>
              <a:ext cx="720080" cy="499824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5AD427B-2C57-4A07-B015-421445D123C2}"/>
                </a:ext>
              </a:extLst>
            </p:cNvPr>
            <p:cNvSpPr/>
            <p:nvPr/>
          </p:nvSpPr>
          <p:spPr bwMode="auto">
            <a:xfrm>
              <a:off x="1579439" y="2896480"/>
              <a:ext cx="720080" cy="35165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4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53" y="781458"/>
            <a:ext cx="53384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現在讓我們跟影片唱國歌一遍。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CD716-84C6-48F1-B352-1C3A283A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66CD964-BD0D-43AF-A2E3-01C3743D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24765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5EA16D-26A9-4C40-A702-615FCE5DCCDA}"/>
              </a:ext>
            </a:extLst>
          </p:cNvPr>
          <p:cNvGrpSpPr/>
          <p:nvPr/>
        </p:nvGrpSpPr>
        <p:grpSpPr>
          <a:xfrm>
            <a:off x="5404623" y="577822"/>
            <a:ext cx="6325724" cy="777583"/>
            <a:chOff x="489670" y="2173404"/>
            <a:chExt cx="6084118" cy="777583"/>
          </a:xfrm>
        </p:grpSpPr>
        <p:pic>
          <p:nvPicPr>
            <p:cNvPr id="2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C9458B1E-A7D2-4D18-B186-DCEC77AEB6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89670" y="2173404"/>
              <a:ext cx="6084118" cy="7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C695CF2B-3A95-415E-855B-8CB71F409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77" y="2295182"/>
              <a:ext cx="559455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見到強音記號的地方唱得用力一點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8F080-59C2-44AC-9FBE-0CAD7E8CC367}"/>
              </a:ext>
            </a:extLst>
          </p:cNvPr>
          <p:cNvGrpSpPr/>
          <p:nvPr/>
        </p:nvGrpSpPr>
        <p:grpSpPr>
          <a:xfrm>
            <a:off x="597768" y="1772816"/>
            <a:ext cx="10947048" cy="4290452"/>
            <a:chOff x="671069" y="2443513"/>
            <a:chExt cx="10947048" cy="42904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BC6F2F-CA2A-408F-8A8E-997CE6F3C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0EEDC6-3D05-4B8D-8A80-72A8AA249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385F57-8E21-41A5-B2BE-E0BB9D06D45E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D234030-5F58-4602-B4F3-7BCABDA2B9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B9E20B8-D452-446C-B17D-03E49C4D89CA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E43E155-1E43-40EC-A687-A37F959A54DE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0ACB71-EED3-478E-B075-E4FE442426FB}"/>
              </a:ext>
            </a:extLst>
          </p:cNvPr>
          <p:cNvSpPr/>
          <p:nvPr/>
        </p:nvSpPr>
        <p:spPr bwMode="auto">
          <a:xfrm>
            <a:off x="4511824" y="3789040"/>
            <a:ext cx="1288233" cy="3518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B890F4-D2BA-4E89-A46A-47E02FAF652C}"/>
              </a:ext>
            </a:extLst>
          </p:cNvPr>
          <p:cNvSpPr/>
          <p:nvPr/>
        </p:nvSpPr>
        <p:spPr bwMode="auto">
          <a:xfrm>
            <a:off x="1055440" y="5013176"/>
            <a:ext cx="576064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9F7E8F4-B27A-4696-87F6-F07FE3C61AF6}"/>
              </a:ext>
            </a:extLst>
          </p:cNvPr>
          <p:cNvSpPr/>
          <p:nvPr/>
        </p:nvSpPr>
        <p:spPr bwMode="auto">
          <a:xfrm>
            <a:off x="7608168" y="4178105"/>
            <a:ext cx="3240360" cy="4030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CADAC09-DDD0-4E18-B132-F8763207ED56}"/>
              </a:ext>
            </a:extLst>
          </p:cNvPr>
          <p:cNvSpPr/>
          <p:nvPr/>
        </p:nvSpPr>
        <p:spPr bwMode="auto">
          <a:xfrm>
            <a:off x="9237206" y="3015093"/>
            <a:ext cx="612736" cy="4030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67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188640"/>
            <a:ext cx="6120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現在讓我們跟影片唱國歌一遍。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ACD716-84C6-48F1-B352-1C3A283A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C66CD964-BD0D-43AF-A2E3-01C3743D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8" y="169476"/>
            <a:ext cx="24765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齊唱國歌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A2B93-13BD-4167-8112-E653695E7C3B}"/>
              </a:ext>
            </a:extLst>
          </p:cNvPr>
          <p:cNvGrpSpPr/>
          <p:nvPr/>
        </p:nvGrpSpPr>
        <p:grpSpPr>
          <a:xfrm>
            <a:off x="5702993" y="2455335"/>
            <a:ext cx="4608512" cy="1651322"/>
            <a:chOff x="-888776" y="1417638"/>
            <a:chExt cx="4608512" cy="1651322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5BEA95A9-7C20-4926-B635-2F249769805A}"/>
                </a:ext>
              </a:extLst>
            </p:cNvPr>
            <p:cNvSpPr/>
            <p:nvPr/>
          </p:nvSpPr>
          <p:spPr bwMode="auto">
            <a:xfrm>
              <a:off x="-888776" y="1417638"/>
              <a:ext cx="4608512" cy="1651322"/>
            </a:xfrm>
            <a:prstGeom prst="wedgeRoundRectCallout">
              <a:avLst>
                <a:gd name="adj1" fmla="val 37544"/>
                <a:gd name="adj2" fmla="val 77824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387756E2-4BC5-476C-BC3B-1C458F520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7415" y="1577558"/>
              <a:ext cx="416112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記得我們要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肅立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莊嚴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28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認真</a:t>
              </a: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地唱國歌，並根據歌詞內容唱出激昂的感覺。</a:t>
              </a: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8F1F39-67FF-4477-8900-8B587FFE3D1C}"/>
              </a:ext>
            </a:extLst>
          </p:cNvPr>
          <p:cNvSpPr/>
          <p:nvPr/>
        </p:nvSpPr>
        <p:spPr bwMode="auto">
          <a:xfrm>
            <a:off x="868186" y="978391"/>
            <a:ext cx="4608512" cy="5572529"/>
          </a:xfrm>
          <a:custGeom>
            <a:avLst/>
            <a:gdLst>
              <a:gd name="connsiteX0" fmla="*/ 0 w 4608512"/>
              <a:gd name="connsiteY0" fmla="*/ 768101 h 5572529"/>
              <a:gd name="connsiteX1" fmla="*/ 768101 w 4608512"/>
              <a:gd name="connsiteY1" fmla="*/ 0 h 5572529"/>
              <a:gd name="connsiteX2" fmla="*/ 1341599 w 4608512"/>
              <a:gd name="connsiteY2" fmla="*/ 0 h 5572529"/>
              <a:gd name="connsiteX3" fmla="*/ 1915097 w 4608512"/>
              <a:gd name="connsiteY3" fmla="*/ 0 h 5572529"/>
              <a:gd name="connsiteX4" fmla="*/ 2427148 w 4608512"/>
              <a:gd name="connsiteY4" fmla="*/ 0 h 5572529"/>
              <a:gd name="connsiteX5" fmla="*/ 2969923 w 4608512"/>
              <a:gd name="connsiteY5" fmla="*/ 0 h 5572529"/>
              <a:gd name="connsiteX6" fmla="*/ 3840411 w 4608512"/>
              <a:gd name="connsiteY6" fmla="*/ 0 h 5572529"/>
              <a:gd name="connsiteX7" fmla="*/ 4608512 w 4608512"/>
              <a:gd name="connsiteY7" fmla="*/ 768101 h 5572529"/>
              <a:gd name="connsiteX8" fmla="*/ 4608512 w 4608512"/>
              <a:gd name="connsiteY8" fmla="*/ 1263993 h 5572529"/>
              <a:gd name="connsiteX9" fmla="*/ 4608512 w 4608512"/>
              <a:gd name="connsiteY9" fmla="*/ 1880974 h 5572529"/>
              <a:gd name="connsiteX10" fmla="*/ 4608512 w 4608512"/>
              <a:gd name="connsiteY10" fmla="*/ 2417229 h 5572529"/>
              <a:gd name="connsiteX11" fmla="*/ 4608512 w 4608512"/>
              <a:gd name="connsiteY11" fmla="*/ 2872757 h 5572529"/>
              <a:gd name="connsiteX12" fmla="*/ 4608512 w 4608512"/>
              <a:gd name="connsiteY12" fmla="*/ 3449375 h 5572529"/>
              <a:gd name="connsiteX13" fmla="*/ 4608512 w 4608512"/>
              <a:gd name="connsiteY13" fmla="*/ 4106720 h 5572529"/>
              <a:gd name="connsiteX14" fmla="*/ 4608512 w 4608512"/>
              <a:gd name="connsiteY14" fmla="*/ 4804428 h 5572529"/>
              <a:gd name="connsiteX15" fmla="*/ 3840411 w 4608512"/>
              <a:gd name="connsiteY15" fmla="*/ 5572529 h 5572529"/>
              <a:gd name="connsiteX16" fmla="*/ 3266913 w 4608512"/>
              <a:gd name="connsiteY16" fmla="*/ 5572529 h 5572529"/>
              <a:gd name="connsiteX17" fmla="*/ 2693415 w 4608512"/>
              <a:gd name="connsiteY17" fmla="*/ 5572529 h 5572529"/>
              <a:gd name="connsiteX18" fmla="*/ 2119917 w 4608512"/>
              <a:gd name="connsiteY18" fmla="*/ 5572529 h 5572529"/>
              <a:gd name="connsiteX19" fmla="*/ 1607866 w 4608512"/>
              <a:gd name="connsiteY19" fmla="*/ 5572529 h 5572529"/>
              <a:gd name="connsiteX20" fmla="*/ 768101 w 4608512"/>
              <a:gd name="connsiteY20" fmla="*/ 5572529 h 5572529"/>
              <a:gd name="connsiteX21" fmla="*/ 0 w 4608512"/>
              <a:gd name="connsiteY21" fmla="*/ 4804428 h 5572529"/>
              <a:gd name="connsiteX22" fmla="*/ 0 w 4608512"/>
              <a:gd name="connsiteY22" fmla="*/ 4147083 h 5572529"/>
              <a:gd name="connsiteX23" fmla="*/ 0 w 4608512"/>
              <a:gd name="connsiteY23" fmla="*/ 3530102 h 5572529"/>
              <a:gd name="connsiteX24" fmla="*/ 0 w 4608512"/>
              <a:gd name="connsiteY24" fmla="*/ 3034210 h 5572529"/>
              <a:gd name="connsiteX25" fmla="*/ 0 w 4608512"/>
              <a:gd name="connsiteY25" fmla="*/ 2457592 h 5572529"/>
              <a:gd name="connsiteX26" fmla="*/ 0 w 4608512"/>
              <a:gd name="connsiteY26" fmla="*/ 2002064 h 5572529"/>
              <a:gd name="connsiteX27" fmla="*/ 0 w 4608512"/>
              <a:gd name="connsiteY27" fmla="*/ 1385082 h 5572529"/>
              <a:gd name="connsiteX28" fmla="*/ 0 w 4608512"/>
              <a:gd name="connsiteY28" fmla="*/ 768101 h 557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08512" h="5572529" fill="none" extrusionOk="0">
                <a:moveTo>
                  <a:pt x="0" y="768101"/>
                </a:moveTo>
                <a:cubicBezTo>
                  <a:pt x="82846" y="379095"/>
                  <a:pt x="366139" y="-32084"/>
                  <a:pt x="768101" y="0"/>
                </a:cubicBezTo>
                <a:cubicBezTo>
                  <a:pt x="948122" y="-55742"/>
                  <a:pt x="1208261" y="28043"/>
                  <a:pt x="1341599" y="0"/>
                </a:cubicBezTo>
                <a:cubicBezTo>
                  <a:pt x="1474937" y="-28043"/>
                  <a:pt x="1731079" y="50026"/>
                  <a:pt x="1915097" y="0"/>
                </a:cubicBezTo>
                <a:cubicBezTo>
                  <a:pt x="2099115" y="-50026"/>
                  <a:pt x="2301533" y="14332"/>
                  <a:pt x="2427148" y="0"/>
                </a:cubicBezTo>
                <a:cubicBezTo>
                  <a:pt x="2552763" y="-14332"/>
                  <a:pt x="2843469" y="13175"/>
                  <a:pt x="2969923" y="0"/>
                </a:cubicBezTo>
                <a:cubicBezTo>
                  <a:pt x="3096377" y="-13175"/>
                  <a:pt x="3502374" y="97033"/>
                  <a:pt x="3840411" y="0"/>
                </a:cubicBezTo>
                <a:cubicBezTo>
                  <a:pt x="4301517" y="-39348"/>
                  <a:pt x="4606966" y="412325"/>
                  <a:pt x="4608512" y="768101"/>
                </a:cubicBezTo>
                <a:cubicBezTo>
                  <a:pt x="4642974" y="930573"/>
                  <a:pt x="4595016" y="1063693"/>
                  <a:pt x="4608512" y="1263993"/>
                </a:cubicBezTo>
                <a:cubicBezTo>
                  <a:pt x="4622008" y="1464293"/>
                  <a:pt x="4572059" y="1608705"/>
                  <a:pt x="4608512" y="1880974"/>
                </a:cubicBezTo>
                <a:cubicBezTo>
                  <a:pt x="4644965" y="2153243"/>
                  <a:pt x="4593629" y="2278175"/>
                  <a:pt x="4608512" y="2417229"/>
                </a:cubicBezTo>
                <a:cubicBezTo>
                  <a:pt x="4623395" y="2556283"/>
                  <a:pt x="4567026" y="2772723"/>
                  <a:pt x="4608512" y="2872757"/>
                </a:cubicBezTo>
                <a:cubicBezTo>
                  <a:pt x="4649998" y="2972791"/>
                  <a:pt x="4560687" y="3288841"/>
                  <a:pt x="4608512" y="3449375"/>
                </a:cubicBezTo>
                <a:cubicBezTo>
                  <a:pt x="4656337" y="3609909"/>
                  <a:pt x="4576255" y="3946447"/>
                  <a:pt x="4608512" y="4106720"/>
                </a:cubicBezTo>
                <a:cubicBezTo>
                  <a:pt x="4640769" y="4266994"/>
                  <a:pt x="4605203" y="4455779"/>
                  <a:pt x="4608512" y="4804428"/>
                </a:cubicBezTo>
                <a:cubicBezTo>
                  <a:pt x="4596959" y="5222034"/>
                  <a:pt x="4220780" y="5685084"/>
                  <a:pt x="3840411" y="5572529"/>
                </a:cubicBezTo>
                <a:cubicBezTo>
                  <a:pt x="3690768" y="5622734"/>
                  <a:pt x="3494483" y="5530226"/>
                  <a:pt x="3266913" y="5572529"/>
                </a:cubicBezTo>
                <a:cubicBezTo>
                  <a:pt x="3039343" y="5614832"/>
                  <a:pt x="2920586" y="5526583"/>
                  <a:pt x="2693415" y="5572529"/>
                </a:cubicBezTo>
                <a:cubicBezTo>
                  <a:pt x="2466244" y="5618475"/>
                  <a:pt x="2283025" y="5534517"/>
                  <a:pt x="2119917" y="5572529"/>
                </a:cubicBezTo>
                <a:cubicBezTo>
                  <a:pt x="1956809" y="5610541"/>
                  <a:pt x="1747773" y="5548193"/>
                  <a:pt x="1607866" y="5572529"/>
                </a:cubicBezTo>
                <a:cubicBezTo>
                  <a:pt x="1467959" y="5596865"/>
                  <a:pt x="1059284" y="5559537"/>
                  <a:pt x="768101" y="5572529"/>
                </a:cubicBezTo>
                <a:cubicBezTo>
                  <a:pt x="329480" y="5517759"/>
                  <a:pt x="-21594" y="5331142"/>
                  <a:pt x="0" y="4804428"/>
                </a:cubicBezTo>
                <a:cubicBezTo>
                  <a:pt x="-33225" y="4622321"/>
                  <a:pt x="57797" y="4371125"/>
                  <a:pt x="0" y="4147083"/>
                </a:cubicBezTo>
                <a:cubicBezTo>
                  <a:pt x="-57797" y="3923041"/>
                  <a:pt x="33152" y="3831353"/>
                  <a:pt x="0" y="3530102"/>
                </a:cubicBezTo>
                <a:cubicBezTo>
                  <a:pt x="-33152" y="3228851"/>
                  <a:pt x="9585" y="3164639"/>
                  <a:pt x="0" y="3034210"/>
                </a:cubicBezTo>
                <a:cubicBezTo>
                  <a:pt x="-9585" y="2903781"/>
                  <a:pt x="65534" y="2614085"/>
                  <a:pt x="0" y="2457592"/>
                </a:cubicBezTo>
                <a:cubicBezTo>
                  <a:pt x="-65534" y="2301099"/>
                  <a:pt x="2143" y="2228627"/>
                  <a:pt x="0" y="2002064"/>
                </a:cubicBezTo>
                <a:cubicBezTo>
                  <a:pt x="-2143" y="1775501"/>
                  <a:pt x="66380" y="1593123"/>
                  <a:pt x="0" y="1385082"/>
                </a:cubicBezTo>
                <a:cubicBezTo>
                  <a:pt x="-66380" y="1177041"/>
                  <a:pt x="58665" y="1022907"/>
                  <a:pt x="0" y="768101"/>
                </a:cubicBezTo>
                <a:close/>
              </a:path>
              <a:path w="4608512" h="5572529" stroke="0" extrusionOk="0">
                <a:moveTo>
                  <a:pt x="0" y="768101"/>
                </a:moveTo>
                <a:cubicBezTo>
                  <a:pt x="64782" y="447459"/>
                  <a:pt x="225183" y="-113"/>
                  <a:pt x="768101" y="0"/>
                </a:cubicBezTo>
                <a:cubicBezTo>
                  <a:pt x="878018" y="-27843"/>
                  <a:pt x="1121260" y="23188"/>
                  <a:pt x="1249430" y="0"/>
                </a:cubicBezTo>
                <a:cubicBezTo>
                  <a:pt x="1377600" y="-23188"/>
                  <a:pt x="1519844" y="34808"/>
                  <a:pt x="1761481" y="0"/>
                </a:cubicBezTo>
                <a:cubicBezTo>
                  <a:pt x="2003118" y="-34808"/>
                  <a:pt x="2197565" y="47280"/>
                  <a:pt x="2334979" y="0"/>
                </a:cubicBezTo>
                <a:cubicBezTo>
                  <a:pt x="2472393" y="-47280"/>
                  <a:pt x="2615040" y="39801"/>
                  <a:pt x="2754861" y="0"/>
                </a:cubicBezTo>
                <a:cubicBezTo>
                  <a:pt x="2894682" y="-39801"/>
                  <a:pt x="3009501" y="43635"/>
                  <a:pt x="3205467" y="0"/>
                </a:cubicBezTo>
                <a:cubicBezTo>
                  <a:pt x="3401433" y="-43635"/>
                  <a:pt x="3623275" y="70367"/>
                  <a:pt x="3840411" y="0"/>
                </a:cubicBezTo>
                <a:cubicBezTo>
                  <a:pt x="4273606" y="-56477"/>
                  <a:pt x="4600679" y="358552"/>
                  <a:pt x="4608512" y="768101"/>
                </a:cubicBezTo>
                <a:cubicBezTo>
                  <a:pt x="4656781" y="1018672"/>
                  <a:pt x="4576881" y="1149147"/>
                  <a:pt x="4608512" y="1385082"/>
                </a:cubicBezTo>
                <a:cubicBezTo>
                  <a:pt x="4640143" y="1621017"/>
                  <a:pt x="4571834" y="1738248"/>
                  <a:pt x="4608512" y="1921337"/>
                </a:cubicBezTo>
                <a:cubicBezTo>
                  <a:pt x="4645190" y="2104426"/>
                  <a:pt x="4593584" y="2279378"/>
                  <a:pt x="4608512" y="2376866"/>
                </a:cubicBezTo>
                <a:cubicBezTo>
                  <a:pt x="4623440" y="2474354"/>
                  <a:pt x="4556424" y="2675556"/>
                  <a:pt x="4608512" y="2953484"/>
                </a:cubicBezTo>
                <a:cubicBezTo>
                  <a:pt x="4660600" y="3231412"/>
                  <a:pt x="4604123" y="3215856"/>
                  <a:pt x="4608512" y="3449375"/>
                </a:cubicBezTo>
                <a:cubicBezTo>
                  <a:pt x="4612901" y="3682894"/>
                  <a:pt x="4590894" y="3919196"/>
                  <a:pt x="4608512" y="4066357"/>
                </a:cubicBezTo>
                <a:cubicBezTo>
                  <a:pt x="4626130" y="4213518"/>
                  <a:pt x="4531958" y="4475034"/>
                  <a:pt x="4608512" y="4804428"/>
                </a:cubicBezTo>
                <a:cubicBezTo>
                  <a:pt x="4619028" y="5293533"/>
                  <a:pt x="4280384" y="5512380"/>
                  <a:pt x="3840411" y="5572529"/>
                </a:cubicBezTo>
                <a:cubicBezTo>
                  <a:pt x="3708196" y="5636672"/>
                  <a:pt x="3437360" y="5533074"/>
                  <a:pt x="3266913" y="5572529"/>
                </a:cubicBezTo>
                <a:cubicBezTo>
                  <a:pt x="3096466" y="5611984"/>
                  <a:pt x="2896314" y="5538452"/>
                  <a:pt x="2693415" y="5572529"/>
                </a:cubicBezTo>
                <a:cubicBezTo>
                  <a:pt x="2490516" y="5606606"/>
                  <a:pt x="2286071" y="5529810"/>
                  <a:pt x="2119917" y="5572529"/>
                </a:cubicBezTo>
                <a:cubicBezTo>
                  <a:pt x="1953763" y="5615248"/>
                  <a:pt x="1798570" y="5540282"/>
                  <a:pt x="1607866" y="5572529"/>
                </a:cubicBezTo>
                <a:cubicBezTo>
                  <a:pt x="1417162" y="5604776"/>
                  <a:pt x="1008275" y="5490559"/>
                  <a:pt x="768101" y="5572529"/>
                </a:cubicBezTo>
                <a:cubicBezTo>
                  <a:pt x="417526" y="5540752"/>
                  <a:pt x="-21556" y="5331788"/>
                  <a:pt x="0" y="4804428"/>
                </a:cubicBezTo>
                <a:cubicBezTo>
                  <a:pt x="-37160" y="4607938"/>
                  <a:pt x="2110" y="4489613"/>
                  <a:pt x="0" y="4308536"/>
                </a:cubicBezTo>
                <a:cubicBezTo>
                  <a:pt x="-2110" y="4127459"/>
                  <a:pt x="56714" y="3945147"/>
                  <a:pt x="0" y="3651192"/>
                </a:cubicBezTo>
                <a:cubicBezTo>
                  <a:pt x="-56714" y="3357237"/>
                  <a:pt x="6121" y="3368592"/>
                  <a:pt x="0" y="3155300"/>
                </a:cubicBezTo>
                <a:cubicBezTo>
                  <a:pt x="-6121" y="2942008"/>
                  <a:pt x="17305" y="2815301"/>
                  <a:pt x="0" y="2538319"/>
                </a:cubicBezTo>
                <a:cubicBezTo>
                  <a:pt x="-17305" y="2261337"/>
                  <a:pt x="13305" y="2110889"/>
                  <a:pt x="0" y="1880974"/>
                </a:cubicBezTo>
                <a:cubicBezTo>
                  <a:pt x="-13305" y="1651060"/>
                  <a:pt x="16851" y="1429021"/>
                  <a:pt x="0" y="1304356"/>
                </a:cubicBezTo>
                <a:cubicBezTo>
                  <a:pt x="-16851" y="1179691"/>
                  <a:pt x="63167" y="988972"/>
                  <a:pt x="0" y="768101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4965737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8EE83-00E1-4B31-B73C-3F1B6551E90F}"/>
              </a:ext>
            </a:extLst>
          </p:cNvPr>
          <p:cNvSpPr/>
          <p:nvPr/>
        </p:nvSpPr>
        <p:spPr bwMode="auto">
          <a:xfrm>
            <a:off x="1103997" y="1031566"/>
            <a:ext cx="4206734" cy="53240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1" lang="zh-TW" altLang="en-US" sz="2800" i="0" u="sng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2800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華人民共和國國歌</a:t>
            </a:r>
            <a:endParaRPr lang="en-US" altLang="zh-TW" sz="2800" u="sng" dirty="0">
              <a:solidFill>
                <a:schemeClr val="accent6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起來！不願做奴隸的人們！</a:t>
            </a:r>
            <a:endParaRPr kumimoji="1" lang="en-US" altLang="zh-TW" sz="2400" b="1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把我們的血肉，築成我們新的</a:t>
            </a:r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長城！中</a:t>
            </a: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華民族到了最危險的時候，每個人被迫</a:t>
            </a:r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着發出最後的吼聲。</a:t>
            </a:r>
            <a:endParaRPr lang="en-US" altLang="zh-TW" sz="2400">
              <a:solidFill>
                <a:schemeClr val="accent6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Aft>
                <a:spcPts val="0"/>
              </a:spcAft>
            </a:pPr>
            <a:r>
              <a:rPr lang="zh-TW" altLang="en-US" sz="240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來！起來！起來！我們萬眾一心，冒着敵人的炮火前進！冒着敵人的炮火前進！</a:t>
            </a:r>
            <a:endParaRPr lang="en-US" altLang="zh-TW" sz="2400" dirty="0">
              <a:solidFill>
                <a:schemeClr val="accent6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4000"/>
              </a:lnSpc>
              <a:spcAft>
                <a:spcPts val="1200"/>
              </a:spcAft>
            </a:pPr>
            <a:r>
              <a:rPr lang="zh-TW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前進！前進！進！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Picture 97">
            <a:extLst>
              <a:ext uri="{FF2B5EF4-FFF2-40B4-BE49-F238E27FC236}">
                <a16:creationId xmlns:a16="http://schemas.microsoft.com/office/drawing/2014/main" id="{F7959C64-C9F8-492D-8453-AFF94CC8A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12424" y="4000250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6105B169-8DA6-43AB-87EF-FADEDBC5D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2809" y="1441638"/>
            <a:ext cx="1944216" cy="56152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  <a:hlinkClick r:id="rId7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觀看</a:t>
            </a:r>
            <a:endParaRPr lang="en-US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997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3.95833E-6 0.00903 C 0.00507 0.01458 -0.00209 0.03148 -0.00248 0.03264 C -0.003 0.02801 -0.00365 0.0243 -0.00365 0.01875 C -0.00365 0.01065 -0.00065 7.40741E-7 3.95833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879600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349188" y="1037728"/>
            <a:ext cx="7982271" cy="2024062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362200" y="3527424"/>
            <a:ext cx="7982272" cy="3135313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" y="483076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0EB54A5D-1F94-457F-A7C8-8D59A26D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1724026"/>
            <a:ext cx="59007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完成工作紙，利用新學的節奏型創作樂句。</a:t>
            </a: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3989869"/>
            <a:ext cx="6825479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瀏覽教育局有關德育及公民教育的網頁，加深對國旗和國歌的認識</a:t>
            </a:r>
            <a:r>
              <a:rPr lang="zh-TW" altLang="en-US" dirty="0">
                <a:solidFill>
                  <a:srgbClr val="008000"/>
                </a:solidFill>
              </a:rPr>
              <a:t>。</a:t>
            </a:r>
            <a:endParaRPr lang="en-US" altLang="zh-TW" dirty="0">
              <a:solidFill>
                <a:srgbClr val="008000"/>
              </a:solidFill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zh-TW" dirty="0">
                <a:solidFill>
                  <a:srgbClr val="008000"/>
                </a:solidFill>
              </a:rPr>
              <a:t>    </a:t>
            </a:r>
            <a:r>
              <a:rPr lang="en-US" altLang="zh-TW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www.edb.gov.hk/tc/flag-raising</a:t>
            </a:r>
            <a:endParaRPr lang="en-US" altLang="zh-TW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觀看「中華人民共和國成立</a:t>
            </a:r>
            <a:r>
              <a:rPr 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周年」的升旗儀式，留意最後高唱國歌的部分。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68" name="Content Placeholder 3" descr="Clapper board">
            <a:hlinkClick r:id="rId7"/>
            <a:extLst>
              <a:ext uri="{FF2B5EF4-FFF2-40B4-BE49-F238E27FC236}">
                <a16:creationId xmlns:a16="http://schemas.microsoft.com/office/drawing/2014/main" id="{D9EB9935-0100-4268-B60D-5A29B7B7B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9538" y="5379938"/>
            <a:ext cx="555625" cy="554037"/>
          </a:xfrm>
        </p:spPr>
      </p:pic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F27321A0-C026-45D3-AE03-7BD61C502B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469405"/>
              </p:ext>
            </p:extLst>
          </p:nvPr>
        </p:nvGraphicFramePr>
        <p:xfrm>
          <a:off x="8656064" y="1714501"/>
          <a:ext cx="694556" cy="147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Document" showAsIcon="1" r:id="rId9" imgW="381104" imgH="806335" progId="Word.Document.8">
                  <p:embed/>
                </p:oleObj>
              </mc:Choice>
              <mc:Fallback>
                <p:oleObj name="Document" showAsIcon="1" r:id="rId9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56064" y="1714501"/>
                        <a:ext cx="694556" cy="1470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7">
            <a:extLst>
              <a:ext uri="{FF2B5EF4-FFF2-40B4-BE49-F238E27FC236}">
                <a16:creationId xmlns:a16="http://schemas.microsoft.com/office/drawing/2014/main" id="{1081AB59-BEB1-40D6-A2D7-E1AC2A5A1AD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66"/>
          </a:solidFill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義勇軍進行曲</a:t>
            </a:r>
            <a:endParaRPr lang="zh-HK" altLang="en-US" b="1">
              <a:solidFill>
                <a:schemeClr val="bg1"/>
              </a:solidFill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AA5A1FB4-52DA-43DC-B252-8D10286C8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484784"/>
            <a:ext cx="10887000" cy="1036637"/>
          </a:xfrm>
        </p:spPr>
        <p:txBody>
          <a:bodyPr/>
          <a:lstStyle/>
          <a:p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成曲於</a:t>
            </a:r>
            <a:r>
              <a:rPr lang="en-US" altLang="zh-TW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1935</a:t>
            </a: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r>
              <a:rPr lang="zh-TW" altLang="en-US" sz="27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田漢</a:t>
            </a: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作詞，原是抗</a:t>
            </a:r>
            <a:r>
              <a:rPr lang="zh-TW" altLang="en-US" sz="27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電影</a:t>
            </a:r>
            <a:r>
              <a:rPr lang="en-US" altLang="zh-TW" sz="27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7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風雲兒女</a:t>
            </a:r>
            <a:r>
              <a:rPr lang="en-US" altLang="zh-TW" sz="27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700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的主題曲</a:t>
            </a: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8">
            <a:extLst>
              <a:ext uri="{FF2B5EF4-FFF2-40B4-BE49-F238E27FC236}">
                <a16:creationId xmlns:a16="http://schemas.microsoft.com/office/drawing/2014/main" id="{27B9D4D1-DB48-4D03-AD7B-686870CA02C9}"/>
              </a:ext>
            </a:extLst>
          </p:cNvPr>
          <p:cNvSpPr txBox="1">
            <a:spLocks/>
          </p:cNvSpPr>
          <p:nvPr/>
        </p:nvSpPr>
        <p:spPr bwMode="auto">
          <a:xfrm>
            <a:off x="685716" y="2132856"/>
            <a:ext cx="10972800" cy="114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聶耳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身為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愛國分子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，得知好友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田漢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風雲兒女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的故事後，主動要求為電影創作主題曲。</a:t>
            </a:r>
            <a:endParaRPr lang="en-US" altLang="zh-TW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1A08599-88FD-4EDD-B106-86F5BE709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976" y="5661248"/>
            <a:ext cx="111516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587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1982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，第五次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全國人民代表大會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上，此曲正式被定為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的國歌。</a:t>
            </a:r>
            <a:endParaRPr lang="zh-HK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5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34FDA54D-0DDA-4BC6-9E15-B56C8E62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128448" y="6078438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內容版面配置區 8">
            <a:extLst>
              <a:ext uri="{FF2B5EF4-FFF2-40B4-BE49-F238E27FC236}">
                <a16:creationId xmlns:a16="http://schemas.microsoft.com/office/drawing/2014/main" id="{D621884C-F6F8-4083-ACE2-6846EAB050E4}"/>
              </a:ext>
            </a:extLst>
          </p:cNvPr>
          <p:cNvSpPr txBox="1">
            <a:spLocks/>
          </p:cNvSpPr>
          <p:nvPr/>
        </p:nvSpPr>
        <p:spPr bwMode="auto">
          <a:xfrm>
            <a:off x="675256" y="3212976"/>
            <a:ext cx="1098326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電影問世後，得到民眾廣大的迴響。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激昂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的音樂，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振奮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人心的歌詞，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鼓舞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了當時的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人團結抗敵。</a:t>
            </a:r>
            <a:endParaRPr lang="en-US" altLang="zh-TW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0ECD2C16-AF05-41E7-BA7C-3C4999CB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4221088"/>
            <a:ext cx="108213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58775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1949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年</a:t>
            </a:r>
            <a:r>
              <a:rPr lang="en-US" altLang="zh-TW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10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月</a:t>
            </a:r>
            <a:r>
              <a:rPr lang="en-US" altLang="zh-TW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</a:t>
            </a:r>
            <a:r>
              <a:rPr lang="zh-TW" altLang="en-US" sz="27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日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中華人民共和國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中央人民政府成立。在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天安門廣場上，伴隨五星紅旗冉冉上升，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義勇軍進行曲</a:t>
            </a:r>
            <a:r>
              <a:rPr lang="en-US" altLang="zh-TW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作為</a:t>
            </a:r>
            <a:r>
              <a:rPr lang="zh-TW" altLang="en-US" sz="27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中華人民共和國</a:t>
            </a: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國歌第一次在天安門廣場響起。</a:t>
            </a:r>
            <a:endParaRPr lang="zh-HK" alt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65A341-09A0-42B3-B923-2D88F29AE2C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聶耳（</a:t>
            </a:r>
            <a:r>
              <a:rPr lang="en-US" altLang="zh-TW" dirty="0"/>
              <a:t>1912-1935</a:t>
            </a:r>
            <a:r>
              <a:rPr lang="zh-TW" altLang="en-US" dirty="0"/>
              <a:t>）</a:t>
            </a:r>
            <a:endParaRPr lang="zh-HK" altLang="en-US" dirty="0"/>
          </a:p>
        </p:txBody>
      </p:sp>
      <p:sp>
        <p:nvSpPr>
          <p:cNvPr id="23" name="內容版面配置區 22">
            <a:extLst>
              <a:ext uri="{FF2B5EF4-FFF2-40B4-BE49-F238E27FC236}">
                <a16:creationId xmlns:a16="http://schemas.microsoft.com/office/drawing/2014/main" id="{C338E7C6-2DD4-48AF-AFF4-0D1BD84AB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747" y="1884757"/>
            <a:ext cx="7910046" cy="4667277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原名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聶守信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，出生於 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雲南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昆明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聶耳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廿一歲加入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中國共產黨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，為歌劇、話劇和電影創作了多首充滿</a:t>
            </a:r>
            <a:r>
              <a:rPr lang="zh-TW" altLang="en-US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愛國情懷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的主題曲及插曲，例如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《新女性》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《開路先鋒》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《大路歌》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《前進歌》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當時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正處於抗</a:t>
            </a:r>
            <a:r>
              <a:rPr lang="zh-TW" altLang="en-US" sz="28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戰爭時期，這些歌曲能鼓舞</a:t>
            </a:r>
            <a:r>
              <a:rPr lang="zh-TW" altLang="zh-HK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民眾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積極投入</a:t>
            </a:r>
            <a:r>
              <a:rPr lang="zh-TW" altLang="zh-HK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</a:t>
            </a:r>
            <a:r>
              <a:rPr lang="zh-TW" altLang="zh-HK" sz="2800" b="1" u="sng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zh-HK" sz="28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救亡運動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，廣為全國傳唱。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altLang="zh-TW" sz="28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None/>
              <a:defRPr/>
            </a:pPr>
            <a:endPara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None/>
              <a:defRPr/>
            </a:pPr>
            <a:endParaRPr lang="en-US" altLang="zh-HK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None/>
              <a:defRPr/>
            </a:pPr>
            <a:endParaRPr lang="en-US" altLang="zh-HK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76" name="群組 23">
            <a:extLst>
              <a:ext uri="{FF2B5EF4-FFF2-40B4-BE49-F238E27FC236}">
                <a16:creationId xmlns:a16="http://schemas.microsoft.com/office/drawing/2014/main" id="{3C032378-496C-4916-AF0A-CE24F7DEC87A}"/>
              </a:ext>
            </a:extLst>
          </p:cNvPr>
          <p:cNvGrpSpPr>
            <a:grpSpLocks/>
          </p:cNvGrpSpPr>
          <p:nvPr/>
        </p:nvGrpSpPr>
        <p:grpSpPr bwMode="auto">
          <a:xfrm>
            <a:off x="314444" y="82541"/>
            <a:ext cx="11649348" cy="6692918"/>
            <a:chOff x="-37227" y="82850"/>
            <a:chExt cx="9116881" cy="6691927"/>
          </a:xfrm>
        </p:grpSpPr>
        <p:pic>
          <p:nvPicPr>
            <p:cNvPr id="3073" name="Picture 1">
              <a:extLst>
                <a:ext uri="{FF2B5EF4-FFF2-40B4-BE49-F238E27FC236}">
                  <a16:creationId xmlns:a16="http://schemas.microsoft.com/office/drawing/2014/main" id="{52544AA8-6059-4DEB-B0AB-E49FAFE02C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-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08" b="56454"/>
            <a:stretch/>
          </p:blipFill>
          <p:spPr bwMode="auto">
            <a:xfrm>
              <a:off x="49168" y="116943"/>
              <a:ext cx="1623470" cy="1367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181925BE-5628-4EE6-9A69-312AA57628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-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08" b="56454"/>
            <a:stretch/>
          </p:blipFill>
          <p:spPr bwMode="auto">
            <a:xfrm rot="16200000">
              <a:off x="-158332" y="5247700"/>
              <a:ext cx="1538246" cy="1296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ABAD719B-DC09-4A0E-B912-FD702C37C0B5}"/>
                </a:ext>
              </a:extLst>
            </p:cNvPr>
            <p:cNvCxnSpPr/>
            <p:nvPr/>
          </p:nvCxnSpPr>
          <p:spPr>
            <a:xfrm>
              <a:off x="251369" y="1344735"/>
              <a:ext cx="0" cy="38173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EE6ABC50-2148-450A-A7CD-2C47FCC606C6}"/>
                </a:ext>
              </a:extLst>
            </p:cNvPr>
            <p:cNvCxnSpPr/>
            <p:nvPr/>
          </p:nvCxnSpPr>
          <p:spPr>
            <a:xfrm>
              <a:off x="8892631" y="1344735"/>
              <a:ext cx="0" cy="38173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35AB2874-18BF-4401-8067-85D3763F76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-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08" b="56454"/>
            <a:stretch/>
          </p:blipFill>
          <p:spPr bwMode="auto">
            <a:xfrm flipH="1">
              <a:off x="7576757" y="82850"/>
              <a:ext cx="1459738" cy="1401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532A9A97-D1BC-4DE1-A50C-6F04E8933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lum bright="-4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808" b="56454"/>
            <a:stretch/>
          </p:blipFill>
          <p:spPr bwMode="auto">
            <a:xfrm rot="16200000" flipV="1">
              <a:off x="7643030" y="5338153"/>
              <a:ext cx="1538248" cy="133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8FDBF51A-EDC3-421D-99A2-94735AEA5722}"/>
                </a:ext>
              </a:extLst>
            </p:cNvPr>
            <p:cNvCxnSpPr/>
            <p:nvPr/>
          </p:nvCxnSpPr>
          <p:spPr>
            <a:xfrm>
              <a:off x="1433908" y="6684295"/>
              <a:ext cx="619047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D8C3AE38-D639-4C9D-B106-BE961E478313}"/>
                </a:ext>
              </a:extLst>
            </p:cNvPr>
            <p:cNvCxnSpPr/>
            <p:nvPr/>
          </p:nvCxnSpPr>
          <p:spPr>
            <a:xfrm>
              <a:off x="1765653" y="260633"/>
              <a:ext cx="57571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C97B57E-D9F5-47AB-AC34-5ACBBBBB8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504" y="1741456"/>
            <a:ext cx="2296809" cy="2799235"/>
          </a:xfrm>
          <a:prstGeom prst="rect">
            <a:avLst/>
          </a:prstGeom>
        </p:spPr>
      </p:pic>
      <p:pic>
        <p:nvPicPr>
          <p:cNvPr id="16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71169025-BE22-49E8-BCC7-FBAD003C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8725265" y="5610138"/>
            <a:ext cx="187166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一起肅立，聆聽中華人民共和國的國歌 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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義勇軍進行曲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，然後說說國歌的速度、力度和節奏的特點。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2DF4B2-9274-46E5-910B-37200CF43FA1}"/>
              </a:ext>
            </a:extLst>
          </p:cNvPr>
          <p:cNvGrpSpPr/>
          <p:nvPr/>
        </p:nvGrpSpPr>
        <p:grpSpPr>
          <a:xfrm>
            <a:off x="671069" y="2204864"/>
            <a:ext cx="10947048" cy="4290452"/>
            <a:chOff x="671069" y="2443513"/>
            <a:chExt cx="10947048" cy="42904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059EE2-0D77-4DD4-9C12-9358AAC19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0CABCA-4057-4082-9397-3AE559824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08673B7-11C5-45D5-83A5-D10A50435710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2439AE-C23F-4AF5-9B21-78BE10B00F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2B31742-9368-44BE-9F51-D9FFA0F4288F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F823C3-65F7-4B2D-9F63-ADCF941D8927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126BD9DF-2ADE-4343-8E97-CFC4F646B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297" y="5949280"/>
              <a:ext cx="4176464" cy="57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按此</a:t>
              </a: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聆聽中華人民共和國國歌</a:t>
              </a:r>
              <a:endParaRPr lang="zh-HK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003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現在讓我們看看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國歌的速度、力度和節奏的特點。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9">
            <a:extLst>
              <a:ext uri="{FF2B5EF4-FFF2-40B4-BE49-F238E27FC236}">
                <a16:creationId xmlns:a16="http://schemas.microsoft.com/office/drawing/2014/main" id="{1574BD57-E98C-4678-B5AF-422C8D02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45792" y="5463029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7">
            <a:extLst>
              <a:ext uri="{FF2B5EF4-FFF2-40B4-BE49-F238E27FC236}">
                <a16:creationId xmlns:a16="http://schemas.microsoft.com/office/drawing/2014/main" id="{C80DB05A-06F3-49FA-8940-7E42FEDB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119615" y="4307536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0B12E7A-0BD5-4827-8C7A-0DFC7C35C467}"/>
              </a:ext>
            </a:extLst>
          </p:cNvPr>
          <p:cNvSpPr/>
          <p:nvPr/>
        </p:nvSpPr>
        <p:spPr bwMode="auto">
          <a:xfrm>
            <a:off x="2135560" y="1686683"/>
            <a:ext cx="1872208" cy="1052707"/>
          </a:xfrm>
          <a:prstGeom prst="cloud">
            <a:avLst/>
          </a:prstGeom>
          <a:blipFill>
            <a:blip r:embed="rId5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0FCBB3-C093-44C1-AB55-9D928BD78F02}"/>
              </a:ext>
            </a:extLst>
          </p:cNvPr>
          <p:cNvSpPr/>
          <p:nvPr/>
        </p:nvSpPr>
        <p:spPr bwMode="auto">
          <a:xfrm>
            <a:off x="2588121" y="1813619"/>
            <a:ext cx="1339874" cy="655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4C524BCB-5FC1-46B6-A507-458A7D42EE8B}"/>
              </a:ext>
            </a:extLst>
          </p:cNvPr>
          <p:cNvSpPr/>
          <p:nvPr/>
        </p:nvSpPr>
        <p:spPr bwMode="auto">
          <a:xfrm>
            <a:off x="2208731" y="2852936"/>
            <a:ext cx="1872208" cy="938665"/>
          </a:xfrm>
          <a:prstGeom prst="cloud">
            <a:avLst/>
          </a:prstGeom>
          <a:blipFill>
            <a:blip r:embed="rId5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B10B25-03C0-479A-9886-399601EB0BD2}"/>
              </a:ext>
            </a:extLst>
          </p:cNvPr>
          <p:cNvSpPr/>
          <p:nvPr/>
        </p:nvSpPr>
        <p:spPr bwMode="auto">
          <a:xfrm>
            <a:off x="2620477" y="2969077"/>
            <a:ext cx="1339874" cy="655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82711B2A-B025-473E-90E4-5E011DE713BF}"/>
              </a:ext>
            </a:extLst>
          </p:cNvPr>
          <p:cNvSpPr/>
          <p:nvPr/>
        </p:nvSpPr>
        <p:spPr bwMode="auto">
          <a:xfrm>
            <a:off x="2242579" y="4218527"/>
            <a:ext cx="1872208" cy="938665"/>
          </a:xfrm>
          <a:prstGeom prst="cloud">
            <a:avLst/>
          </a:prstGeom>
          <a:blipFill>
            <a:blip r:embed="rId5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31711A-BBB7-4542-8CEB-EB9E46283AC1}"/>
              </a:ext>
            </a:extLst>
          </p:cNvPr>
          <p:cNvSpPr/>
          <p:nvPr/>
        </p:nvSpPr>
        <p:spPr bwMode="auto">
          <a:xfrm>
            <a:off x="2758356" y="4341700"/>
            <a:ext cx="1339874" cy="655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節奏</a:t>
            </a:r>
            <a:endParaRPr kumimoji="1" lang="en-US" sz="320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F6BA0B-20F3-4F04-82D1-612042095FA1}"/>
              </a:ext>
            </a:extLst>
          </p:cNvPr>
          <p:cNvGrpSpPr/>
          <p:nvPr/>
        </p:nvGrpSpPr>
        <p:grpSpPr>
          <a:xfrm>
            <a:off x="3705977" y="1763139"/>
            <a:ext cx="6513281" cy="775102"/>
            <a:chOff x="3705977" y="1763139"/>
            <a:chExt cx="6513281" cy="775102"/>
          </a:xfrm>
        </p:grpSpPr>
        <p:pic>
          <p:nvPicPr>
            <p:cNvPr id="23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02E0C31F-C079-49A7-973C-D1B30D08FF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3705977" y="1763139"/>
              <a:ext cx="6513281" cy="77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82AE88-8141-44DE-BE7B-C2D99C791DE4}"/>
                </a:ext>
              </a:extLst>
            </p:cNvPr>
            <p:cNvSpPr/>
            <p:nvPr/>
          </p:nvSpPr>
          <p:spPr bwMode="auto">
            <a:xfrm>
              <a:off x="4151784" y="1838136"/>
              <a:ext cx="5544616" cy="5827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中等、平</a:t>
              </a:r>
              <a:r>
                <a:rPr lang="zh-TW" altLang="en-US" sz="3200" b="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穏、像步操般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8AA07-68AC-477D-928F-1DB6C19E9658}"/>
              </a:ext>
            </a:extLst>
          </p:cNvPr>
          <p:cNvGrpSpPr/>
          <p:nvPr/>
        </p:nvGrpSpPr>
        <p:grpSpPr>
          <a:xfrm>
            <a:off x="3759183" y="2888623"/>
            <a:ext cx="6513281" cy="775102"/>
            <a:chOff x="3759183" y="2851182"/>
            <a:chExt cx="6513281" cy="775102"/>
          </a:xfrm>
        </p:grpSpPr>
        <p:pic>
          <p:nvPicPr>
            <p:cNvPr id="24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6E5F8EB4-2BE6-4E70-B876-D6F2EB4527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3759183" y="2851182"/>
              <a:ext cx="6513281" cy="77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91A75A-F036-40A9-9233-6DCC09F8B201}"/>
                </a:ext>
              </a:extLst>
            </p:cNvPr>
            <p:cNvSpPr/>
            <p:nvPr/>
          </p:nvSpPr>
          <p:spPr bwMode="auto">
            <a:xfrm>
              <a:off x="4236676" y="2924944"/>
              <a:ext cx="5544616" cy="5827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鏗鏘、強而有力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F5F095-C61A-46A7-8E89-77848547D0E4}"/>
              </a:ext>
            </a:extLst>
          </p:cNvPr>
          <p:cNvGrpSpPr/>
          <p:nvPr/>
        </p:nvGrpSpPr>
        <p:grpSpPr>
          <a:xfrm>
            <a:off x="3732196" y="3965340"/>
            <a:ext cx="6756292" cy="1385977"/>
            <a:chOff x="3732196" y="3965340"/>
            <a:chExt cx="6756292" cy="1385977"/>
          </a:xfrm>
        </p:grpSpPr>
        <p:pic>
          <p:nvPicPr>
            <p:cNvPr id="25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D83D41EF-9DCC-4818-9030-E4BAC3AF1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3732196" y="3965340"/>
              <a:ext cx="6756292" cy="1385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078E96-D91B-4D18-BDF2-029FEEA72663}"/>
                </a:ext>
              </a:extLst>
            </p:cNvPr>
            <p:cNvSpPr/>
            <p:nvPr/>
          </p:nvSpPr>
          <p:spPr bwMode="auto">
            <a:xfrm>
              <a:off x="4125774" y="4059559"/>
              <a:ext cx="6218698" cy="108400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3200" b="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變化多端，多處出現附點節奏，有如進行曲的節奏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9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3.95833E-6 0.00903 C 0.00507 0.01458 -0.00209 0.03148 -0.00248 0.03264 C -0.003 0.02801 -0.00365 0.0243 -0.00365 0.01875 C -0.00365 0.01065 -0.00065 7.40741E-7 3.95833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317" y="169476"/>
            <a:ext cx="7255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肅立，再聆聽一次國歌，然後回答以下問題。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認識國歌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2269" y="36366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4C9E34-ACA3-439D-89E4-7AF2FEC479AA}"/>
              </a:ext>
            </a:extLst>
          </p:cNvPr>
          <p:cNvGrpSpPr/>
          <p:nvPr/>
        </p:nvGrpSpPr>
        <p:grpSpPr>
          <a:xfrm>
            <a:off x="652069" y="900337"/>
            <a:ext cx="5127221" cy="728463"/>
            <a:chOff x="652069" y="900337"/>
            <a:chExt cx="5127221" cy="728463"/>
          </a:xfrm>
        </p:grpSpPr>
        <p:pic>
          <p:nvPicPr>
            <p:cNvPr id="205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71345A37-EFE0-4C8D-A006-E11A921B24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652069" y="900337"/>
              <a:ext cx="5127221" cy="72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9821508A-E80B-42A2-9533-2CA67BBC2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276" y="977316"/>
              <a:ext cx="44287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國歌能引發你哪種情緒？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F94EFE-C9ED-47FC-87E7-120FA25AA85C}"/>
              </a:ext>
            </a:extLst>
          </p:cNvPr>
          <p:cNvGrpSpPr/>
          <p:nvPr/>
        </p:nvGrpSpPr>
        <p:grpSpPr>
          <a:xfrm>
            <a:off x="6045746" y="692696"/>
            <a:ext cx="5392742" cy="728463"/>
            <a:chOff x="6045746" y="692696"/>
            <a:chExt cx="5392742" cy="728463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E4E2B0D8-9A98-4254-B065-AC6B700379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6045746" y="692696"/>
              <a:ext cx="5392742" cy="72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B8D0B710-31C1-4025-BA95-04B926E45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8880" y="801361"/>
              <a:ext cx="50696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國歌的旋律和歌詞是怎樣的？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76F8E6-3DCD-4E54-A361-D93C5132904C}"/>
              </a:ext>
            </a:extLst>
          </p:cNvPr>
          <p:cNvGrpSpPr/>
          <p:nvPr/>
        </p:nvGrpSpPr>
        <p:grpSpPr>
          <a:xfrm>
            <a:off x="3935760" y="1650284"/>
            <a:ext cx="7116332" cy="728463"/>
            <a:chOff x="3921107" y="1700318"/>
            <a:chExt cx="7116332" cy="728463"/>
          </a:xfrm>
        </p:grpSpPr>
        <p:pic>
          <p:nvPicPr>
            <p:cNvPr id="2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6D4D023A-2396-45B3-A445-0A2E07D299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3921107" y="1700318"/>
              <a:ext cx="7116332" cy="72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4E5E79FD-0EB1-4FED-B797-303EEC2E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18" y="1830978"/>
              <a:ext cx="62901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00FF"/>
                  </a:solidFill>
                  <a:ea typeface="標楷體" panose="03000509000000000000" pitchFamily="65" charset="-120"/>
                </a:rPr>
                <a:t>國歌的速度、力度和節奏有甚麼特點？</a:t>
              </a:r>
              <a:endParaRPr lang="zh-TW" altLang="zh-HK" sz="2800" dirty="0">
                <a:solidFill>
                  <a:srgbClr val="FF00FF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5A8801F-F59E-4A71-AA7E-37EB4D4ECF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454" b="7746"/>
          <a:stretch/>
        </p:blipFill>
        <p:spPr>
          <a:xfrm>
            <a:off x="6046988" y="6326612"/>
            <a:ext cx="5581650" cy="4075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C56841-8EBF-4894-B1EA-EA3AEBDE8860}"/>
              </a:ext>
            </a:extLst>
          </p:cNvPr>
          <p:cNvGrpSpPr/>
          <p:nvPr/>
        </p:nvGrpSpPr>
        <p:grpSpPr>
          <a:xfrm>
            <a:off x="671069" y="2443513"/>
            <a:ext cx="10947048" cy="4290452"/>
            <a:chOff x="671069" y="2443513"/>
            <a:chExt cx="10947048" cy="429045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3943F5-7FCD-498F-82D6-8858DA1F8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123785-E850-4535-9C7D-1C81E504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4EC55E-C4A2-498D-BA56-6EC22864D831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D80868-2393-463F-92E4-28C1532AFE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52D834-1E19-4C6D-A781-9671EA197B92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4B43D7A-7EAC-4892-A283-0AE7712FDBF6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62414CD1-B0F4-4226-9014-5623E750B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6297" y="5949280"/>
              <a:ext cx="4176464" cy="578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8"/>
                </a:rPr>
                <a:t>按此</a:t>
              </a: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聆聽中華人民共和國國歌</a:t>
              </a:r>
              <a:endParaRPr lang="zh-HK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91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國歌歌譜上出現了「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&gt;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」記號，試在歌譜上找出來。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認識強音記號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789614-C154-4621-835D-3E8BECBA849D}"/>
              </a:ext>
            </a:extLst>
          </p:cNvPr>
          <p:cNvGrpSpPr/>
          <p:nvPr/>
        </p:nvGrpSpPr>
        <p:grpSpPr>
          <a:xfrm>
            <a:off x="585564" y="1941104"/>
            <a:ext cx="10947048" cy="4290452"/>
            <a:chOff x="671069" y="2443513"/>
            <a:chExt cx="10947048" cy="42904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5748A5-4E49-4280-A7F0-E3227A4A8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88"/>
            <a:stretch/>
          </p:blipFill>
          <p:spPr>
            <a:xfrm>
              <a:off x="673862" y="3315472"/>
              <a:ext cx="5392742" cy="34184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332C72-4913-4AC3-AFBA-DEA5B9C9A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746"/>
            <a:stretch/>
          </p:blipFill>
          <p:spPr>
            <a:xfrm>
              <a:off x="6036467" y="2443513"/>
              <a:ext cx="5581650" cy="4272468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7D62DFE-31B0-42AB-8E94-215CA5B24E30}"/>
                </a:ext>
              </a:extLst>
            </p:cNvPr>
            <p:cNvGrpSpPr/>
            <p:nvPr/>
          </p:nvGrpSpPr>
          <p:grpSpPr>
            <a:xfrm>
              <a:off x="671069" y="2443513"/>
              <a:ext cx="5392742" cy="944314"/>
              <a:chOff x="792089" y="2533252"/>
              <a:chExt cx="5392742" cy="912826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E9D063B-E981-4D5C-84BD-CB4EB422EE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5791" b="7745"/>
              <a:stretch/>
            </p:blipFill>
            <p:spPr>
              <a:xfrm>
                <a:off x="792089" y="2533252"/>
                <a:ext cx="5392742" cy="912826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5281E-EBE7-42E3-9034-1DF463FF128F}"/>
                  </a:ext>
                </a:extLst>
              </p:cNvPr>
              <p:cNvSpPr/>
              <p:nvPr/>
            </p:nvSpPr>
            <p:spPr bwMode="auto">
              <a:xfrm>
                <a:off x="1633338" y="2697458"/>
                <a:ext cx="3388180" cy="5678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i="0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中華人民共和國國歌</a:t>
                </a:r>
                <a:endParaRPr kumimoji="1" lang="en-US" sz="2800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ADF53C2-74BB-428A-917A-E6E32D8BA200}"/>
                  </a:ext>
                </a:extLst>
              </p:cNvPr>
              <p:cNvSpPr/>
              <p:nvPr/>
            </p:nvSpPr>
            <p:spPr bwMode="auto">
              <a:xfrm>
                <a:off x="5022628" y="2732543"/>
                <a:ext cx="1029514" cy="65740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400" b="1" i="0" u="none" strike="noStrike" cap="none" normalizeH="0" baseline="0" dirty="0">
                    <a:ln>
                      <a:noFill/>
                    </a:ln>
                    <a:solidFill>
                      <a:schemeClr val="accent6">
                        <a:lumMod val="60000"/>
                        <a:lumOff val="40000"/>
                      </a:schemeClr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聶耳曲</a:t>
                </a:r>
                <a:endPara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sz="1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田漢詞</a:t>
                </a:r>
                <a:endParaRPr kumimoji="1" lang="en-US" sz="1400" b="1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DD03C8-1B84-4B05-987C-7AA8F0ACE6AD}"/>
              </a:ext>
            </a:extLst>
          </p:cNvPr>
          <p:cNvSpPr/>
          <p:nvPr/>
        </p:nvSpPr>
        <p:spPr bwMode="auto">
          <a:xfrm>
            <a:off x="4439816" y="3942340"/>
            <a:ext cx="1280296" cy="34851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65F0551-E03E-4A43-AA5D-1436AE2B04C2}"/>
              </a:ext>
            </a:extLst>
          </p:cNvPr>
          <p:cNvSpPr/>
          <p:nvPr/>
        </p:nvSpPr>
        <p:spPr bwMode="auto">
          <a:xfrm>
            <a:off x="1013222" y="5157192"/>
            <a:ext cx="618282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420EAA-59A7-499C-A356-45139B633F7E}"/>
              </a:ext>
            </a:extLst>
          </p:cNvPr>
          <p:cNvSpPr/>
          <p:nvPr/>
        </p:nvSpPr>
        <p:spPr bwMode="auto">
          <a:xfrm>
            <a:off x="9120336" y="3206575"/>
            <a:ext cx="808863" cy="35034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33344C-C85A-48E6-8664-DA8AE293078D}"/>
              </a:ext>
            </a:extLst>
          </p:cNvPr>
          <p:cNvSpPr/>
          <p:nvPr/>
        </p:nvSpPr>
        <p:spPr bwMode="auto">
          <a:xfrm>
            <a:off x="7414740" y="4326384"/>
            <a:ext cx="3411192" cy="39184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95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804" y="-2738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&gt;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是強音記號，表示演唱或演奏該音時，要唱得或奏得用力一點。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認識強音記號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3D3BF66-3C1F-4463-BC89-E04AE60D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4" y="2443163"/>
            <a:ext cx="7488237" cy="343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95">
            <a:extLst>
              <a:ext uri="{FF2B5EF4-FFF2-40B4-BE49-F238E27FC236}">
                <a16:creationId xmlns:a16="http://schemas.microsoft.com/office/drawing/2014/main" id="{A6DD26E0-F070-4A4B-ABC8-DCEEC314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868" y="1835183"/>
            <a:ext cx="7633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2800" b="0" dirty="0">
                <a:solidFill>
                  <a:srgbClr val="00B050"/>
                </a:solidFill>
                <a:ea typeface="標楷體" panose="03000509000000000000" pitchFamily="65" charset="-120"/>
              </a:rPr>
              <a:t>留心聽以下樂句中，標示了強音記號的地方。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4BD56633-3D22-442B-9D0A-3F0268FB5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739" y="3603626"/>
            <a:ext cx="504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solidFill>
                  <a:srgbClr val="9933FF"/>
                </a:solidFill>
              </a:rPr>
              <a:t>強</a:t>
            </a:r>
            <a:r>
              <a:rPr lang="zh-TW" altLang="en-US" sz="2000">
                <a:solidFill>
                  <a:srgbClr val="9933FF"/>
                </a:solidFill>
              </a:rPr>
              <a:t>  </a:t>
            </a: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CBEF4192-BA44-4B09-894C-B04CA5B6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9" y="5321301"/>
            <a:ext cx="504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400">
                <a:solidFill>
                  <a:srgbClr val="9933FF"/>
                </a:solidFill>
              </a:rPr>
              <a:t>強</a:t>
            </a:r>
            <a:r>
              <a:rPr lang="zh-TW" altLang="en-US" sz="2000">
                <a:solidFill>
                  <a:srgbClr val="9933FF"/>
                </a:solidFill>
              </a:rPr>
              <a:t>  </a:t>
            </a:r>
          </a:p>
        </p:txBody>
      </p:sp>
      <p:grpSp>
        <p:nvGrpSpPr>
          <p:cNvPr id="21" name="Group 36">
            <a:extLst>
              <a:ext uri="{FF2B5EF4-FFF2-40B4-BE49-F238E27FC236}">
                <a16:creationId xmlns:a16="http://schemas.microsoft.com/office/drawing/2014/main" id="{C336FF58-6E89-4E86-835D-1C23CDCF1F68}"/>
              </a:ext>
            </a:extLst>
          </p:cNvPr>
          <p:cNvGrpSpPr>
            <a:grpSpLocks/>
          </p:cNvGrpSpPr>
          <p:nvPr/>
        </p:nvGrpSpPr>
        <p:grpSpPr bwMode="auto">
          <a:xfrm>
            <a:off x="2062163" y="2428875"/>
            <a:ext cx="431800" cy="431800"/>
            <a:chOff x="4631" y="1026"/>
            <a:chExt cx="272" cy="272"/>
          </a:xfrm>
        </p:grpSpPr>
        <p:sp>
          <p:nvSpPr>
            <p:cNvPr id="22" name="Oval 37">
              <a:hlinkClick r:id="" action="ppaction://noaction">
                <a:snd r:embed="rId4" name="3a01qiangyin01.wav"/>
              </a:hlinkClick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1ABFDA40-6DC1-469A-B193-ECF5BFA77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" y="1026"/>
              <a:ext cx="272" cy="272"/>
            </a:xfrm>
            <a:prstGeom prst="ellipse">
              <a:avLst/>
            </a:prstGeom>
            <a:solidFill>
              <a:srgbClr val="FFD100"/>
            </a:solidFill>
            <a:ln w="25400" algn="ctr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HK" altLang="en-US"/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A0832536-217B-4912-8A59-BC46B7EC7E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6" y="1036"/>
              <a:ext cx="204" cy="211"/>
              <a:chOff x="438" y="2568"/>
              <a:chExt cx="454" cy="397"/>
            </a:xfrm>
          </p:grpSpPr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8C27A25C-5F52-47FF-A616-C6254FB4F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2030359">
                <a:off x="438" y="2647"/>
                <a:ext cx="233" cy="281"/>
              </a:xfrm>
              <a:custGeom>
                <a:avLst/>
                <a:gdLst>
                  <a:gd name="T0" fmla="*/ 0 w 160"/>
                  <a:gd name="T1" fmla="*/ 148 h 251"/>
                  <a:gd name="T2" fmla="*/ 0 w 160"/>
                  <a:gd name="T3" fmla="*/ 105 h 251"/>
                  <a:gd name="T4" fmla="*/ 3743 w 160"/>
                  <a:gd name="T5" fmla="*/ 48 h 251"/>
                  <a:gd name="T6" fmla="*/ 7938 w 160"/>
                  <a:gd name="T7" fmla="*/ 1 h 251"/>
                  <a:gd name="T8" fmla="*/ 13550 w 160"/>
                  <a:gd name="T9" fmla="*/ 3 h 251"/>
                  <a:gd name="T10" fmla="*/ 14758 w 160"/>
                  <a:gd name="T11" fmla="*/ 48 h 251"/>
                  <a:gd name="T12" fmla="*/ 17938 w 160"/>
                  <a:gd name="T13" fmla="*/ 118 h 251"/>
                  <a:gd name="T14" fmla="*/ 23539 w 160"/>
                  <a:gd name="T15" fmla="*/ 188 h 251"/>
                  <a:gd name="T16" fmla="*/ 28863 w 160"/>
                  <a:gd name="T17" fmla="*/ 292 h 251"/>
                  <a:gd name="T18" fmla="*/ 32843 w 160"/>
                  <a:gd name="T19" fmla="*/ 353 h 251"/>
                  <a:gd name="T20" fmla="*/ 36403 w 160"/>
                  <a:gd name="T21" fmla="*/ 410 h 251"/>
                  <a:gd name="T22" fmla="*/ 40117 w 160"/>
                  <a:gd name="T23" fmla="*/ 472 h 251"/>
                  <a:gd name="T24" fmla="*/ 43037 w 160"/>
                  <a:gd name="T25" fmla="*/ 554 h 251"/>
                  <a:gd name="T26" fmla="*/ 46663 w 160"/>
                  <a:gd name="T27" fmla="*/ 620 h 251"/>
                  <a:gd name="T28" fmla="*/ 51069 w 160"/>
                  <a:gd name="T29" fmla="*/ 682 h 251"/>
                  <a:gd name="T30" fmla="*/ 54605 w 160"/>
                  <a:gd name="T31" fmla="*/ 764 h 251"/>
                  <a:gd name="T32" fmla="*/ 59012 w 160"/>
                  <a:gd name="T33" fmla="*/ 837 h 251"/>
                  <a:gd name="T34" fmla="*/ 62673 w 160"/>
                  <a:gd name="T35" fmla="*/ 917 h 251"/>
                  <a:gd name="T36" fmla="*/ 65412 w 160"/>
                  <a:gd name="T37" fmla="*/ 976 h 251"/>
                  <a:gd name="T38" fmla="*/ 70219 w 160"/>
                  <a:gd name="T39" fmla="*/ 1049 h 251"/>
                  <a:gd name="T40" fmla="*/ 74024 w 160"/>
                  <a:gd name="T41" fmla="*/ 1131 h 251"/>
                  <a:gd name="T42" fmla="*/ 76953 w 160"/>
                  <a:gd name="T43" fmla="*/ 1193 h 251"/>
                  <a:gd name="T44" fmla="*/ 79519 w 160"/>
                  <a:gd name="T45" fmla="*/ 1263 h 251"/>
                  <a:gd name="T46" fmla="*/ 82524 w 160"/>
                  <a:gd name="T47" fmla="*/ 1323 h 251"/>
                  <a:gd name="T48" fmla="*/ 85936 w 160"/>
                  <a:gd name="T49" fmla="*/ 1383 h 251"/>
                  <a:gd name="T50" fmla="*/ 89136 w 160"/>
                  <a:gd name="T51" fmla="*/ 1487 h 251"/>
                  <a:gd name="T52" fmla="*/ 92960 w 160"/>
                  <a:gd name="T53" fmla="*/ 1563 h 251"/>
                  <a:gd name="T54" fmla="*/ 95256 w 160"/>
                  <a:gd name="T55" fmla="*/ 1613 h 251"/>
                  <a:gd name="T56" fmla="*/ 95256 w 160"/>
                  <a:gd name="T57" fmla="*/ 1642 h 251"/>
                  <a:gd name="T58" fmla="*/ 91681 w 160"/>
                  <a:gd name="T59" fmla="*/ 1675 h 251"/>
                  <a:gd name="T60" fmla="*/ 85936 w 160"/>
                  <a:gd name="T61" fmla="*/ 1698 h 251"/>
                  <a:gd name="T62" fmla="*/ 81773 w 160"/>
                  <a:gd name="T63" fmla="*/ 1698 h 251"/>
                  <a:gd name="T64" fmla="*/ 79519 w 160"/>
                  <a:gd name="T65" fmla="*/ 1712 h 2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51">
                    <a:moveTo>
                      <a:pt x="133" y="251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30" y="17"/>
                    </a:lnTo>
                    <a:lnTo>
                      <a:pt x="34" y="21"/>
                    </a:lnTo>
                    <a:lnTo>
                      <a:pt x="40" y="28"/>
                    </a:lnTo>
                    <a:lnTo>
                      <a:pt x="44" y="36"/>
                    </a:lnTo>
                    <a:lnTo>
                      <a:pt x="49" y="43"/>
                    </a:lnTo>
                    <a:lnTo>
                      <a:pt x="53" y="47"/>
                    </a:lnTo>
                    <a:lnTo>
                      <a:pt x="55" y="51"/>
                    </a:lnTo>
                    <a:lnTo>
                      <a:pt x="57" y="55"/>
                    </a:lnTo>
                    <a:lnTo>
                      <a:pt x="61" y="60"/>
                    </a:lnTo>
                    <a:lnTo>
                      <a:pt x="63" y="66"/>
                    </a:lnTo>
                    <a:lnTo>
                      <a:pt x="67" y="70"/>
                    </a:lnTo>
                    <a:lnTo>
                      <a:pt x="68" y="76"/>
                    </a:lnTo>
                    <a:lnTo>
                      <a:pt x="72" y="81"/>
                    </a:lnTo>
                    <a:lnTo>
                      <a:pt x="76" y="85"/>
                    </a:lnTo>
                    <a:lnTo>
                      <a:pt x="78" y="91"/>
                    </a:lnTo>
                    <a:lnTo>
                      <a:pt x="82" y="97"/>
                    </a:lnTo>
                    <a:lnTo>
                      <a:pt x="86" y="100"/>
                    </a:lnTo>
                    <a:lnTo>
                      <a:pt x="87" y="106"/>
                    </a:lnTo>
                    <a:lnTo>
                      <a:pt x="91" y="112"/>
                    </a:lnTo>
                    <a:lnTo>
                      <a:pt x="95" y="117"/>
                    </a:lnTo>
                    <a:lnTo>
                      <a:pt x="99" y="123"/>
                    </a:lnTo>
                    <a:lnTo>
                      <a:pt x="101" y="129"/>
                    </a:lnTo>
                    <a:lnTo>
                      <a:pt x="105" y="135"/>
                    </a:lnTo>
                    <a:lnTo>
                      <a:pt x="106" y="138"/>
                    </a:lnTo>
                    <a:lnTo>
                      <a:pt x="110" y="144"/>
                    </a:lnTo>
                    <a:lnTo>
                      <a:pt x="114" y="150"/>
                    </a:lnTo>
                    <a:lnTo>
                      <a:pt x="118" y="154"/>
                    </a:lnTo>
                    <a:lnTo>
                      <a:pt x="120" y="159"/>
                    </a:lnTo>
                    <a:lnTo>
                      <a:pt x="124" y="165"/>
                    </a:lnTo>
                    <a:lnTo>
                      <a:pt x="125" y="169"/>
                    </a:lnTo>
                    <a:lnTo>
                      <a:pt x="129" y="175"/>
                    </a:lnTo>
                    <a:lnTo>
                      <a:pt x="131" y="178"/>
                    </a:lnTo>
                    <a:lnTo>
                      <a:pt x="133" y="184"/>
                    </a:lnTo>
                    <a:lnTo>
                      <a:pt x="137" y="190"/>
                    </a:lnTo>
                    <a:lnTo>
                      <a:pt x="139" y="194"/>
                    </a:lnTo>
                    <a:lnTo>
                      <a:pt x="141" y="199"/>
                    </a:lnTo>
                    <a:lnTo>
                      <a:pt x="144" y="203"/>
                    </a:lnTo>
                    <a:lnTo>
                      <a:pt x="146" y="211"/>
                    </a:lnTo>
                    <a:lnTo>
                      <a:pt x="150" y="218"/>
                    </a:lnTo>
                    <a:lnTo>
                      <a:pt x="154" y="224"/>
                    </a:lnTo>
                    <a:lnTo>
                      <a:pt x="156" y="230"/>
                    </a:lnTo>
                    <a:lnTo>
                      <a:pt x="158" y="233"/>
                    </a:lnTo>
                    <a:lnTo>
                      <a:pt x="160" y="237"/>
                    </a:lnTo>
                    <a:lnTo>
                      <a:pt x="160" y="239"/>
                    </a:lnTo>
                    <a:lnTo>
                      <a:pt x="160" y="241"/>
                    </a:lnTo>
                    <a:lnTo>
                      <a:pt x="156" y="243"/>
                    </a:lnTo>
                    <a:lnTo>
                      <a:pt x="154" y="245"/>
                    </a:lnTo>
                    <a:lnTo>
                      <a:pt x="148" y="247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7" y="249"/>
                    </a:lnTo>
                    <a:lnTo>
                      <a:pt x="133" y="249"/>
                    </a:lnTo>
                    <a:lnTo>
                      <a:pt x="133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41C7ED5E-8C17-41F9-A3F7-920732E3629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538894">
                <a:off x="612" y="2568"/>
                <a:ext cx="226" cy="272"/>
              </a:xfrm>
              <a:custGeom>
                <a:avLst/>
                <a:gdLst>
                  <a:gd name="T0" fmla="*/ 0 w 160"/>
                  <a:gd name="T1" fmla="*/ 82 h 251"/>
                  <a:gd name="T2" fmla="*/ 0 w 160"/>
                  <a:gd name="T3" fmla="*/ 59 h 251"/>
                  <a:gd name="T4" fmla="*/ 2007 w 160"/>
                  <a:gd name="T5" fmla="*/ 30 h 251"/>
                  <a:gd name="T6" fmla="*/ 4345 w 160"/>
                  <a:gd name="T7" fmla="*/ 1 h 251"/>
                  <a:gd name="T8" fmla="*/ 7989 w 160"/>
                  <a:gd name="T9" fmla="*/ 3 h 251"/>
                  <a:gd name="T10" fmla="*/ 8669 w 160"/>
                  <a:gd name="T11" fmla="*/ 30 h 251"/>
                  <a:gd name="T12" fmla="*/ 10413 w 160"/>
                  <a:gd name="T13" fmla="*/ 69 h 251"/>
                  <a:gd name="T14" fmla="*/ 14327 w 160"/>
                  <a:gd name="T15" fmla="*/ 112 h 251"/>
                  <a:gd name="T16" fmla="*/ 17296 w 160"/>
                  <a:gd name="T17" fmla="*/ 168 h 251"/>
                  <a:gd name="T18" fmla="*/ 19471 w 160"/>
                  <a:gd name="T19" fmla="*/ 197 h 251"/>
                  <a:gd name="T20" fmla="*/ 21548 w 160"/>
                  <a:gd name="T21" fmla="*/ 231 h 251"/>
                  <a:gd name="T22" fmla="*/ 23816 w 160"/>
                  <a:gd name="T23" fmla="*/ 271 h 251"/>
                  <a:gd name="T24" fmla="*/ 25544 w 160"/>
                  <a:gd name="T25" fmla="*/ 318 h 251"/>
                  <a:gd name="T26" fmla="*/ 27503 w 160"/>
                  <a:gd name="T27" fmla="*/ 355 h 251"/>
                  <a:gd name="T28" fmla="*/ 30437 w 160"/>
                  <a:gd name="T29" fmla="*/ 394 h 251"/>
                  <a:gd name="T30" fmla="*/ 32358 w 160"/>
                  <a:gd name="T31" fmla="*/ 439 h 251"/>
                  <a:gd name="T32" fmla="*/ 35273 w 160"/>
                  <a:gd name="T33" fmla="*/ 480 h 251"/>
                  <a:gd name="T34" fmla="*/ 37154 w 160"/>
                  <a:gd name="T35" fmla="*/ 523 h 251"/>
                  <a:gd name="T36" fmla="*/ 38848 w 160"/>
                  <a:gd name="T37" fmla="*/ 564 h 251"/>
                  <a:gd name="T38" fmla="*/ 41900 w 160"/>
                  <a:gd name="T39" fmla="*/ 606 h 251"/>
                  <a:gd name="T40" fmla="*/ 43895 w 160"/>
                  <a:gd name="T41" fmla="*/ 645 h 251"/>
                  <a:gd name="T42" fmla="*/ 45706 w 160"/>
                  <a:gd name="T43" fmla="*/ 689 h 251"/>
                  <a:gd name="T44" fmla="*/ 47295 w 160"/>
                  <a:gd name="T45" fmla="*/ 720 h 251"/>
                  <a:gd name="T46" fmla="*/ 49217 w 160"/>
                  <a:gd name="T47" fmla="*/ 757 h 251"/>
                  <a:gd name="T48" fmla="*/ 50964 w 160"/>
                  <a:gd name="T49" fmla="*/ 792 h 251"/>
                  <a:gd name="T50" fmla="*/ 53083 w 160"/>
                  <a:gd name="T51" fmla="*/ 853 h 251"/>
                  <a:gd name="T52" fmla="*/ 55236 w 160"/>
                  <a:gd name="T53" fmla="*/ 907 h 251"/>
                  <a:gd name="T54" fmla="*/ 56740 w 160"/>
                  <a:gd name="T55" fmla="*/ 929 h 251"/>
                  <a:gd name="T56" fmla="*/ 56740 w 160"/>
                  <a:gd name="T57" fmla="*/ 945 h 251"/>
                  <a:gd name="T58" fmla="*/ 54698 w 160"/>
                  <a:gd name="T59" fmla="*/ 959 h 251"/>
                  <a:gd name="T60" fmla="*/ 50964 w 160"/>
                  <a:gd name="T61" fmla="*/ 983 h 251"/>
                  <a:gd name="T62" fmla="*/ 48744 w 160"/>
                  <a:gd name="T63" fmla="*/ 983 h 251"/>
                  <a:gd name="T64" fmla="*/ 47295 w 160"/>
                  <a:gd name="T65" fmla="*/ 985 h 2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51">
                    <a:moveTo>
                      <a:pt x="133" y="251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30" y="17"/>
                    </a:lnTo>
                    <a:lnTo>
                      <a:pt x="34" y="21"/>
                    </a:lnTo>
                    <a:lnTo>
                      <a:pt x="40" y="28"/>
                    </a:lnTo>
                    <a:lnTo>
                      <a:pt x="44" y="36"/>
                    </a:lnTo>
                    <a:lnTo>
                      <a:pt x="49" y="43"/>
                    </a:lnTo>
                    <a:lnTo>
                      <a:pt x="53" y="47"/>
                    </a:lnTo>
                    <a:lnTo>
                      <a:pt x="55" y="51"/>
                    </a:lnTo>
                    <a:lnTo>
                      <a:pt x="57" y="55"/>
                    </a:lnTo>
                    <a:lnTo>
                      <a:pt x="61" y="60"/>
                    </a:lnTo>
                    <a:lnTo>
                      <a:pt x="63" y="66"/>
                    </a:lnTo>
                    <a:lnTo>
                      <a:pt x="67" y="70"/>
                    </a:lnTo>
                    <a:lnTo>
                      <a:pt x="68" y="76"/>
                    </a:lnTo>
                    <a:lnTo>
                      <a:pt x="72" y="81"/>
                    </a:lnTo>
                    <a:lnTo>
                      <a:pt x="76" y="85"/>
                    </a:lnTo>
                    <a:lnTo>
                      <a:pt x="78" y="91"/>
                    </a:lnTo>
                    <a:lnTo>
                      <a:pt x="82" y="97"/>
                    </a:lnTo>
                    <a:lnTo>
                      <a:pt x="86" y="100"/>
                    </a:lnTo>
                    <a:lnTo>
                      <a:pt x="87" y="106"/>
                    </a:lnTo>
                    <a:lnTo>
                      <a:pt x="91" y="112"/>
                    </a:lnTo>
                    <a:lnTo>
                      <a:pt x="95" y="117"/>
                    </a:lnTo>
                    <a:lnTo>
                      <a:pt x="99" y="123"/>
                    </a:lnTo>
                    <a:lnTo>
                      <a:pt x="101" y="129"/>
                    </a:lnTo>
                    <a:lnTo>
                      <a:pt x="105" y="135"/>
                    </a:lnTo>
                    <a:lnTo>
                      <a:pt x="106" y="138"/>
                    </a:lnTo>
                    <a:lnTo>
                      <a:pt x="110" y="144"/>
                    </a:lnTo>
                    <a:lnTo>
                      <a:pt x="114" y="150"/>
                    </a:lnTo>
                    <a:lnTo>
                      <a:pt x="118" y="154"/>
                    </a:lnTo>
                    <a:lnTo>
                      <a:pt x="120" y="159"/>
                    </a:lnTo>
                    <a:lnTo>
                      <a:pt x="124" y="165"/>
                    </a:lnTo>
                    <a:lnTo>
                      <a:pt x="125" y="169"/>
                    </a:lnTo>
                    <a:lnTo>
                      <a:pt x="129" y="175"/>
                    </a:lnTo>
                    <a:lnTo>
                      <a:pt x="131" y="178"/>
                    </a:lnTo>
                    <a:lnTo>
                      <a:pt x="133" y="184"/>
                    </a:lnTo>
                    <a:lnTo>
                      <a:pt x="137" y="190"/>
                    </a:lnTo>
                    <a:lnTo>
                      <a:pt x="139" y="194"/>
                    </a:lnTo>
                    <a:lnTo>
                      <a:pt x="141" y="199"/>
                    </a:lnTo>
                    <a:lnTo>
                      <a:pt x="144" y="203"/>
                    </a:lnTo>
                    <a:lnTo>
                      <a:pt x="146" y="211"/>
                    </a:lnTo>
                    <a:lnTo>
                      <a:pt x="150" y="218"/>
                    </a:lnTo>
                    <a:lnTo>
                      <a:pt x="154" y="224"/>
                    </a:lnTo>
                    <a:lnTo>
                      <a:pt x="156" y="230"/>
                    </a:lnTo>
                    <a:lnTo>
                      <a:pt x="158" y="233"/>
                    </a:lnTo>
                    <a:lnTo>
                      <a:pt x="160" y="237"/>
                    </a:lnTo>
                    <a:lnTo>
                      <a:pt x="160" y="239"/>
                    </a:lnTo>
                    <a:lnTo>
                      <a:pt x="160" y="241"/>
                    </a:lnTo>
                    <a:lnTo>
                      <a:pt x="156" y="243"/>
                    </a:lnTo>
                    <a:lnTo>
                      <a:pt x="154" y="245"/>
                    </a:lnTo>
                    <a:lnTo>
                      <a:pt x="148" y="247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7" y="249"/>
                    </a:lnTo>
                    <a:lnTo>
                      <a:pt x="133" y="249"/>
                    </a:lnTo>
                    <a:lnTo>
                      <a:pt x="133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1">
                <a:extLst>
                  <a:ext uri="{FF2B5EF4-FFF2-40B4-BE49-F238E27FC236}">
                    <a16:creationId xmlns:a16="http://schemas.microsoft.com/office/drawing/2014/main" id="{F2C3BBFD-7DF7-4EF5-BCC6-0129080E708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42" y="2715"/>
                <a:ext cx="182" cy="318"/>
              </a:xfrm>
              <a:custGeom>
                <a:avLst/>
                <a:gdLst>
                  <a:gd name="T0" fmla="*/ 0 w 160"/>
                  <a:gd name="T1" fmla="*/ 1161 h 251"/>
                  <a:gd name="T2" fmla="*/ 0 w 160"/>
                  <a:gd name="T3" fmla="*/ 822 h 251"/>
                  <a:gd name="T4" fmla="*/ 53 w 160"/>
                  <a:gd name="T5" fmla="*/ 398 h 251"/>
                  <a:gd name="T6" fmla="*/ 114 w 160"/>
                  <a:gd name="T7" fmla="*/ 1 h 251"/>
                  <a:gd name="T8" fmla="*/ 207 w 160"/>
                  <a:gd name="T9" fmla="*/ 170 h 251"/>
                  <a:gd name="T10" fmla="*/ 217 w 160"/>
                  <a:gd name="T11" fmla="*/ 398 h 251"/>
                  <a:gd name="T12" fmla="*/ 267 w 160"/>
                  <a:gd name="T13" fmla="*/ 955 h 251"/>
                  <a:gd name="T14" fmla="*/ 351 w 160"/>
                  <a:gd name="T15" fmla="*/ 1533 h 251"/>
                  <a:gd name="T16" fmla="*/ 442 w 160"/>
                  <a:gd name="T17" fmla="*/ 2362 h 251"/>
                  <a:gd name="T18" fmla="*/ 502 w 160"/>
                  <a:gd name="T19" fmla="*/ 2865 h 251"/>
                  <a:gd name="T20" fmla="*/ 537 w 160"/>
                  <a:gd name="T21" fmla="*/ 3350 h 251"/>
                  <a:gd name="T22" fmla="*/ 587 w 160"/>
                  <a:gd name="T23" fmla="*/ 3908 h 251"/>
                  <a:gd name="T24" fmla="*/ 650 w 160"/>
                  <a:gd name="T25" fmla="*/ 4539 h 251"/>
                  <a:gd name="T26" fmla="*/ 695 w 160"/>
                  <a:gd name="T27" fmla="*/ 5065 h 251"/>
                  <a:gd name="T28" fmla="*/ 760 w 160"/>
                  <a:gd name="T29" fmla="*/ 5597 h 251"/>
                  <a:gd name="T30" fmla="*/ 813 w 160"/>
                  <a:gd name="T31" fmla="*/ 6264 h 251"/>
                  <a:gd name="T32" fmla="*/ 896 w 160"/>
                  <a:gd name="T33" fmla="*/ 6893 h 251"/>
                  <a:gd name="T34" fmla="*/ 930 w 160"/>
                  <a:gd name="T35" fmla="*/ 7541 h 251"/>
                  <a:gd name="T36" fmla="*/ 982 w 160"/>
                  <a:gd name="T37" fmla="*/ 8030 h 251"/>
                  <a:gd name="T38" fmla="*/ 1052 w 160"/>
                  <a:gd name="T39" fmla="*/ 8599 h 251"/>
                  <a:gd name="T40" fmla="*/ 1105 w 160"/>
                  <a:gd name="T41" fmla="*/ 9231 h 251"/>
                  <a:gd name="T42" fmla="*/ 1159 w 160"/>
                  <a:gd name="T43" fmla="*/ 9767 h 251"/>
                  <a:gd name="T44" fmla="*/ 1189 w 160"/>
                  <a:gd name="T45" fmla="*/ 10270 h 251"/>
                  <a:gd name="T46" fmla="*/ 1241 w 160"/>
                  <a:gd name="T47" fmla="*/ 10823 h 251"/>
                  <a:gd name="T48" fmla="*/ 1291 w 160"/>
                  <a:gd name="T49" fmla="*/ 11339 h 251"/>
                  <a:gd name="T50" fmla="*/ 1349 w 160"/>
                  <a:gd name="T51" fmla="*/ 12165 h 251"/>
                  <a:gd name="T52" fmla="*/ 1390 w 160"/>
                  <a:gd name="T53" fmla="*/ 12826 h 251"/>
                  <a:gd name="T54" fmla="*/ 1430 w 160"/>
                  <a:gd name="T55" fmla="*/ 13204 h 251"/>
                  <a:gd name="T56" fmla="*/ 1430 w 160"/>
                  <a:gd name="T57" fmla="*/ 13445 h 251"/>
                  <a:gd name="T58" fmla="*/ 1368 w 160"/>
                  <a:gd name="T59" fmla="*/ 13655 h 251"/>
                  <a:gd name="T60" fmla="*/ 1291 w 160"/>
                  <a:gd name="T61" fmla="*/ 13896 h 251"/>
                  <a:gd name="T62" fmla="*/ 1222 w 160"/>
                  <a:gd name="T63" fmla="*/ 13896 h 251"/>
                  <a:gd name="T64" fmla="*/ 1189 w 160"/>
                  <a:gd name="T65" fmla="*/ 14017 h 2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51">
                    <a:moveTo>
                      <a:pt x="133" y="251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30" y="17"/>
                    </a:lnTo>
                    <a:lnTo>
                      <a:pt x="34" y="21"/>
                    </a:lnTo>
                    <a:lnTo>
                      <a:pt x="40" y="28"/>
                    </a:lnTo>
                    <a:lnTo>
                      <a:pt x="44" y="36"/>
                    </a:lnTo>
                    <a:lnTo>
                      <a:pt x="49" y="43"/>
                    </a:lnTo>
                    <a:lnTo>
                      <a:pt x="53" y="47"/>
                    </a:lnTo>
                    <a:lnTo>
                      <a:pt x="55" y="51"/>
                    </a:lnTo>
                    <a:lnTo>
                      <a:pt x="57" y="55"/>
                    </a:lnTo>
                    <a:lnTo>
                      <a:pt x="61" y="60"/>
                    </a:lnTo>
                    <a:lnTo>
                      <a:pt x="63" y="66"/>
                    </a:lnTo>
                    <a:lnTo>
                      <a:pt x="67" y="70"/>
                    </a:lnTo>
                    <a:lnTo>
                      <a:pt x="68" y="76"/>
                    </a:lnTo>
                    <a:lnTo>
                      <a:pt x="72" y="81"/>
                    </a:lnTo>
                    <a:lnTo>
                      <a:pt x="76" y="85"/>
                    </a:lnTo>
                    <a:lnTo>
                      <a:pt x="78" y="91"/>
                    </a:lnTo>
                    <a:lnTo>
                      <a:pt x="82" y="97"/>
                    </a:lnTo>
                    <a:lnTo>
                      <a:pt x="86" y="100"/>
                    </a:lnTo>
                    <a:lnTo>
                      <a:pt x="87" y="106"/>
                    </a:lnTo>
                    <a:lnTo>
                      <a:pt x="91" y="112"/>
                    </a:lnTo>
                    <a:lnTo>
                      <a:pt x="95" y="117"/>
                    </a:lnTo>
                    <a:lnTo>
                      <a:pt x="99" y="123"/>
                    </a:lnTo>
                    <a:lnTo>
                      <a:pt x="101" y="129"/>
                    </a:lnTo>
                    <a:lnTo>
                      <a:pt x="105" y="135"/>
                    </a:lnTo>
                    <a:lnTo>
                      <a:pt x="106" y="138"/>
                    </a:lnTo>
                    <a:lnTo>
                      <a:pt x="110" y="144"/>
                    </a:lnTo>
                    <a:lnTo>
                      <a:pt x="114" y="150"/>
                    </a:lnTo>
                    <a:lnTo>
                      <a:pt x="118" y="154"/>
                    </a:lnTo>
                    <a:lnTo>
                      <a:pt x="120" y="159"/>
                    </a:lnTo>
                    <a:lnTo>
                      <a:pt x="124" y="165"/>
                    </a:lnTo>
                    <a:lnTo>
                      <a:pt x="125" y="169"/>
                    </a:lnTo>
                    <a:lnTo>
                      <a:pt x="129" y="175"/>
                    </a:lnTo>
                    <a:lnTo>
                      <a:pt x="131" y="178"/>
                    </a:lnTo>
                    <a:lnTo>
                      <a:pt x="133" y="184"/>
                    </a:lnTo>
                    <a:lnTo>
                      <a:pt x="137" y="190"/>
                    </a:lnTo>
                    <a:lnTo>
                      <a:pt x="139" y="194"/>
                    </a:lnTo>
                    <a:lnTo>
                      <a:pt x="141" y="199"/>
                    </a:lnTo>
                    <a:lnTo>
                      <a:pt x="144" y="203"/>
                    </a:lnTo>
                    <a:lnTo>
                      <a:pt x="146" y="211"/>
                    </a:lnTo>
                    <a:lnTo>
                      <a:pt x="150" y="218"/>
                    </a:lnTo>
                    <a:lnTo>
                      <a:pt x="154" y="224"/>
                    </a:lnTo>
                    <a:lnTo>
                      <a:pt x="156" y="230"/>
                    </a:lnTo>
                    <a:lnTo>
                      <a:pt x="158" y="233"/>
                    </a:lnTo>
                    <a:lnTo>
                      <a:pt x="160" y="237"/>
                    </a:lnTo>
                    <a:lnTo>
                      <a:pt x="160" y="239"/>
                    </a:lnTo>
                    <a:lnTo>
                      <a:pt x="160" y="241"/>
                    </a:lnTo>
                    <a:lnTo>
                      <a:pt x="156" y="243"/>
                    </a:lnTo>
                    <a:lnTo>
                      <a:pt x="154" y="245"/>
                    </a:lnTo>
                    <a:lnTo>
                      <a:pt x="148" y="247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7" y="249"/>
                    </a:lnTo>
                    <a:lnTo>
                      <a:pt x="133" y="249"/>
                    </a:lnTo>
                    <a:lnTo>
                      <a:pt x="133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7" name="Picture 79">
            <a:extLst>
              <a:ext uri="{FF2B5EF4-FFF2-40B4-BE49-F238E27FC236}">
                <a16:creationId xmlns:a16="http://schemas.microsoft.com/office/drawing/2014/main" id="{19CC1F23-B8FA-45BA-83F6-20476BB8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45792" y="5463029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BD31D626-622B-4298-B9FE-529E67A1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46355" y="4121591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2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3.95833E-6 0.00903 C 0.00507 0.01458 -0.00209 0.03148 -0.00248 0.03264 C -0.003 0.02801 -0.00365 0.0243 -0.00365 0.01875 C -0.00365 0.01065 -0.00065 7.40741E-7 3.95833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4373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聽聽以下樂句，指出標有強音記號的地方。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認識強音記號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E32F2DA2-BB4D-4231-BEFF-CF138E5D8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134" y="2767461"/>
            <a:ext cx="7859713" cy="1657350"/>
          </a:xfrm>
          <a:prstGeom prst="rect">
            <a:avLst/>
          </a:prstGeom>
          <a:solidFill>
            <a:srgbClr val="99CCFF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grpSp>
        <p:nvGrpSpPr>
          <p:cNvPr id="27" name="Group 12">
            <a:extLst>
              <a:ext uri="{FF2B5EF4-FFF2-40B4-BE49-F238E27FC236}">
                <a16:creationId xmlns:a16="http://schemas.microsoft.com/office/drawing/2014/main" id="{7A01D5BC-C311-4E4A-B397-E029E7AEAF5D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2636838"/>
            <a:ext cx="431800" cy="431800"/>
            <a:chOff x="4631" y="1026"/>
            <a:chExt cx="272" cy="272"/>
          </a:xfrm>
        </p:grpSpPr>
        <p:sp>
          <p:nvSpPr>
            <p:cNvPr id="28" name="Oval 13">
              <a:hlinkClick r:id="" action="ppaction://noaction">
                <a:snd r:embed="rId3" name="3a01qiangyin02.wav"/>
              </a:hlinkClick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1467ACBB-EBF6-423B-994F-03330C9D6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1" y="1026"/>
              <a:ext cx="272" cy="272"/>
            </a:xfrm>
            <a:prstGeom prst="ellipse">
              <a:avLst/>
            </a:prstGeom>
            <a:solidFill>
              <a:srgbClr val="FFD100"/>
            </a:solidFill>
            <a:ln w="25400" algn="ctr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HK" altLang="en-US"/>
            </a:p>
          </p:txBody>
        </p:sp>
        <p:grpSp>
          <p:nvGrpSpPr>
            <p:cNvPr id="29" name="Group 14">
              <a:extLst>
                <a:ext uri="{FF2B5EF4-FFF2-40B4-BE49-F238E27FC236}">
                  <a16:creationId xmlns:a16="http://schemas.microsoft.com/office/drawing/2014/main" id="{72C1B0EB-9806-4DDC-A90E-6232B5FBFF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6" y="1036"/>
              <a:ext cx="204" cy="211"/>
              <a:chOff x="438" y="2568"/>
              <a:chExt cx="454" cy="397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02963E3E-2C71-471A-B790-E1773F193A2D}"/>
                  </a:ext>
                </a:extLst>
              </p:cNvPr>
              <p:cNvSpPr>
                <a:spLocks/>
              </p:cNvSpPr>
              <p:nvPr/>
            </p:nvSpPr>
            <p:spPr bwMode="auto">
              <a:xfrm rot="2030359">
                <a:off x="438" y="2647"/>
                <a:ext cx="233" cy="281"/>
              </a:xfrm>
              <a:custGeom>
                <a:avLst/>
                <a:gdLst>
                  <a:gd name="T0" fmla="*/ 0 w 160"/>
                  <a:gd name="T1" fmla="*/ 148 h 251"/>
                  <a:gd name="T2" fmla="*/ 0 w 160"/>
                  <a:gd name="T3" fmla="*/ 105 h 251"/>
                  <a:gd name="T4" fmla="*/ 3743 w 160"/>
                  <a:gd name="T5" fmla="*/ 48 h 251"/>
                  <a:gd name="T6" fmla="*/ 7938 w 160"/>
                  <a:gd name="T7" fmla="*/ 1 h 251"/>
                  <a:gd name="T8" fmla="*/ 13550 w 160"/>
                  <a:gd name="T9" fmla="*/ 3 h 251"/>
                  <a:gd name="T10" fmla="*/ 14758 w 160"/>
                  <a:gd name="T11" fmla="*/ 48 h 251"/>
                  <a:gd name="T12" fmla="*/ 17938 w 160"/>
                  <a:gd name="T13" fmla="*/ 118 h 251"/>
                  <a:gd name="T14" fmla="*/ 23539 w 160"/>
                  <a:gd name="T15" fmla="*/ 188 h 251"/>
                  <a:gd name="T16" fmla="*/ 28863 w 160"/>
                  <a:gd name="T17" fmla="*/ 292 h 251"/>
                  <a:gd name="T18" fmla="*/ 32843 w 160"/>
                  <a:gd name="T19" fmla="*/ 353 h 251"/>
                  <a:gd name="T20" fmla="*/ 36403 w 160"/>
                  <a:gd name="T21" fmla="*/ 410 h 251"/>
                  <a:gd name="T22" fmla="*/ 40117 w 160"/>
                  <a:gd name="T23" fmla="*/ 472 h 251"/>
                  <a:gd name="T24" fmla="*/ 43037 w 160"/>
                  <a:gd name="T25" fmla="*/ 554 h 251"/>
                  <a:gd name="T26" fmla="*/ 46663 w 160"/>
                  <a:gd name="T27" fmla="*/ 620 h 251"/>
                  <a:gd name="T28" fmla="*/ 51069 w 160"/>
                  <a:gd name="T29" fmla="*/ 682 h 251"/>
                  <a:gd name="T30" fmla="*/ 54605 w 160"/>
                  <a:gd name="T31" fmla="*/ 764 h 251"/>
                  <a:gd name="T32" fmla="*/ 59012 w 160"/>
                  <a:gd name="T33" fmla="*/ 837 h 251"/>
                  <a:gd name="T34" fmla="*/ 62673 w 160"/>
                  <a:gd name="T35" fmla="*/ 917 h 251"/>
                  <a:gd name="T36" fmla="*/ 65412 w 160"/>
                  <a:gd name="T37" fmla="*/ 976 h 251"/>
                  <a:gd name="T38" fmla="*/ 70219 w 160"/>
                  <a:gd name="T39" fmla="*/ 1049 h 251"/>
                  <a:gd name="T40" fmla="*/ 74024 w 160"/>
                  <a:gd name="T41" fmla="*/ 1131 h 251"/>
                  <a:gd name="T42" fmla="*/ 76953 w 160"/>
                  <a:gd name="T43" fmla="*/ 1193 h 251"/>
                  <a:gd name="T44" fmla="*/ 79519 w 160"/>
                  <a:gd name="T45" fmla="*/ 1263 h 251"/>
                  <a:gd name="T46" fmla="*/ 82524 w 160"/>
                  <a:gd name="T47" fmla="*/ 1323 h 251"/>
                  <a:gd name="T48" fmla="*/ 85936 w 160"/>
                  <a:gd name="T49" fmla="*/ 1383 h 251"/>
                  <a:gd name="T50" fmla="*/ 89136 w 160"/>
                  <a:gd name="T51" fmla="*/ 1487 h 251"/>
                  <a:gd name="T52" fmla="*/ 92960 w 160"/>
                  <a:gd name="T53" fmla="*/ 1563 h 251"/>
                  <a:gd name="T54" fmla="*/ 95256 w 160"/>
                  <a:gd name="T55" fmla="*/ 1613 h 251"/>
                  <a:gd name="T56" fmla="*/ 95256 w 160"/>
                  <a:gd name="T57" fmla="*/ 1642 h 251"/>
                  <a:gd name="T58" fmla="*/ 91681 w 160"/>
                  <a:gd name="T59" fmla="*/ 1675 h 251"/>
                  <a:gd name="T60" fmla="*/ 85936 w 160"/>
                  <a:gd name="T61" fmla="*/ 1698 h 251"/>
                  <a:gd name="T62" fmla="*/ 81773 w 160"/>
                  <a:gd name="T63" fmla="*/ 1698 h 251"/>
                  <a:gd name="T64" fmla="*/ 79519 w 160"/>
                  <a:gd name="T65" fmla="*/ 1712 h 2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51">
                    <a:moveTo>
                      <a:pt x="133" y="251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30" y="17"/>
                    </a:lnTo>
                    <a:lnTo>
                      <a:pt x="34" y="21"/>
                    </a:lnTo>
                    <a:lnTo>
                      <a:pt x="40" y="28"/>
                    </a:lnTo>
                    <a:lnTo>
                      <a:pt x="44" y="36"/>
                    </a:lnTo>
                    <a:lnTo>
                      <a:pt x="49" y="43"/>
                    </a:lnTo>
                    <a:lnTo>
                      <a:pt x="53" y="47"/>
                    </a:lnTo>
                    <a:lnTo>
                      <a:pt x="55" y="51"/>
                    </a:lnTo>
                    <a:lnTo>
                      <a:pt x="57" y="55"/>
                    </a:lnTo>
                    <a:lnTo>
                      <a:pt x="61" y="60"/>
                    </a:lnTo>
                    <a:lnTo>
                      <a:pt x="63" y="66"/>
                    </a:lnTo>
                    <a:lnTo>
                      <a:pt x="67" y="70"/>
                    </a:lnTo>
                    <a:lnTo>
                      <a:pt x="68" y="76"/>
                    </a:lnTo>
                    <a:lnTo>
                      <a:pt x="72" y="81"/>
                    </a:lnTo>
                    <a:lnTo>
                      <a:pt x="76" y="85"/>
                    </a:lnTo>
                    <a:lnTo>
                      <a:pt x="78" y="91"/>
                    </a:lnTo>
                    <a:lnTo>
                      <a:pt x="82" y="97"/>
                    </a:lnTo>
                    <a:lnTo>
                      <a:pt x="86" y="100"/>
                    </a:lnTo>
                    <a:lnTo>
                      <a:pt x="87" y="106"/>
                    </a:lnTo>
                    <a:lnTo>
                      <a:pt x="91" y="112"/>
                    </a:lnTo>
                    <a:lnTo>
                      <a:pt x="95" y="117"/>
                    </a:lnTo>
                    <a:lnTo>
                      <a:pt x="99" y="123"/>
                    </a:lnTo>
                    <a:lnTo>
                      <a:pt x="101" y="129"/>
                    </a:lnTo>
                    <a:lnTo>
                      <a:pt x="105" y="135"/>
                    </a:lnTo>
                    <a:lnTo>
                      <a:pt x="106" y="138"/>
                    </a:lnTo>
                    <a:lnTo>
                      <a:pt x="110" y="144"/>
                    </a:lnTo>
                    <a:lnTo>
                      <a:pt x="114" y="150"/>
                    </a:lnTo>
                    <a:lnTo>
                      <a:pt x="118" y="154"/>
                    </a:lnTo>
                    <a:lnTo>
                      <a:pt x="120" y="159"/>
                    </a:lnTo>
                    <a:lnTo>
                      <a:pt x="124" y="165"/>
                    </a:lnTo>
                    <a:lnTo>
                      <a:pt x="125" y="169"/>
                    </a:lnTo>
                    <a:lnTo>
                      <a:pt x="129" y="175"/>
                    </a:lnTo>
                    <a:lnTo>
                      <a:pt x="131" y="178"/>
                    </a:lnTo>
                    <a:lnTo>
                      <a:pt x="133" y="184"/>
                    </a:lnTo>
                    <a:lnTo>
                      <a:pt x="137" y="190"/>
                    </a:lnTo>
                    <a:lnTo>
                      <a:pt x="139" y="194"/>
                    </a:lnTo>
                    <a:lnTo>
                      <a:pt x="141" y="199"/>
                    </a:lnTo>
                    <a:lnTo>
                      <a:pt x="144" y="203"/>
                    </a:lnTo>
                    <a:lnTo>
                      <a:pt x="146" y="211"/>
                    </a:lnTo>
                    <a:lnTo>
                      <a:pt x="150" y="218"/>
                    </a:lnTo>
                    <a:lnTo>
                      <a:pt x="154" y="224"/>
                    </a:lnTo>
                    <a:lnTo>
                      <a:pt x="156" y="230"/>
                    </a:lnTo>
                    <a:lnTo>
                      <a:pt x="158" y="233"/>
                    </a:lnTo>
                    <a:lnTo>
                      <a:pt x="160" y="237"/>
                    </a:lnTo>
                    <a:lnTo>
                      <a:pt x="160" y="239"/>
                    </a:lnTo>
                    <a:lnTo>
                      <a:pt x="160" y="241"/>
                    </a:lnTo>
                    <a:lnTo>
                      <a:pt x="156" y="243"/>
                    </a:lnTo>
                    <a:lnTo>
                      <a:pt x="154" y="245"/>
                    </a:lnTo>
                    <a:lnTo>
                      <a:pt x="148" y="247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7" y="249"/>
                    </a:lnTo>
                    <a:lnTo>
                      <a:pt x="133" y="249"/>
                    </a:lnTo>
                    <a:lnTo>
                      <a:pt x="133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6A1F4069-BF5C-452D-B0A9-FDCD7DDE7E4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538894">
                <a:off x="612" y="2568"/>
                <a:ext cx="226" cy="272"/>
              </a:xfrm>
              <a:custGeom>
                <a:avLst/>
                <a:gdLst>
                  <a:gd name="T0" fmla="*/ 0 w 160"/>
                  <a:gd name="T1" fmla="*/ 82 h 251"/>
                  <a:gd name="T2" fmla="*/ 0 w 160"/>
                  <a:gd name="T3" fmla="*/ 59 h 251"/>
                  <a:gd name="T4" fmla="*/ 2007 w 160"/>
                  <a:gd name="T5" fmla="*/ 30 h 251"/>
                  <a:gd name="T6" fmla="*/ 4345 w 160"/>
                  <a:gd name="T7" fmla="*/ 1 h 251"/>
                  <a:gd name="T8" fmla="*/ 7989 w 160"/>
                  <a:gd name="T9" fmla="*/ 3 h 251"/>
                  <a:gd name="T10" fmla="*/ 8669 w 160"/>
                  <a:gd name="T11" fmla="*/ 30 h 251"/>
                  <a:gd name="T12" fmla="*/ 10413 w 160"/>
                  <a:gd name="T13" fmla="*/ 69 h 251"/>
                  <a:gd name="T14" fmla="*/ 14327 w 160"/>
                  <a:gd name="T15" fmla="*/ 112 h 251"/>
                  <a:gd name="T16" fmla="*/ 17296 w 160"/>
                  <a:gd name="T17" fmla="*/ 168 h 251"/>
                  <a:gd name="T18" fmla="*/ 19471 w 160"/>
                  <a:gd name="T19" fmla="*/ 197 h 251"/>
                  <a:gd name="T20" fmla="*/ 21548 w 160"/>
                  <a:gd name="T21" fmla="*/ 231 h 251"/>
                  <a:gd name="T22" fmla="*/ 23816 w 160"/>
                  <a:gd name="T23" fmla="*/ 271 h 251"/>
                  <a:gd name="T24" fmla="*/ 25544 w 160"/>
                  <a:gd name="T25" fmla="*/ 318 h 251"/>
                  <a:gd name="T26" fmla="*/ 27503 w 160"/>
                  <a:gd name="T27" fmla="*/ 355 h 251"/>
                  <a:gd name="T28" fmla="*/ 30437 w 160"/>
                  <a:gd name="T29" fmla="*/ 394 h 251"/>
                  <a:gd name="T30" fmla="*/ 32358 w 160"/>
                  <a:gd name="T31" fmla="*/ 439 h 251"/>
                  <a:gd name="T32" fmla="*/ 35273 w 160"/>
                  <a:gd name="T33" fmla="*/ 480 h 251"/>
                  <a:gd name="T34" fmla="*/ 37154 w 160"/>
                  <a:gd name="T35" fmla="*/ 523 h 251"/>
                  <a:gd name="T36" fmla="*/ 38848 w 160"/>
                  <a:gd name="T37" fmla="*/ 564 h 251"/>
                  <a:gd name="T38" fmla="*/ 41900 w 160"/>
                  <a:gd name="T39" fmla="*/ 606 h 251"/>
                  <a:gd name="T40" fmla="*/ 43895 w 160"/>
                  <a:gd name="T41" fmla="*/ 645 h 251"/>
                  <a:gd name="T42" fmla="*/ 45706 w 160"/>
                  <a:gd name="T43" fmla="*/ 689 h 251"/>
                  <a:gd name="T44" fmla="*/ 47295 w 160"/>
                  <a:gd name="T45" fmla="*/ 720 h 251"/>
                  <a:gd name="T46" fmla="*/ 49217 w 160"/>
                  <a:gd name="T47" fmla="*/ 757 h 251"/>
                  <a:gd name="T48" fmla="*/ 50964 w 160"/>
                  <a:gd name="T49" fmla="*/ 792 h 251"/>
                  <a:gd name="T50" fmla="*/ 53083 w 160"/>
                  <a:gd name="T51" fmla="*/ 853 h 251"/>
                  <a:gd name="T52" fmla="*/ 55236 w 160"/>
                  <a:gd name="T53" fmla="*/ 907 h 251"/>
                  <a:gd name="T54" fmla="*/ 56740 w 160"/>
                  <a:gd name="T55" fmla="*/ 929 h 251"/>
                  <a:gd name="T56" fmla="*/ 56740 w 160"/>
                  <a:gd name="T57" fmla="*/ 945 h 251"/>
                  <a:gd name="T58" fmla="*/ 54698 w 160"/>
                  <a:gd name="T59" fmla="*/ 959 h 251"/>
                  <a:gd name="T60" fmla="*/ 50964 w 160"/>
                  <a:gd name="T61" fmla="*/ 983 h 251"/>
                  <a:gd name="T62" fmla="*/ 48744 w 160"/>
                  <a:gd name="T63" fmla="*/ 983 h 251"/>
                  <a:gd name="T64" fmla="*/ 47295 w 160"/>
                  <a:gd name="T65" fmla="*/ 985 h 2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51">
                    <a:moveTo>
                      <a:pt x="133" y="251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30" y="17"/>
                    </a:lnTo>
                    <a:lnTo>
                      <a:pt x="34" y="21"/>
                    </a:lnTo>
                    <a:lnTo>
                      <a:pt x="40" y="28"/>
                    </a:lnTo>
                    <a:lnTo>
                      <a:pt x="44" y="36"/>
                    </a:lnTo>
                    <a:lnTo>
                      <a:pt x="49" y="43"/>
                    </a:lnTo>
                    <a:lnTo>
                      <a:pt x="53" y="47"/>
                    </a:lnTo>
                    <a:lnTo>
                      <a:pt x="55" y="51"/>
                    </a:lnTo>
                    <a:lnTo>
                      <a:pt x="57" y="55"/>
                    </a:lnTo>
                    <a:lnTo>
                      <a:pt x="61" y="60"/>
                    </a:lnTo>
                    <a:lnTo>
                      <a:pt x="63" y="66"/>
                    </a:lnTo>
                    <a:lnTo>
                      <a:pt x="67" y="70"/>
                    </a:lnTo>
                    <a:lnTo>
                      <a:pt x="68" y="76"/>
                    </a:lnTo>
                    <a:lnTo>
                      <a:pt x="72" y="81"/>
                    </a:lnTo>
                    <a:lnTo>
                      <a:pt x="76" y="85"/>
                    </a:lnTo>
                    <a:lnTo>
                      <a:pt x="78" y="91"/>
                    </a:lnTo>
                    <a:lnTo>
                      <a:pt x="82" y="97"/>
                    </a:lnTo>
                    <a:lnTo>
                      <a:pt x="86" y="100"/>
                    </a:lnTo>
                    <a:lnTo>
                      <a:pt x="87" y="106"/>
                    </a:lnTo>
                    <a:lnTo>
                      <a:pt x="91" y="112"/>
                    </a:lnTo>
                    <a:lnTo>
                      <a:pt x="95" y="117"/>
                    </a:lnTo>
                    <a:lnTo>
                      <a:pt x="99" y="123"/>
                    </a:lnTo>
                    <a:lnTo>
                      <a:pt x="101" y="129"/>
                    </a:lnTo>
                    <a:lnTo>
                      <a:pt x="105" y="135"/>
                    </a:lnTo>
                    <a:lnTo>
                      <a:pt x="106" y="138"/>
                    </a:lnTo>
                    <a:lnTo>
                      <a:pt x="110" y="144"/>
                    </a:lnTo>
                    <a:lnTo>
                      <a:pt x="114" y="150"/>
                    </a:lnTo>
                    <a:lnTo>
                      <a:pt x="118" y="154"/>
                    </a:lnTo>
                    <a:lnTo>
                      <a:pt x="120" y="159"/>
                    </a:lnTo>
                    <a:lnTo>
                      <a:pt x="124" y="165"/>
                    </a:lnTo>
                    <a:lnTo>
                      <a:pt x="125" y="169"/>
                    </a:lnTo>
                    <a:lnTo>
                      <a:pt x="129" y="175"/>
                    </a:lnTo>
                    <a:lnTo>
                      <a:pt x="131" y="178"/>
                    </a:lnTo>
                    <a:lnTo>
                      <a:pt x="133" y="184"/>
                    </a:lnTo>
                    <a:lnTo>
                      <a:pt x="137" y="190"/>
                    </a:lnTo>
                    <a:lnTo>
                      <a:pt x="139" y="194"/>
                    </a:lnTo>
                    <a:lnTo>
                      <a:pt x="141" y="199"/>
                    </a:lnTo>
                    <a:lnTo>
                      <a:pt x="144" y="203"/>
                    </a:lnTo>
                    <a:lnTo>
                      <a:pt x="146" y="211"/>
                    </a:lnTo>
                    <a:lnTo>
                      <a:pt x="150" y="218"/>
                    </a:lnTo>
                    <a:lnTo>
                      <a:pt x="154" y="224"/>
                    </a:lnTo>
                    <a:lnTo>
                      <a:pt x="156" y="230"/>
                    </a:lnTo>
                    <a:lnTo>
                      <a:pt x="158" y="233"/>
                    </a:lnTo>
                    <a:lnTo>
                      <a:pt x="160" y="237"/>
                    </a:lnTo>
                    <a:lnTo>
                      <a:pt x="160" y="239"/>
                    </a:lnTo>
                    <a:lnTo>
                      <a:pt x="160" y="241"/>
                    </a:lnTo>
                    <a:lnTo>
                      <a:pt x="156" y="243"/>
                    </a:lnTo>
                    <a:lnTo>
                      <a:pt x="154" y="245"/>
                    </a:lnTo>
                    <a:lnTo>
                      <a:pt x="148" y="247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7" y="249"/>
                    </a:lnTo>
                    <a:lnTo>
                      <a:pt x="133" y="249"/>
                    </a:lnTo>
                    <a:lnTo>
                      <a:pt x="133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8B275CA7-6BE7-48DE-A335-34671050EE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42" y="2715"/>
                <a:ext cx="182" cy="318"/>
              </a:xfrm>
              <a:custGeom>
                <a:avLst/>
                <a:gdLst>
                  <a:gd name="T0" fmla="*/ 0 w 160"/>
                  <a:gd name="T1" fmla="*/ 1161 h 251"/>
                  <a:gd name="T2" fmla="*/ 0 w 160"/>
                  <a:gd name="T3" fmla="*/ 822 h 251"/>
                  <a:gd name="T4" fmla="*/ 53 w 160"/>
                  <a:gd name="T5" fmla="*/ 398 h 251"/>
                  <a:gd name="T6" fmla="*/ 114 w 160"/>
                  <a:gd name="T7" fmla="*/ 1 h 251"/>
                  <a:gd name="T8" fmla="*/ 207 w 160"/>
                  <a:gd name="T9" fmla="*/ 170 h 251"/>
                  <a:gd name="T10" fmla="*/ 217 w 160"/>
                  <a:gd name="T11" fmla="*/ 398 h 251"/>
                  <a:gd name="T12" fmla="*/ 267 w 160"/>
                  <a:gd name="T13" fmla="*/ 955 h 251"/>
                  <a:gd name="T14" fmla="*/ 351 w 160"/>
                  <a:gd name="T15" fmla="*/ 1533 h 251"/>
                  <a:gd name="T16" fmla="*/ 442 w 160"/>
                  <a:gd name="T17" fmla="*/ 2362 h 251"/>
                  <a:gd name="T18" fmla="*/ 502 w 160"/>
                  <a:gd name="T19" fmla="*/ 2865 h 251"/>
                  <a:gd name="T20" fmla="*/ 537 w 160"/>
                  <a:gd name="T21" fmla="*/ 3350 h 251"/>
                  <a:gd name="T22" fmla="*/ 587 w 160"/>
                  <a:gd name="T23" fmla="*/ 3908 h 251"/>
                  <a:gd name="T24" fmla="*/ 650 w 160"/>
                  <a:gd name="T25" fmla="*/ 4539 h 251"/>
                  <a:gd name="T26" fmla="*/ 695 w 160"/>
                  <a:gd name="T27" fmla="*/ 5065 h 251"/>
                  <a:gd name="T28" fmla="*/ 760 w 160"/>
                  <a:gd name="T29" fmla="*/ 5597 h 251"/>
                  <a:gd name="T30" fmla="*/ 813 w 160"/>
                  <a:gd name="T31" fmla="*/ 6264 h 251"/>
                  <a:gd name="T32" fmla="*/ 896 w 160"/>
                  <a:gd name="T33" fmla="*/ 6893 h 251"/>
                  <a:gd name="T34" fmla="*/ 930 w 160"/>
                  <a:gd name="T35" fmla="*/ 7541 h 251"/>
                  <a:gd name="T36" fmla="*/ 982 w 160"/>
                  <a:gd name="T37" fmla="*/ 8030 h 251"/>
                  <a:gd name="T38" fmla="*/ 1052 w 160"/>
                  <a:gd name="T39" fmla="*/ 8599 h 251"/>
                  <a:gd name="T40" fmla="*/ 1105 w 160"/>
                  <a:gd name="T41" fmla="*/ 9231 h 251"/>
                  <a:gd name="T42" fmla="*/ 1159 w 160"/>
                  <a:gd name="T43" fmla="*/ 9767 h 251"/>
                  <a:gd name="T44" fmla="*/ 1189 w 160"/>
                  <a:gd name="T45" fmla="*/ 10270 h 251"/>
                  <a:gd name="T46" fmla="*/ 1241 w 160"/>
                  <a:gd name="T47" fmla="*/ 10823 h 251"/>
                  <a:gd name="T48" fmla="*/ 1291 w 160"/>
                  <a:gd name="T49" fmla="*/ 11339 h 251"/>
                  <a:gd name="T50" fmla="*/ 1349 w 160"/>
                  <a:gd name="T51" fmla="*/ 12165 h 251"/>
                  <a:gd name="T52" fmla="*/ 1390 w 160"/>
                  <a:gd name="T53" fmla="*/ 12826 h 251"/>
                  <a:gd name="T54" fmla="*/ 1430 w 160"/>
                  <a:gd name="T55" fmla="*/ 13204 h 251"/>
                  <a:gd name="T56" fmla="*/ 1430 w 160"/>
                  <a:gd name="T57" fmla="*/ 13445 h 251"/>
                  <a:gd name="T58" fmla="*/ 1368 w 160"/>
                  <a:gd name="T59" fmla="*/ 13655 h 251"/>
                  <a:gd name="T60" fmla="*/ 1291 w 160"/>
                  <a:gd name="T61" fmla="*/ 13896 h 251"/>
                  <a:gd name="T62" fmla="*/ 1222 w 160"/>
                  <a:gd name="T63" fmla="*/ 13896 h 251"/>
                  <a:gd name="T64" fmla="*/ 1189 w 160"/>
                  <a:gd name="T65" fmla="*/ 14017 h 2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0" h="251">
                    <a:moveTo>
                      <a:pt x="133" y="251"/>
                    </a:moveTo>
                    <a:lnTo>
                      <a:pt x="0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  <a:lnTo>
                      <a:pt x="27" y="11"/>
                    </a:lnTo>
                    <a:lnTo>
                      <a:pt x="30" y="17"/>
                    </a:lnTo>
                    <a:lnTo>
                      <a:pt x="34" y="21"/>
                    </a:lnTo>
                    <a:lnTo>
                      <a:pt x="40" y="28"/>
                    </a:lnTo>
                    <a:lnTo>
                      <a:pt x="44" y="36"/>
                    </a:lnTo>
                    <a:lnTo>
                      <a:pt x="49" y="43"/>
                    </a:lnTo>
                    <a:lnTo>
                      <a:pt x="53" y="47"/>
                    </a:lnTo>
                    <a:lnTo>
                      <a:pt x="55" y="51"/>
                    </a:lnTo>
                    <a:lnTo>
                      <a:pt x="57" y="55"/>
                    </a:lnTo>
                    <a:lnTo>
                      <a:pt x="61" y="60"/>
                    </a:lnTo>
                    <a:lnTo>
                      <a:pt x="63" y="66"/>
                    </a:lnTo>
                    <a:lnTo>
                      <a:pt x="67" y="70"/>
                    </a:lnTo>
                    <a:lnTo>
                      <a:pt x="68" y="76"/>
                    </a:lnTo>
                    <a:lnTo>
                      <a:pt x="72" y="81"/>
                    </a:lnTo>
                    <a:lnTo>
                      <a:pt x="76" y="85"/>
                    </a:lnTo>
                    <a:lnTo>
                      <a:pt x="78" y="91"/>
                    </a:lnTo>
                    <a:lnTo>
                      <a:pt x="82" y="97"/>
                    </a:lnTo>
                    <a:lnTo>
                      <a:pt x="86" y="100"/>
                    </a:lnTo>
                    <a:lnTo>
                      <a:pt x="87" y="106"/>
                    </a:lnTo>
                    <a:lnTo>
                      <a:pt x="91" y="112"/>
                    </a:lnTo>
                    <a:lnTo>
                      <a:pt x="95" y="117"/>
                    </a:lnTo>
                    <a:lnTo>
                      <a:pt x="99" y="123"/>
                    </a:lnTo>
                    <a:lnTo>
                      <a:pt x="101" y="129"/>
                    </a:lnTo>
                    <a:lnTo>
                      <a:pt x="105" y="135"/>
                    </a:lnTo>
                    <a:lnTo>
                      <a:pt x="106" y="138"/>
                    </a:lnTo>
                    <a:lnTo>
                      <a:pt x="110" y="144"/>
                    </a:lnTo>
                    <a:lnTo>
                      <a:pt x="114" y="150"/>
                    </a:lnTo>
                    <a:lnTo>
                      <a:pt x="118" y="154"/>
                    </a:lnTo>
                    <a:lnTo>
                      <a:pt x="120" y="159"/>
                    </a:lnTo>
                    <a:lnTo>
                      <a:pt x="124" y="165"/>
                    </a:lnTo>
                    <a:lnTo>
                      <a:pt x="125" y="169"/>
                    </a:lnTo>
                    <a:lnTo>
                      <a:pt x="129" y="175"/>
                    </a:lnTo>
                    <a:lnTo>
                      <a:pt x="131" y="178"/>
                    </a:lnTo>
                    <a:lnTo>
                      <a:pt x="133" y="184"/>
                    </a:lnTo>
                    <a:lnTo>
                      <a:pt x="137" y="190"/>
                    </a:lnTo>
                    <a:lnTo>
                      <a:pt x="139" y="194"/>
                    </a:lnTo>
                    <a:lnTo>
                      <a:pt x="141" y="199"/>
                    </a:lnTo>
                    <a:lnTo>
                      <a:pt x="144" y="203"/>
                    </a:lnTo>
                    <a:lnTo>
                      <a:pt x="146" y="211"/>
                    </a:lnTo>
                    <a:lnTo>
                      <a:pt x="150" y="218"/>
                    </a:lnTo>
                    <a:lnTo>
                      <a:pt x="154" y="224"/>
                    </a:lnTo>
                    <a:lnTo>
                      <a:pt x="156" y="230"/>
                    </a:lnTo>
                    <a:lnTo>
                      <a:pt x="158" y="233"/>
                    </a:lnTo>
                    <a:lnTo>
                      <a:pt x="160" y="237"/>
                    </a:lnTo>
                    <a:lnTo>
                      <a:pt x="160" y="239"/>
                    </a:lnTo>
                    <a:lnTo>
                      <a:pt x="160" y="241"/>
                    </a:lnTo>
                    <a:lnTo>
                      <a:pt x="156" y="243"/>
                    </a:lnTo>
                    <a:lnTo>
                      <a:pt x="154" y="245"/>
                    </a:lnTo>
                    <a:lnTo>
                      <a:pt x="148" y="247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7" y="249"/>
                    </a:lnTo>
                    <a:lnTo>
                      <a:pt x="133" y="249"/>
                    </a:lnTo>
                    <a:lnTo>
                      <a:pt x="133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4" name="Picture 22">
            <a:extLst>
              <a:ext uri="{FF2B5EF4-FFF2-40B4-BE49-F238E27FC236}">
                <a16:creationId xmlns:a16="http://schemas.microsoft.com/office/drawing/2014/main" id="{BD0EC59C-1F0F-4BF3-9A93-54F0EF9A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192464"/>
            <a:ext cx="765175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橢圓 1">
            <a:extLst>
              <a:ext uri="{FF2B5EF4-FFF2-40B4-BE49-F238E27FC236}">
                <a16:creationId xmlns:a16="http://schemas.microsoft.com/office/drawing/2014/main" id="{92614BCA-B332-4E8C-A5B4-F798B615EA38}"/>
              </a:ext>
            </a:extLst>
          </p:cNvPr>
          <p:cNvSpPr/>
          <p:nvPr/>
        </p:nvSpPr>
        <p:spPr bwMode="auto">
          <a:xfrm>
            <a:off x="2336800" y="4508501"/>
            <a:ext cx="1093788" cy="576263"/>
          </a:xfrm>
          <a:prstGeom prst="ellips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</a:rPr>
              <a:t>答案</a:t>
            </a:r>
            <a:endParaRPr lang="zh-HK" altLang="en-US" dirty="0">
              <a:solidFill>
                <a:schemeClr val="tx1"/>
              </a:solidFill>
            </a:endParaRPr>
          </a:p>
        </p:txBody>
      </p:sp>
      <p:grpSp>
        <p:nvGrpSpPr>
          <p:cNvPr id="36" name="群組 9">
            <a:extLst>
              <a:ext uri="{FF2B5EF4-FFF2-40B4-BE49-F238E27FC236}">
                <a16:creationId xmlns:a16="http://schemas.microsoft.com/office/drawing/2014/main" id="{D3E45BE9-7950-4092-91FD-EC8DBF393292}"/>
              </a:ext>
            </a:extLst>
          </p:cNvPr>
          <p:cNvGrpSpPr>
            <a:grpSpLocks/>
          </p:cNvGrpSpPr>
          <p:nvPr/>
        </p:nvGrpSpPr>
        <p:grpSpPr bwMode="auto">
          <a:xfrm>
            <a:off x="5434014" y="3382963"/>
            <a:ext cx="161925" cy="127000"/>
            <a:chOff x="5796136" y="540816"/>
            <a:chExt cx="647527" cy="353514"/>
          </a:xfrm>
        </p:grpSpPr>
        <p:cxnSp>
          <p:nvCxnSpPr>
            <p:cNvPr id="37" name="直線接點 2">
              <a:extLst>
                <a:ext uri="{FF2B5EF4-FFF2-40B4-BE49-F238E27FC236}">
                  <a16:creationId xmlns:a16="http://schemas.microsoft.com/office/drawing/2014/main" id="{E30AF853-8EB4-4BA6-820A-1022D83CE8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96136" y="540816"/>
              <a:ext cx="647527" cy="151880"/>
            </a:xfrm>
            <a:prstGeom prst="line">
              <a:avLst/>
            </a:prstGeom>
            <a:noFill/>
            <a:ln w="28575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直線接點 20">
              <a:extLst>
                <a:ext uri="{FF2B5EF4-FFF2-40B4-BE49-F238E27FC236}">
                  <a16:creationId xmlns:a16="http://schemas.microsoft.com/office/drawing/2014/main" id="{2E616E55-AAD3-448A-820D-2BBEB6C669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796136" y="701316"/>
              <a:ext cx="647526" cy="193014"/>
            </a:xfrm>
            <a:prstGeom prst="line">
              <a:avLst/>
            </a:prstGeom>
            <a:noFill/>
            <a:ln w="28575" algn="ctr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9" name="Picture 79">
            <a:extLst>
              <a:ext uri="{FF2B5EF4-FFF2-40B4-BE49-F238E27FC236}">
                <a16:creationId xmlns:a16="http://schemas.microsoft.com/office/drawing/2014/main" id="{B958A959-832E-4884-81ED-EE10CBEE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835374" y="5161036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97">
            <a:extLst>
              <a:ext uri="{FF2B5EF4-FFF2-40B4-BE49-F238E27FC236}">
                <a16:creationId xmlns:a16="http://schemas.microsoft.com/office/drawing/2014/main" id="{A9316B4C-DA06-43A4-9E02-262036F0F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35937" y="381959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3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3 -0.00104 0.0081 1.45833E-6 0.00903 C 0.00508 0.01458 -0.00208 0.03148 -0.00248 0.03264 C -0.003 0.02801 -0.00365 0.0243 -0.00365 0.01875 C -0.00365 0.01065 -0.00065 2.22222E-6 1.45833E-6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國歌的氣氛是怎樣的？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8447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06072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培養尊重國歌的態度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DFB98-B28A-4358-909A-6D1C1917254E}"/>
              </a:ext>
            </a:extLst>
          </p:cNvPr>
          <p:cNvGrpSpPr/>
          <p:nvPr/>
        </p:nvGrpSpPr>
        <p:grpSpPr>
          <a:xfrm>
            <a:off x="1619958" y="1932168"/>
            <a:ext cx="2304256" cy="1290914"/>
            <a:chOff x="1343472" y="2305084"/>
            <a:chExt cx="2304256" cy="1290914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6FB078D1-4757-49FD-8C30-B4B259F2DC1A}"/>
                </a:ext>
              </a:extLst>
            </p:cNvPr>
            <p:cNvSpPr/>
            <p:nvPr/>
          </p:nvSpPr>
          <p:spPr bwMode="auto">
            <a:xfrm>
              <a:off x="1343472" y="2305084"/>
              <a:ext cx="2304256" cy="127631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FDEDF3-70DE-49F1-85D0-B36B4BD3EB1C}"/>
                </a:ext>
              </a:extLst>
            </p:cNvPr>
            <p:cNvSpPr/>
            <p:nvPr/>
          </p:nvSpPr>
          <p:spPr bwMode="auto">
            <a:xfrm>
              <a:off x="1909824" y="2515878"/>
              <a:ext cx="1584176" cy="1080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輕鬆</a:t>
              </a:r>
              <a:endParaRPr kumimoji="1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DAD4E7-CEF9-423D-A38D-A08824A776DF}"/>
              </a:ext>
            </a:extLst>
          </p:cNvPr>
          <p:cNvGrpSpPr/>
          <p:nvPr/>
        </p:nvGrpSpPr>
        <p:grpSpPr>
          <a:xfrm>
            <a:off x="4998156" y="2214861"/>
            <a:ext cx="2304256" cy="1290914"/>
            <a:chOff x="1343472" y="2305084"/>
            <a:chExt cx="2304256" cy="1290914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1EAFF16A-C30D-46BD-A707-2937A859AFBF}"/>
                </a:ext>
              </a:extLst>
            </p:cNvPr>
            <p:cNvSpPr/>
            <p:nvPr/>
          </p:nvSpPr>
          <p:spPr bwMode="auto">
            <a:xfrm>
              <a:off x="1343472" y="2305084"/>
              <a:ext cx="2304256" cy="127631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41C309-4370-4C94-8520-766354D22DA8}"/>
                </a:ext>
              </a:extLst>
            </p:cNvPr>
            <p:cNvSpPr/>
            <p:nvPr/>
          </p:nvSpPr>
          <p:spPr bwMode="auto">
            <a:xfrm>
              <a:off x="1909824" y="2515878"/>
              <a:ext cx="1584176" cy="1080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激昂</a:t>
              </a:r>
              <a:endParaRPr kumimoji="1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B969BF-A7AB-4277-B675-66BC057C2DA5}"/>
              </a:ext>
            </a:extLst>
          </p:cNvPr>
          <p:cNvGrpSpPr/>
          <p:nvPr/>
        </p:nvGrpSpPr>
        <p:grpSpPr>
          <a:xfrm>
            <a:off x="4115765" y="4356720"/>
            <a:ext cx="2304256" cy="1290914"/>
            <a:chOff x="1343472" y="2305084"/>
            <a:chExt cx="2304256" cy="1290914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F7623D43-A7F1-4901-9575-71324C334B44}"/>
                </a:ext>
              </a:extLst>
            </p:cNvPr>
            <p:cNvSpPr/>
            <p:nvPr/>
          </p:nvSpPr>
          <p:spPr bwMode="auto">
            <a:xfrm>
              <a:off x="1343472" y="2305084"/>
              <a:ext cx="2304256" cy="127631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DA5359-81AC-4CA9-AA48-43217106D53C}"/>
                </a:ext>
              </a:extLst>
            </p:cNvPr>
            <p:cNvSpPr/>
            <p:nvPr/>
          </p:nvSpPr>
          <p:spPr bwMode="auto">
            <a:xfrm>
              <a:off x="1909824" y="2515878"/>
              <a:ext cx="1584176" cy="1080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寜</a:t>
              </a:r>
              <a:r>
                <a:rPr lang="zh-TW" altLang="en-US" sz="4000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靜</a:t>
              </a:r>
              <a:endParaRPr kumimoji="1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73EA47-B407-4394-9A20-9CC39F2EE0A0}"/>
              </a:ext>
            </a:extLst>
          </p:cNvPr>
          <p:cNvGrpSpPr/>
          <p:nvPr/>
        </p:nvGrpSpPr>
        <p:grpSpPr>
          <a:xfrm>
            <a:off x="8652248" y="1637926"/>
            <a:ext cx="2304256" cy="1290914"/>
            <a:chOff x="1343472" y="2305084"/>
            <a:chExt cx="2304256" cy="1290914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C5A52E82-71EE-4866-98B4-C1959D5B457D}"/>
                </a:ext>
              </a:extLst>
            </p:cNvPr>
            <p:cNvSpPr/>
            <p:nvPr/>
          </p:nvSpPr>
          <p:spPr bwMode="auto">
            <a:xfrm>
              <a:off x="1343472" y="2305084"/>
              <a:ext cx="2304256" cy="127631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F6F4AF-0189-4820-ABB3-C82EF3237C47}"/>
                </a:ext>
              </a:extLst>
            </p:cNvPr>
            <p:cNvSpPr/>
            <p:nvPr/>
          </p:nvSpPr>
          <p:spPr bwMode="auto">
            <a:xfrm>
              <a:off x="1909824" y="2515878"/>
              <a:ext cx="1584176" cy="1080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緊張</a:t>
              </a:r>
              <a:endParaRPr kumimoji="1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EEBED9-85F3-4429-AC1C-BF9963E3DC2A}"/>
              </a:ext>
            </a:extLst>
          </p:cNvPr>
          <p:cNvGrpSpPr/>
          <p:nvPr/>
        </p:nvGrpSpPr>
        <p:grpSpPr>
          <a:xfrm>
            <a:off x="943381" y="3951960"/>
            <a:ext cx="2304256" cy="1290914"/>
            <a:chOff x="1343472" y="2305084"/>
            <a:chExt cx="2304256" cy="1290914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53013300-AB35-415B-8F87-333FA28A5834}"/>
                </a:ext>
              </a:extLst>
            </p:cNvPr>
            <p:cNvSpPr/>
            <p:nvPr/>
          </p:nvSpPr>
          <p:spPr bwMode="auto">
            <a:xfrm>
              <a:off x="1343472" y="2305084"/>
              <a:ext cx="2304256" cy="127631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0236513-FFDE-469E-93AE-19C7C5666BD3}"/>
                </a:ext>
              </a:extLst>
            </p:cNvPr>
            <p:cNvSpPr/>
            <p:nvPr/>
          </p:nvSpPr>
          <p:spPr bwMode="auto">
            <a:xfrm>
              <a:off x="1909824" y="2515878"/>
              <a:ext cx="1584176" cy="1080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莊嚴</a:t>
              </a:r>
              <a:endParaRPr kumimoji="1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5CDA3D-CE5C-4D50-92A8-EC07A7C5927C}"/>
              </a:ext>
            </a:extLst>
          </p:cNvPr>
          <p:cNvGrpSpPr/>
          <p:nvPr/>
        </p:nvGrpSpPr>
        <p:grpSpPr>
          <a:xfrm>
            <a:off x="7395450" y="3836585"/>
            <a:ext cx="2304256" cy="1290914"/>
            <a:chOff x="1343472" y="2305084"/>
            <a:chExt cx="2304256" cy="1290914"/>
          </a:xfrm>
        </p:grpSpPr>
        <p:sp>
          <p:nvSpPr>
            <p:cNvPr id="32" name="Cloud 31">
              <a:extLst>
                <a:ext uri="{FF2B5EF4-FFF2-40B4-BE49-F238E27FC236}">
                  <a16:creationId xmlns:a16="http://schemas.microsoft.com/office/drawing/2014/main" id="{8F90DF03-2CCC-4A65-A46E-1B589E68CD37}"/>
                </a:ext>
              </a:extLst>
            </p:cNvPr>
            <p:cNvSpPr/>
            <p:nvPr/>
          </p:nvSpPr>
          <p:spPr bwMode="auto">
            <a:xfrm>
              <a:off x="1343472" y="2305084"/>
              <a:ext cx="2304256" cy="1276316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EC1935-F59A-4DB4-8091-730DD8DD51A0}"/>
                </a:ext>
              </a:extLst>
            </p:cNvPr>
            <p:cNvSpPr/>
            <p:nvPr/>
          </p:nvSpPr>
          <p:spPr bwMode="auto">
            <a:xfrm>
              <a:off x="1909824" y="2515878"/>
              <a:ext cx="1584176" cy="1080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40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其</a:t>
              </a:r>
              <a:r>
                <a:rPr lang="zh-TW" altLang="en-US" sz="4000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他</a:t>
              </a:r>
              <a:endParaRPr kumimoji="1" lang="en-US" sz="4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4" name="Picture 79">
            <a:extLst>
              <a:ext uri="{FF2B5EF4-FFF2-40B4-BE49-F238E27FC236}">
                <a16:creationId xmlns:a16="http://schemas.microsoft.com/office/drawing/2014/main" id="{E61448E2-3480-421D-AA70-501238CF0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4915323" y="546759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7">
            <a:extLst>
              <a:ext uri="{FF2B5EF4-FFF2-40B4-BE49-F238E27FC236}">
                <a16:creationId xmlns:a16="http://schemas.microsoft.com/office/drawing/2014/main" id="{F24077E7-59E0-40AB-90D8-C74F8413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415886" y="4126159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00DCED4-728B-48D7-80F4-9CD45F6C57B6}"/>
              </a:ext>
            </a:extLst>
          </p:cNvPr>
          <p:cNvSpPr/>
          <p:nvPr/>
        </p:nvSpPr>
        <p:spPr bwMode="auto">
          <a:xfrm>
            <a:off x="5375920" y="2276084"/>
            <a:ext cx="1584176" cy="1080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6365472-6E39-4979-9294-CC5083B0590F}"/>
              </a:ext>
            </a:extLst>
          </p:cNvPr>
          <p:cNvSpPr/>
          <p:nvPr/>
        </p:nvSpPr>
        <p:spPr bwMode="auto">
          <a:xfrm>
            <a:off x="1277642" y="4063029"/>
            <a:ext cx="1656295" cy="9501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69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1.04167E-6 0.00903 C 0.00508 0.01459 -0.00208 0.03149 -0.00247 0.03264 C -0.003 0.02801 -0.00365 0.02431 -0.00365 0.01875 C -0.00365 0.01065 -0.00065 -3.7037E-6 1.04167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8642</TotalTime>
  <Words>1998</Words>
  <Application>Microsoft Office PowerPoint</Application>
  <PresentationFormat>Widescreen</PresentationFormat>
  <Paragraphs>161</Paragraphs>
  <Slides>27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義勇軍進行曲</vt:lpstr>
      <vt:lpstr>聶耳（1912-1935）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461</cp:revision>
  <dcterms:created xsi:type="dcterms:W3CDTF">2010-12-02T06:19:15Z</dcterms:created>
  <dcterms:modified xsi:type="dcterms:W3CDTF">2020-09-10T04:37:09Z</dcterms:modified>
</cp:coreProperties>
</file>