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wav" ContentType="audio/x-wav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5"/>
  </p:notesMasterIdLst>
  <p:sldIdLst>
    <p:sldId id="284" r:id="rId2"/>
    <p:sldId id="319" r:id="rId3"/>
    <p:sldId id="495" r:id="rId4"/>
    <p:sldId id="327" r:id="rId5"/>
    <p:sldId id="477" r:id="rId6"/>
    <p:sldId id="446" r:id="rId7"/>
    <p:sldId id="478" r:id="rId8"/>
    <p:sldId id="479" r:id="rId9"/>
    <p:sldId id="480" r:id="rId10"/>
    <p:sldId id="496" r:id="rId11"/>
    <p:sldId id="481" r:id="rId12"/>
    <p:sldId id="482" r:id="rId13"/>
    <p:sldId id="494" r:id="rId14"/>
    <p:sldId id="447" r:id="rId15"/>
    <p:sldId id="483" r:id="rId16"/>
    <p:sldId id="484" r:id="rId17"/>
    <p:sldId id="497" r:id="rId18"/>
    <p:sldId id="485" r:id="rId19"/>
    <p:sldId id="498" r:id="rId20"/>
    <p:sldId id="449" r:id="rId21"/>
    <p:sldId id="486" r:id="rId22"/>
    <p:sldId id="487" r:id="rId23"/>
    <p:sldId id="488" r:id="rId24"/>
    <p:sldId id="489" r:id="rId25"/>
    <p:sldId id="491" r:id="rId26"/>
    <p:sldId id="330" r:id="rId27"/>
    <p:sldId id="290" r:id="rId28"/>
    <p:sldId id="466" r:id="rId29"/>
    <p:sldId id="492" r:id="rId30"/>
    <p:sldId id="467" r:id="rId31"/>
    <p:sldId id="493" r:id="rId32"/>
    <p:sldId id="257" r:id="rId33"/>
    <p:sldId id="282" r:id="rId34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FF"/>
    <a:srgbClr val="9900FF"/>
    <a:srgbClr val="FFCC99"/>
    <a:srgbClr val="FFC000"/>
    <a:srgbClr val="DE2284"/>
    <a:srgbClr val="D60093"/>
    <a:srgbClr val="FF9933"/>
    <a:srgbClr val="DDF4AA"/>
    <a:srgbClr val="E0C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80706" autoAdjust="0"/>
  </p:normalViewPr>
  <p:slideViewPr>
    <p:cSldViewPr>
      <p:cViewPr varScale="1">
        <p:scale>
          <a:sx n="88" d="100"/>
          <a:sy n="88" d="100"/>
        </p:scale>
        <p:origin x="138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1/8/2021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94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04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99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8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42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4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3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07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2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hyperlink" Target="https://ds.pearson.com.hk/qr?source=music&amp;originId=pri_music_ppt_2b2_02" TargetMode="External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2.xml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jp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0.jp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8.wm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emf"/><Relationship Id="rId3" Type="http://schemas.openxmlformats.org/officeDocument/2006/relationships/notesSlide" Target="../notesSlides/notesSlide13.xml"/><Relationship Id="rId7" Type="http://schemas.openxmlformats.org/officeDocument/2006/relationships/slide" Target="slide30.xml"/><Relationship Id="rId12" Type="http://schemas.openxmlformats.org/officeDocument/2006/relationships/oleObject" Target="../embeddings/Microsoft_Word_97_-_2003_Document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28.xml"/><Relationship Id="rId11" Type="http://schemas.openxmlformats.org/officeDocument/2006/relationships/image" Target="../media/image40.png"/><Relationship Id="rId5" Type="http://schemas.openxmlformats.org/officeDocument/2006/relationships/hyperlink" Target="https://ds.pearson.com.hk/qr?source=music&amp;originId=pri_music_ppt_2b2_04" TargetMode="External"/><Relationship Id="rId10" Type="http://schemas.openxmlformats.org/officeDocument/2006/relationships/hyperlink" Target="https://ds.pearson.com.hk/qr?source=music&amp;originId=pri_music_ppt_2b2_03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6.png"/><Relationship Id="rId1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6.mp3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6.mp3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8.mp3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8.mp3"/><Relationship Id="rId7" Type="http://schemas.openxmlformats.org/officeDocument/2006/relationships/slide" Target="slide2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jpg"/><Relationship Id="rId4" Type="http://schemas.openxmlformats.org/officeDocument/2006/relationships/audio" Target="../media/media8.mp3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2b2_01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歌曲賀新歲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0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35158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93819"/>
            <a:ext cx="235158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6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7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134754"/>
            <a:ext cx="64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6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7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A1327E0-5162-40C3-A4B5-1BB177D1B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31" y="797858"/>
            <a:ext cx="4728080" cy="586632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2E5D3B7-D233-46F7-8AF0-1709D3293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11" y="819416"/>
            <a:ext cx="4660117" cy="58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8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26918"/>
            <a:ext cx="12276943" cy="69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399"/>
            <a:ext cx="3124623" cy="66092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67393"/>
            <a:ext cx="28371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恭喜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恭喜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678096" y="1537745"/>
            <a:ext cx="2228829" cy="228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3441727" y="371534"/>
            <a:ext cx="6202539" cy="1303296"/>
            <a:chOff x="7741474" y="-1788439"/>
            <a:chExt cx="3676541" cy="1278925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7741474" y="-1788439"/>
              <a:ext cx="3676541" cy="1278925"/>
            </a:xfrm>
            <a:prstGeom prst="wedgeRoundRectCallout">
              <a:avLst>
                <a:gd name="adj1" fmla="val 49429"/>
                <a:gd name="adj2" fmla="val 95176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510" y="-1656850"/>
              <a:ext cx="3504496" cy="99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6" name="圓角矩形 1">
            <a:extLst>
              <a:ext uri="{FF2B5EF4-FFF2-40B4-BE49-F238E27FC236}">
                <a16:creationId xmlns:a16="http://schemas.microsoft.com/office/drawing/2014/main" id="{A262ACCC-8EC6-4668-BD22-A8A15838AEE4}"/>
              </a:ext>
            </a:extLst>
          </p:cNvPr>
          <p:cNvSpPr/>
          <p:nvPr/>
        </p:nvSpPr>
        <p:spPr bwMode="auto">
          <a:xfrm>
            <a:off x="3399854" y="2682631"/>
            <a:ext cx="6202539" cy="2289772"/>
          </a:xfrm>
          <a:prstGeom prst="roundRect">
            <a:avLst/>
          </a:prstGeom>
          <a:solidFill>
            <a:srgbClr val="DE2284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03AED08D-4D34-49CD-ADBB-75419AA69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1796" y="482862"/>
            <a:ext cx="58728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ea typeface="標楷體" panose="03000509000000000000" pitchFamily="65" charset="-120"/>
              </a:rPr>
              <a:t>聽聽這首著名的賀年歌曲，留意當中          的節奏。</a:t>
            </a:r>
            <a:endParaRPr lang="en-US" dirty="0">
              <a:ea typeface="標楷體" panose="03000509000000000000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31AA3A3-07FF-4A7C-ADB9-B86B735471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7" t="11860" r="7428" b="78659"/>
          <a:stretch/>
        </p:blipFill>
        <p:spPr>
          <a:xfrm>
            <a:off x="3791744" y="3356529"/>
            <a:ext cx="5276644" cy="1048562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1E5AF69-53AE-4658-99D0-7E291376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42" y="1094800"/>
            <a:ext cx="838925" cy="3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473F5761-F9DA-4B7A-8B51-56DE9FA8A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55" y="2605981"/>
            <a:ext cx="6444082" cy="244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E630431-C12B-4FF1-BDB9-694B67EEC6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938" b="99750" l="6250" r="96875">
                        <a14:foregroundMark x1="25938" y1="78375" x2="25938" y2="78375"/>
                        <a14:foregroundMark x1="22578" y1="75125" x2="22578" y2="75125"/>
                        <a14:foregroundMark x1="21250" y1="71938" x2="21250" y2="71938"/>
                        <a14:foregroundMark x1="21250" y1="71938" x2="21250" y2="71938"/>
                        <a14:foregroundMark x1="21250" y1="71938" x2="21250" y2="71938"/>
                        <a14:foregroundMark x1="21250" y1="71938" x2="21250" y2="71938"/>
                        <a14:foregroundMark x1="26172" y1="80688" x2="26172" y2="80688"/>
                        <a14:foregroundMark x1="26172" y1="80688" x2="26172" y2="80688"/>
                        <a14:foregroundMark x1="26172" y1="80688" x2="26172" y2="80688"/>
                        <a14:foregroundMark x1="26172" y1="80688" x2="26172" y2="80688"/>
                        <a14:foregroundMark x1="15469" y1="86063" x2="15469" y2="86063"/>
                        <a14:foregroundMark x1="15000" y1="86063" x2="15000" y2="86063"/>
                        <a14:foregroundMark x1="12500" y1="82500" x2="12500" y2="82500"/>
                        <a14:foregroundMark x1="12266" y1="81250" x2="12266" y2="81250"/>
                        <a14:foregroundMark x1="12266" y1="81250" x2="12266" y2="81250"/>
                        <a14:foregroundMark x1="12266" y1="81250" x2="12266" y2="81250"/>
                        <a14:foregroundMark x1="12266" y1="79438" x2="12266" y2="79438"/>
                        <a14:foregroundMark x1="12266" y1="79438" x2="12266" y2="79438"/>
                        <a14:foregroundMark x1="14531" y1="78938" x2="14531" y2="78938"/>
                        <a14:foregroundMark x1="12969" y1="78938" x2="12031" y2="78938"/>
                        <a14:foregroundMark x1="10078" y1="79063" x2="10078" y2="79063"/>
                        <a14:foregroundMark x1="12969" y1="79063" x2="15859" y2="77500"/>
                        <a14:foregroundMark x1="22188" y1="71750" x2="22188" y2="71750"/>
                        <a14:foregroundMark x1="20391" y1="70125" x2="20391" y2="70125"/>
                        <a14:foregroundMark x1="19688" y1="70813" x2="19688" y2="70813"/>
                        <a14:foregroundMark x1="17891" y1="71563" x2="17891" y2="71563"/>
                        <a14:foregroundMark x1="19688" y1="70813" x2="19688" y2="70813"/>
                        <a14:foregroundMark x1="20391" y1="71563" x2="20391" y2="71563"/>
                        <a14:foregroundMark x1="20781" y1="72813" x2="20781" y2="72813"/>
                        <a14:foregroundMark x1="20781" y1="74438" x2="26719" y2="82563"/>
                        <a14:foregroundMark x1="26719" y1="82563" x2="28438" y2="82875"/>
                        <a14:foregroundMark x1="35391" y1="90750" x2="35391" y2="90750"/>
                        <a14:foregroundMark x1="34063" y1="87188" x2="33594" y2="95250"/>
                        <a14:foregroundMark x1="25781" y1="90563" x2="25781" y2="90563"/>
                        <a14:foregroundMark x1="38281" y1="82125" x2="38281" y2="82125"/>
                        <a14:foregroundMark x1="31328" y1="83375" x2="34531" y2="93438"/>
                        <a14:foregroundMark x1="25547" y1="90188" x2="31875" y2="93625"/>
                        <a14:foregroundMark x1="31875" y1="93625" x2="32031" y2="96500"/>
                        <a14:foregroundMark x1="38047" y1="81438" x2="38047" y2="81438"/>
                        <a14:foregroundMark x1="39688" y1="82313" x2="39688" y2="82313"/>
                        <a14:foregroundMark x1="72813" y1="88813" x2="72813" y2="88813"/>
                        <a14:foregroundMark x1="70859" y1="87000" x2="73047" y2="93438"/>
                        <a14:foregroundMark x1="73047" y1="93438" x2="73047" y2="93438"/>
                        <a14:foregroundMark x1="71250" y1="96688" x2="71250" y2="96688"/>
                        <a14:foregroundMark x1="36094" y1="88438" x2="36094" y2="88438"/>
                        <a14:foregroundMark x1="37656" y1="88438" x2="37656" y2="88438"/>
                        <a14:foregroundMark x1="37656" y1="88438" x2="37656" y2="88438"/>
                        <a14:foregroundMark x1="23984" y1="72125" x2="23984" y2="72125"/>
                        <a14:foregroundMark x1="23984" y1="74250" x2="23984" y2="74250"/>
                        <a14:foregroundMark x1="23984" y1="74250" x2="23984" y2="74250"/>
                        <a14:foregroundMark x1="25938" y1="72813" x2="25938" y2="73375"/>
                        <a14:foregroundMark x1="26875" y1="74813" x2="27109" y2="76063"/>
                        <a14:foregroundMark x1="23984" y1="76063" x2="23984" y2="76063"/>
                        <a14:foregroundMark x1="12969" y1="81438" x2="12969" y2="81438"/>
                        <a14:foregroundMark x1="11406" y1="84813" x2="10703" y2="85375"/>
                        <a14:foregroundMark x1="6484" y1="85000" x2="6484" y2="85000"/>
                        <a14:foregroundMark x1="8516" y1="86063" x2="8516" y2="86063"/>
                        <a14:foregroundMark x1="8516" y1="86063" x2="8516" y2="86063"/>
                        <a14:foregroundMark x1="8672" y1="83250" x2="8672" y2="83250"/>
                        <a14:foregroundMark x1="11172" y1="83750" x2="11172" y2="83750"/>
                        <a14:foregroundMark x1="11172" y1="83750" x2="11172" y2="83750"/>
                        <a14:foregroundMark x1="9609" y1="82875" x2="9609" y2="82875"/>
                        <a14:foregroundMark x1="48203" y1="76563" x2="48203" y2="76563"/>
                        <a14:foregroundMark x1="48203" y1="76563" x2="48203" y2="76563"/>
                        <a14:foregroundMark x1="48203" y1="75875" x2="48203" y2="75875"/>
                        <a14:foregroundMark x1="48203" y1="75875" x2="53594" y2="77813"/>
                        <a14:foregroundMark x1="53125" y1="76563" x2="51563" y2="76375"/>
                        <a14:foregroundMark x1="30703" y1="97375" x2="30938" y2="98625"/>
                        <a14:foregroundMark x1="30234" y1="99000" x2="30234" y2="99000"/>
                        <a14:foregroundMark x1="30234" y1="99750" x2="30234" y2="99750"/>
                        <a14:foregroundMark x1="8281" y1="86438" x2="8281" y2="86438"/>
                        <a14:foregroundMark x1="7813" y1="85750" x2="7813" y2="85750"/>
                        <a14:foregroundMark x1="8281" y1="87000" x2="8281" y2="87000"/>
                        <a14:foregroundMark x1="9609" y1="88438" x2="9609" y2="88438"/>
                        <a14:foregroundMark x1="8516" y1="87875" x2="8516" y2="87875"/>
                        <a14:foregroundMark x1="8906" y1="89688" x2="8906" y2="89688"/>
                        <a14:foregroundMark x1="17031" y1="76938" x2="17031" y2="76938"/>
                        <a14:foregroundMark x1="17031" y1="76250" x2="17031" y2="76250"/>
                        <a14:foregroundMark x1="17031" y1="76250" x2="17031" y2="76250"/>
                        <a14:foregroundMark x1="17031" y1="75875" x2="17031" y2="75875"/>
                        <a14:foregroundMark x1="17891" y1="73375" x2="17891" y2="73375"/>
                        <a14:foregroundMark x1="17891" y1="73375" x2="17891" y2="73375"/>
                        <a14:foregroundMark x1="17891" y1="73375" x2="17891" y2="73375"/>
                        <a14:foregroundMark x1="17422" y1="71938" x2="17422" y2="71938"/>
                        <a14:foregroundMark x1="96875" y1="95438" x2="96875" y2="95438"/>
                        <a14:foregroundMark x1="24688" y1="90500" x2="24688" y2="90500"/>
                        <a14:foregroundMark x1="24688" y1="90500" x2="24688" y2="90500"/>
                        <a14:foregroundMark x1="23594" y1="90625" x2="23594" y2="90625"/>
                        <a14:foregroundMark x1="23594" y1="90625" x2="23594" y2="90625"/>
                        <a14:foregroundMark x1="23359" y1="90625" x2="23359" y2="90625"/>
                        <a14:foregroundMark x1="23359" y1="90625" x2="25859" y2="90625"/>
                        <a14:foregroundMark x1="22891" y1="90125" x2="28047" y2="90125"/>
                        <a14:foregroundMark x1="24063" y1="89750" x2="24063" y2="89750"/>
                        <a14:foregroundMark x1="24063" y1="89750" x2="24063" y2="89750"/>
                        <a14:foregroundMark x1="24063" y1="89750" x2="24063" y2="89750"/>
                        <a14:foregroundMark x1="23359" y1="89250" x2="23359" y2="89250"/>
                        <a14:foregroundMark x1="22891" y1="90125" x2="22891" y2="90125"/>
                        <a14:foregroundMark x1="22891" y1="90125" x2="24297" y2="91375"/>
                        <a14:foregroundMark x1="22266" y1="91375" x2="22266" y2="91375"/>
                        <a14:foregroundMark x1="22266" y1="91375" x2="22266" y2="91375"/>
                        <a14:foregroundMark x1="22266" y1="91375" x2="22266" y2="91375"/>
                        <a14:foregroundMark x1="22266" y1="89563" x2="22891" y2="91375"/>
                        <a14:foregroundMark x1="22500" y1="91750" x2="22500" y2="91750"/>
                        <a14:foregroundMark x1="22500" y1="91750" x2="22500" y2="91750"/>
                        <a14:foregroundMark x1="22500" y1="91750" x2="22500" y2="92250"/>
                        <a14:foregroundMark x1="22891" y1="93000" x2="22891" y2="93000"/>
                        <a14:foregroundMark x1="25625" y1="95125" x2="25625" y2="95125"/>
                        <a14:foregroundMark x1="23828" y1="91188" x2="23828" y2="91188"/>
                        <a14:foregroundMark x1="24922" y1="93188" x2="24922" y2="93188"/>
                        <a14:foregroundMark x1="25391" y1="93500" x2="25391" y2="93500"/>
                        <a14:foregroundMark x1="25625" y1="93688" x2="26250" y2="94063"/>
                        <a14:foregroundMark x1="26250" y1="94063" x2="27891" y2="94813"/>
                        <a14:foregroundMark x1="27891" y1="94813" x2="27891" y2="94813"/>
                        <a14:foregroundMark x1="27891" y1="94813" x2="27891" y2="94813"/>
                        <a14:foregroundMark x1="26250" y1="96063" x2="26250" y2="96063"/>
                        <a14:foregroundMark x1="26094" y1="96188" x2="26094" y2="96188"/>
                        <a14:foregroundMark x1="25625" y1="96188" x2="25625" y2="96188"/>
                        <a14:foregroundMark x1="25625" y1="96188" x2="25625" y2="96188"/>
                        <a14:foregroundMark x1="25625" y1="96188" x2="25625" y2="96188"/>
                        <a14:foregroundMark x1="25391" y1="96750" x2="25391" y2="96750"/>
                        <a14:foregroundMark x1="25391" y1="96750" x2="25391" y2="96750"/>
                        <a14:foregroundMark x1="25391" y1="96750" x2="25391" y2="96750"/>
                        <a14:foregroundMark x1="23125" y1="96563" x2="23125" y2="96563"/>
                        <a14:foregroundMark x1="22031" y1="93188" x2="22031" y2="93188"/>
                        <a14:foregroundMark x1="19766" y1="87813" x2="19766" y2="87813"/>
                        <a14:foregroundMark x1="19766" y1="87813" x2="19297" y2="89063"/>
                        <a14:foregroundMark x1="19297" y1="89063" x2="16406" y2="92813"/>
                        <a14:foregroundMark x1="16406" y1="92813" x2="16406" y2="92813"/>
                        <a14:foregroundMark x1="16406" y1="92813" x2="17344" y2="93188"/>
                        <a14:foregroundMark x1="17344" y1="93188" x2="17500" y2="94438"/>
                        <a14:foregroundMark x1="17109" y1="94813" x2="17109" y2="94813"/>
                        <a14:foregroundMark x1="13984" y1="93375" x2="13984" y2="93375"/>
                        <a14:foregroundMark x1="11953" y1="89250" x2="11953" y2="89250"/>
                        <a14:foregroundMark x1="11719" y1="89250" x2="21094" y2="96188"/>
                        <a14:foregroundMark x1="21094" y1="96188" x2="22891" y2="95313"/>
                        <a14:foregroundMark x1="22891" y1="95313" x2="22891" y2="95313"/>
                        <a14:foregroundMark x1="10781" y1="97625" x2="28281" y2="95688"/>
                        <a14:foregroundMark x1="7891" y1="90125" x2="18906" y2="96063"/>
                        <a14:foregroundMark x1="18906" y1="96063" x2="29219" y2="98375"/>
                        <a14:foregroundMark x1="11953" y1="90813" x2="11953" y2="90813"/>
                        <a14:foregroundMark x1="11719" y1="90813" x2="11719" y2="90813"/>
                        <a14:foregroundMark x1="11719" y1="92813" x2="11719" y2="92813"/>
                        <a14:foregroundMark x1="11719" y1="92813" x2="11719" y2="92813"/>
                        <a14:foregroundMark x1="17969" y1="90313" x2="17969" y2="90313"/>
                        <a14:foregroundMark x1="17969" y1="90313" x2="17969" y2="90313"/>
                        <a14:foregroundMark x1="17734" y1="90500" x2="17734" y2="90500"/>
                        <a14:foregroundMark x1="17500" y1="90500" x2="17500" y2="90500"/>
                        <a14:foregroundMark x1="17500" y1="91938" x2="21328" y2="99438"/>
                        <a14:foregroundMark x1="19297" y1="99063" x2="19297" y2="99063"/>
                        <a14:foregroundMark x1="17109" y1="97125" x2="17109" y2="97125"/>
                        <a14:foregroundMark x1="14844" y1="94813" x2="14844" y2="94813"/>
                        <a14:foregroundMark x1="14609" y1="94438" x2="14609" y2="94438"/>
                        <a14:foregroundMark x1="14609" y1="94438" x2="14609" y2="94438"/>
                        <a14:foregroundMark x1="20234" y1="95125" x2="20234" y2="95125"/>
                        <a14:foregroundMark x1="20703" y1="94625" x2="20703" y2="94625"/>
                        <a14:foregroundMark x1="14141" y1="92625" x2="14141" y2="92625"/>
                        <a14:foregroundMark x1="14141" y1="92625" x2="14141" y2="92625"/>
                        <a14:foregroundMark x1="11016" y1="90313" x2="11016" y2="90313"/>
                        <a14:foregroundMark x1="7891" y1="86688" x2="7891" y2="86688"/>
                        <a14:foregroundMark x1="7891" y1="88125" x2="7891" y2="88875"/>
                        <a14:foregroundMark x1="8359" y1="89375" x2="8828" y2="91938"/>
                        <a14:foregroundMark x1="8828" y1="92250" x2="9688" y2="94938"/>
                        <a14:foregroundMark x1="9688" y1="95500" x2="10156" y2="96375"/>
                        <a14:foregroundMark x1="8125" y1="91188" x2="8125" y2="90500"/>
                        <a14:foregroundMark x1="7656" y1="84750" x2="7656" y2="86500"/>
                        <a14:foregroundMark x1="7187" y1="86500" x2="8125" y2="90500"/>
                        <a14:foregroundMark x1="8125" y1="90500" x2="8359" y2="91188"/>
                        <a14:foregroundMark x1="56328" y1="96750" x2="56328" y2="96750"/>
                        <a14:foregroundMark x1="56328" y1="96750" x2="56328" y2="96750"/>
                        <a14:foregroundMark x1="56328" y1="96750" x2="56328" y2="96750"/>
                        <a14:foregroundMark x1="57891" y1="97500" x2="57891" y2="97500"/>
                        <a14:foregroundMark x1="60391" y1="98188" x2="62422" y2="98188"/>
                        <a14:foregroundMark x1="64375" y1="98000" x2="64375" y2="98000"/>
                        <a14:foregroundMark x1="65313" y1="97625" x2="67344" y2="97313"/>
                        <a14:foregroundMark x1="69609" y1="96188" x2="69609" y2="96188"/>
                        <a14:foregroundMark x1="69766" y1="96063" x2="69766" y2="96063"/>
                        <a14:foregroundMark x1="77422" y1="97625" x2="77422" y2="97625"/>
                        <a14:foregroundMark x1="19141" y1="74000" x2="19141" y2="74000"/>
                        <a14:foregroundMark x1="17500" y1="74500" x2="17500" y2="74500"/>
                        <a14:foregroundMark x1="17344" y1="74500" x2="17344" y2="74500"/>
                        <a14:foregroundMark x1="17344" y1="74500" x2="17344" y2="74500"/>
                        <a14:foregroundMark x1="16641" y1="74688" x2="16641" y2="74688"/>
                        <a14:foregroundMark x1="16172" y1="77000" x2="16172" y2="77000"/>
                        <a14:foregroundMark x1="16172" y1="77000" x2="16172" y2="77000"/>
                        <a14:foregroundMark x1="15547" y1="77000" x2="15547" y2="77000"/>
                        <a14:foregroundMark x1="13984" y1="76688" x2="13984" y2="76688"/>
                        <a14:foregroundMark x1="13984" y1="74313" x2="13984" y2="74313"/>
                        <a14:foregroundMark x1="14141" y1="73813" x2="14141" y2="73813"/>
                        <a14:foregroundMark x1="17500" y1="77000" x2="17500" y2="77000"/>
                        <a14:foregroundMark x1="17500" y1="76313" x2="17500" y2="75375"/>
                        <a14:foregroundMark x1="17969" y1="73063" x2="17969" y2="73063"/>
                        <a14:foregroundMark x1="17969" y1="73063" x2="17969" y2="73063"/>
                        <a14:foregroundMark x1="17969" y1="75250" x2="18203" y2="75750"/>
                        <a14:foregroundMark x1="15078" y1="73250" x2="15078" y2="73250"/>
                        <a14:foregroundMark x1="15078" y1="72875" x2="15078" y2="72875"/>
                        <a14:foregroundMark x1="26953" y1="75563" x2="26953" y2="75563"/>
                        <a14:foregroundMark x1="24922" y1="76813" x2="24922" y2="76813"/>
                        <a14:foregroundMark x1="24922" y1="76813" x2="24922" y2="76813"/>
                        <a14:foregroundMark x1="24922" y1="76813" x2="24922" y2="76813"/>
                        <a14:foregroundMark x1="26094" y1="77375" x2="26094" y2="77375"/>
                        <a14:foregroundMark x1="24063" y1="72000" x2="24063" y2="72000"/>
                        <a14:foregroundMark x1="23125" y1="70938" x2="23125" y2="70938"/>
                        <a14:foregroundMark x1="22031" y1="70375" x2="22031" y2="70375"/>
                        <a14:foregroundMark x1="22031" y1="70375" x2="28984" y2="72688"/>
                        <a14:foregroundMark x1="28984" y1="72688" x2="28984" y2="72688"/>
                        <a14:foregroundMark x1="21563" y1="69125" x2="27656" y2="77750"/>
                        <a14:foregroundMark x1="27656" y1="77750" x2="27656" y2="77750"/>
                        <a14:foregroundMark x1="23594" y1="70375" x2="23594" y2="70375"/>
                        <a14:foregroundMark x1="23594" y1="70375" x2="23594" y2="70375"/>
                        <a14:foregroundMark x1="21094" y1="70188" x2="21094" y2="70188"/>
                        <a14:foregroundMark x1="21094" y1="70188" x2="18203" y2="76313"/>
                        <a14:foregroundMark x1="17344" y1="76313" x2="17344" y2="76313"/>
                        <a14:foregroundMark x1="17109" y1="76125" x2="17109" y2="76125"/>
                        <a14:foregroundMark x1="17109" y1="74000" x2="17109" y2="74000"/>
                        <a14:foregroundMark x1="17969" y1="71125" x2="17969" y2="71125"/>
                        <a14:foregroundMark x1="18438" y1="70938" x2="18438" y2="70938"/>
                        <a14:foregroundMark x1="20703" y1="70375" x2="20703" y2="70375"/>
                        <a14:foregroundMark x1="18203" y1="68938" x2="18203" y2="68938"/>
                        <a14:foregroundMark x1="18203" y1="69688" x2="18203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8900" r="22439" b="1444"/>
          <a:stretch/>
        </p:blipFill>
        <p:spPr>
          <a:xfrm>
            <a:off x="-53765" y="4017940"/>
            <a:ext cx="5609186" cy="2933877"/>
          </a:xfrm>
          <a:prstGeom prst="rect">
            <a:avLst/>
          </a:prstGeom>
        </p:spPr>
      </p:pic>
      <p:sp>
        <p:nvSpPr>
          <p:cNvPr id="18" name="Rectangle: Rounded Corners 4">
            <a:hlinkClick r:id="rId11"/>
            <a:extLst>
              <a:ext uri="{FF2B5EF4-FFF2-40B4-BE49-F238E27FC236}">
                <a16:creationId xmlns:a16="http://schemas.microsoft.com/office/drawing/2014/main" id="{DF912ED5-A855-453B-BADC-881708CB89E9}"/>
              </a:ext>
            </a:extLst>
          </p:cNvPr>
          <p:cNvSpPr/>
          <p:nvPr/>
        </p:nvSpPr>
        <p:spPr bwMode="auto">
          <a:xfrm>
            <a:off x="4808130" y="2783126"/>
            <a:ext cx="3385985" cy="485411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 （播放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0:07-0:48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1 3.75E-6 0.00903 C 0.00507 0.01459 -0.00209 0.03149 -0.00248 0.03264 C -0.003 0.02801 -0.00365 0.02431 -0.00365 0.01875 C -0.00365 0.01065 -0.00065 -3.7037E-6 3.75E-6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276943" cy="69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52398"/>
            <a:ext cx="2913351" cy="66092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5856" y="195962"/>
            <a:ext cx="28371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認識節奏     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431567" y="4087261"/>
            <a:ext cx="2340279" cy="240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1631504" y="1319786"/>
            <a:ext cx="7632847" cy="2404268"/>
            <a:chOff x="7741474" y="-1788439"/>
            <a:chExt cx="3676541" cy="1278925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7741474" y="-1788439"/>
              <a:ext cx="3676541" cy="1278925"/>
            </a:xfrm>
            <a:prstGeom prst="wedgeRoundRectCallout">
              <a:avLst>
                <a:gd name="adj1" fmla="val 45857"/>
                <a:gd name="adj2" fmla="val 64259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510" y="-1656850"/>
              <a:ext cx="3504496" cy="99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03AED08D-4D34-49CD-ADBB-75419AA69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366" y="1414439"/>
            <a:ext cx="7313703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ea typeface="標楷體" panose="03000509000000000000" pitchFamily="65" charset="-120"/>
              </a:rPr>
              <a:t>看看課本中</a:t>
            </a:r>
            <a:r>
              <a:rPr lang="en-US" altLang="zh-TW" dirty="0">
                <a:ea typeface="標楷體" panose="03000509000000000000" pitchFamily="65" charset="-120"/>
              </a:rPr>
              <a:t>《</a:t>
            </a:r>
            <a:r>
              <a:rPr lang="zh-TW" altLang="en-US" dirty="0">
                <a:ea typeface="標楷體" panose="03000509000000000000" pitchFamily="65" charset="-120"/>
              </a:rPr>
              <a:t>恭喜恭喜</a:t>
            </a:r>
            <a:r>
              <a:rPr lang="en-US" altLang="zh-TW" dirty="0">
                <a:ea typeface="標楷體" panose="03000509000000000000" pitchFamily="65" charset="-120"/>
              </a:rPr>
              <a:t>》</a:t>
            </a:r>
            <a:r>
              <a:rPr lang="zh-TW" altLang="en-US" dirty="0">
                <a:ea typeface="標楷體" panose="03000509000000000000" pitchFamily="65" charset="-120"/>
              </a:rPr>
              <a:t>的樂譜，      這個節奏在歌曲中甚麼地方出現？共出現了多少次？</a:t>
            </a:r>
            <a:endParaRPr lang="en-US" altLang="zh-TW" dirty="0"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>
                <a:solidFill>
                  <a:srgbClr val="002060"/>
                </a:solidFill>
                <a:ea typeface="標楷體" panose="03000509000000000000" pitchFamily="65" charset="-120"/>
              </a:rPr>
              <a:t>可</a:t>
            </a:r>
            <a:r>
              <a:rPr lang="zh-TW" altLang="en-US" dirty="0">
                <a:solidFill>
                  <a:srgbClr val="002060"/>
                </a:solidFill>
                <a:ea typeface="標楷體" panose="03000509000000000000" pitchFamily="65" charset="-120"/>
                <a:hlinkClick r:id="rId5" action="ppaction://hlinksldjump"/>
              </a:rPr>
              <a:t>按此</a:t>
            </a:r>
            <a:r>
              <a:rPr lang="zh-TW" altLang="en-US" dirty="0">
                <a:solidFill>
                  <a:srgbClr val="002060"/>
                </a:solidFill>
                <a:ea typeface="標楷體" panose="03000509000000000000" pitchFamily="65" charset="-120"/>
              </a:rPr>
              <a:t>增加對這節奏的認識。</a:t>
            </a:r>
            <a:endParaRPr lang="en-US" altLang="zh-TW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630431-C12B-4FF1-BDB9-694B67EEC6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938" b="99750" l="6250" r="96875">
                        <a14:foregroundMark x1="25938" y1="78375" x2="25938" y2="78375"/>
                        <a14:foregroundMark x1="22578" y1="75125" x2="22578" y2="75125"/>
                        <a14:foregroundMark x1="21250" y1="71938" x2="21250" y2="71938"/>
                        <a14:foregroundMark x1="21250" y1="71938" x2="21250" y2="71938"/>
                        <a14:foregroundMark x1="21250" y1="71938" x2="21250" y2="71938"/>
                        <a14:foregroundMark x1="21250" y1="71938" x2="21250" y2="71938"/>
                        <a14:foregroundMark x1="26172" y1="80688" x2="26172" y2="80688"/>
                        <a14:foregroundMark x1="26172" y1="80688" x2="26172" y2="80688"/>
                        <a14:foregroundMark x1="26172" y1="80688" x2="26172" y2="80688"/>
                        <a14:foregroundMark x1="26172" y1="80688" x2="26172" y2="80688"/>
                        <a14:foregroundMark x1="15469" y1="86063" x2="15469" y2="86063"/>
                        <a14:foregroundMark x1="15000" y1="86063" x2="15000" y2="86063"/>
                        <a14:foregroundMark x1="12500" y1="82500" x2="12500" y2="82500"/>
                        <a14:foregroundMark x1="12266" y1="81250" x2="12266" y2="81250"/>
                        <a14:foregroundMark x1="12266" y1="81250" x2="12266" y2="81250"/>
                        <a14:foregroundMark x1="12266" y1="81250" x2="12266" y2="81250"/>
                        <a14:foregroundMark x1="12266" y1="79438" x2="12266" y2="79438"/>
                        <a14:foregroundMark x1="12266" y1="79438" x2="12266" y2="79438"/>
                        <a14:foregroundMark x1="14531" y1="78938" x2="14531" y2="78938"/>
                        <a14:foregroundMark x1="12969" y1="78938" x2="12031" y2="78938"/>
                        <a14:foregroundMark x1="10078" y1="79063" x2="10078" y2="79063"/>
                        <a14:foregroundMark x1="12969" y1="79063" x2="15859" y2="77500"/>
                        <a14:foregroundMark x1="22188" y1="71750" x2="22188" y2="71750"/>
                        <a14:foregroundMark x1="20391" y1="70125" x2="20391" y2="70125"/>
                        <a14:foregroundMark x1="19688" y1="70813" x2="19688" y2="70813"/>
                        <a14:foregroundMark x1="17891" y1="71563" x2="17891" y2="71563"/>
                        <a14:foregroundMark x1="19688" y1="70813" x2="19688" y2="70813"/>
                        <a14:foregroundMark x1="20391" y1="71563" x2="20391" y2="71563"/>
                        <a14:foregroundMark x1="20781" y1="72813" x2="20781" y2="72813"/>
                        <a14:foregroundMark x1="20781" y1="74438" x2="26719" y2="82563"/>
                        <a14:foregroundMark x1="26719" y1="82563" x2="28438" y2="82875"/>
                        <a14:foregroundMark x1="35391" y1="90750" x2="35391" y2="90750"/>
                        <a14:foregroundMark x1="34063" y1="87188" x2="33594" y2="95250"/>
                        <a14:foregroundMark x1="25781" y1="90563" x2="25781" y2="90563"/>
                        <a14:foregroundMark x1="38281" y1="82125" x2="38281" y2="82125"/>
                        <a14:foregroundMark x1="31328" y1="83375" x2="34531" y2="93438"/>
                        <a14:foregroundMark x1="25547" y1="90188" x2="31875" y2="93625"/>
                        <a14:foregroundMark x1="31875" y1="93625" x2="32031" y2="96500"/>
                        <a14:foregroundMark x1="38047" y1="81438" x2="38047" y2="81438"/>
                        <a14:foregroundMark x1="39688" y1="82313" x2="39688" y2="82313"/>
                        <a14:foregroundMark x1="72813" y1="88813" x2="72813" y2="88813"/>
                        <a14:foregroundMark x1="70859" y1="87000" x2="73047" y2="93438"/>
                        <a14:foregroundMark x1="73047" y1="93438" x2="73047" y2="93438"/>
                        <a14:foregroundMark x1="71250" y1="96688" x2="71250" y2="96688"/>
                        <a14:foregroundMark x1="36094" y1="88438" x2="36094" y2="88438"/>
                        <a14:foregroundMark x1="37656" y1="88438" x2="37656" y2="88438"/>
                        <a14:foregroundMark x1="37656" y1="88438" x2="37656" y2="88438"/>
                        <a14:foregroundMark x1="23984" y1="72125" x2="23984" y2="72125"/>
                        <a14:foregroundMark x1="23984" y1="74250" x2="23984" y2="74250"/>
                        <a14:foregroundMark x1="23984" y1="74250" x2="23984" y2="74250"/>
                        <a14:foregroundMark x1="25938" y1="72813" x2="25938" y2="73375"/>
                        <a14:foregroundMark x1="26875" y1="74813" x2="27109" y2="76063"/>
                        <a14:foregroundMark x1="23984" y1="76063" x2="23984" y2="76063"/>
                        <a14:foregroundMark x1="12969" y1="81438" x2="12969" y2="81438"/>
                        <a14:foregroundMark x1="11406" y1="84813" x2="10703" y2="85375"/>
                        <a14:foregroundMark x1="6484" y1="85000" x2="6484" y2="85000"/>
                        <a14:foregroundMark x1="8516" y1="86063" x2="8516" y2="86063"/>
                        <a14:foregroundMark x1="8516" y1="86063" x2="8516" y2="86063"/>
                        <a14:foregroundMark x1="8672" y1="83250" x2="8672" y2="83250"/>
                        <a14:foregroundMark x1="11172" y1="83750" x2="11172" y2="83750"/>
                        <a14:foregroundMark x1="11172" y1="83750" x2="11172" y2="83750"/>
                        <a14:foregroundMark x1="9609" y1="82875" x2="9609" y2="82875"/>
                        <a14:foregroundMark x1="48203" y1="76563" x2="48203" y2="76563"/>
                        <a14:foregroundMark x1="48203" y1="76563" x2="48203" y2="76563"/>
                        <a14:foregroundMark x1="48203" y1="75875" x2="48203" y2="75875"/>
                        <a14:foregroundMark x1="48203" y1="75875" x2="53594" y2="77813"/>
                        <a14:foregroundMark x1="53125" y1="76563" x2="51563" y2="76375"/>
                        <a14:foregroundMark x1="30703" y1="97375" x2="30938" y2="98625"/>
                        <a14:foregroundMark x1="30234" y1="99000" x2="30234" y2="99000"/>
                        <a14:foregroundMark x1="30234" y1="99750" x2="30234" y2="99750"/>
                        <a14:foregroundMark x1="8281" y1="86438" x2="8281" y2="86438"/>
                        <a14:foregroundMark x1="7813" y1="85750" x2="7813" y2="85750"/>
                        <a14:foregroundMark x1="8281" y1="87000" x2="8281" y2="87000"/>
                        <a14:foregroundMark x1="9609" y1="88438" x2="9609" y2="88438"/>
                        <a14:foregroundMark x1="8516" y1="87875" x2="8516" y2="87875"/>
                        <a14:foregroundMark x1="8906" y1="89688" x2="8906" y2="89688"/>
                        <a14:foregroundMark x1="17031" y1="76938" x2="17031" y2="76938"/>
                        <a14:foregroundMark x1="17031" y1="76250" x2="17031" y2="76250"/>
                        <a14:foregroundMark x1="17031" y1="76250" x2="17031" y2="76250"/>
                        <a14:foregroundMark x1="17031" y1="75875" x2="17031" y2="75875"/>
                        <a14:foregroundMark x1="17891" y1="73375" x2="17891" y2="73375"/>
                        <a14:foregroundMark x1="17891" y1="73375" x2="17891" y2="73375"/>
                        <a14:foregroundMark x1="17891" y1="73375" x2="17891" y2="73375"/>
                        <a14:foregroundMark x1="17422" y1="71938" x2="17422" y2="71938"/>
                        <a14:foregroundMark x1="96875" y1="95438" x2="96875" y2="95438"/>
                        <a14:foregroundMark x1="24688" y1="90500" x2="24688" y2="90500"/>
                        <a14:foregroundMark x1="24688" y1="90500" x2="24688" y2="90500"/>
                        <a14:foregroundMark x1="23594" y1="90625" x2="23594" y2="90625"/>
                        <a14:foregroundMark x1="23594" y1="90625" x2="23594" y2="90625"/>
                        <a14:foregroundMark x1="23359" y1="90625" x2="23359" y2="90625"/>
                        <a14:foregroundMark x1="23359" y1="90625" x2="25859" y2="90625"/>
                        <a14:foregroundMark x1="22891" y1="90125" x2="28047" y2="90125"/>
                        <a14:foregroundMark x1="24063" y1="89750" x2="24063" y2="89750"/>
                        <a14:foregroundMark x1="24063" y1="89750" x2="24063" y2="89750"/>
                        <a14:foregroundMark x1="24063" y1="89750" x2="24063" y2="89750"/>
                        <a14:foregroundMark x1="23359" y1="89250" x2="23359" y2="89250"/>
                        <a14:foregroundMark x1="22891" y1="90125" x2="22891" y2="90125"/>
                        <a14:foregroundMark x1="22891" y1="90125" x2="24297" y2="91375"/>
                        <a14:foregroundMark x1="22266" y1="91375" x2="22266" y2="91375"/>
                        <a14:foregroundMark x1="22266" y1="91375" x2="22266" y2="91375"/>
                        <a14:foregroundMark x1="22266" y1="91375" x2="22266" y2="91375"/>
                        <a14:foregroundMark x1="22266" y1="89563" x2="22891" y2="91375"/>
                        <a14:foregroundMark x1="22500" y1="91750" x2="22500" y2="91750"/>
                        <a14:foregroundMark x1="22500" y1="91750" x2="22500" y2="91750"/>
                        <a14:foregroundMark x1="22500" y1="91750" x2="22500" y2="92250"/>
                        <a14:foregroundMark x1="22891" y1="93000" x2="22891" y2="93000"/>
                        <a14:foregroundMark x1="25625" y1="95125" x2="25625" y2="95125"/>
                        <a14:foregroundMark x1="23828" y1="91188" x2="23828" y2="91188"/>
                        <a14:foregroundMark x1="24922" y1="93188" x2="24922" y2="93188"/>
                        <a14:foregroundMark x1="25391" y1="93500" x2="25391" y2="93500"/>
                        <a14:foregroundMark x1="25625" y1="93688" x2="26250" y2="94063"/>
                        <a14:foregroundMark x1="26250" y1="94063" x2="27891" y2="94813"/>
                        <a14:foregroundMark x1="27891" y1="94813" x2="27891" y2="94813"/>
                        <a14:foregroundMark x1="27891" y1="94813" x2="27891" y2="94813"/>
                        <a14:foregroundMark x1="26250" y1="96063" x2="26250" y2="96063"/>
                        <a14:foregroundMark x1="26094" y1="96188" x2="26094" y2="96188"/>
                        <a14:foregroundMark x1="25625" y1="96188" x2="25625" y2="96188"/>
                        <a14:foregroundMark x1="25625" y1="96188" x2="25625" y2="96188"/>
                        <a14:foregroundMark x1="25625" y1="96188" x2="25625" y2="96188"/>
                        <a14:foregroundMark x1="25391" y1="96750" x2="25391" y2="96750"/>
                        <a14:foregroundMark x1="25391" y1="96750" x2="25391" y2="96750"/>
                        <a14:foregroundMark x1="25391" y1="96750" x2="25391" y2="96750"/>
                        <a14:foregroundMark x1="23125" y1="96563" x2="23125" y2="96563"/>
                        <a14:foregroundMark x1="22031" y1="93188" x2="22031" y2="93188"/>
                        <a14:foregroundMark x1="19766" y1="87813" x2="19766" y2="87813"/>
                        <a14:foregroundMark x1="19766" y1="87813" x2="19297" y2="89063"/>
                        <a14:foregroundMark x1="19297" y1="89063" x2="16406" y2="92813"/>
                        <a14:foregroundMark x1="16406" y1="92813" x2="16406" y2="92813"/>
                        <a14:foregroundMark x1="16406" y1="92813" x2="17344" y2="93188"/>
                        <a14:foregroundMark x1="17344" y1="93188" x2="17500" y2="94438"/>
                        <a14:foregroundMark x1="17109" y1="94813" x2="17109" y2="94813"/>
                        <a14:foregroundMark x1="13984" y1="93375" x2="13984" y2="93375"/>
                        <a14:foregroundMark x1="11953" y1="89250" x2="11953" y2="89250"/>
                        <a14:foregroundMark x1="11719" y1="89250" x2="21094" y2="96188"/>
                        <a14:foregroundMark x1="21094" y1="96188" x2="22891" y2="95313"/>
                        <a14:foregroundMark x1="22891" y1="95313" x2="22891" y2="95313"/>
                        <a14:foregroundMark x1="10781" y1="97625" x2="28281" y2="95688"/>
                        <a14:foregroundMark x1="7891" y1="90125" x2="18906" y2="96063"/>
                        <a14:foregroundMark x1="18906" y1="96063" x2="29219" y2="98375"/>
                        <a14:foregroundMark x1="11953" y1="90813" x2="11953" y2="90813"/>
                        <a14:foregroundMark x1="11719" y1="90813" x2="11719" y2="90813"/>
                        <a14:foregroundMark x1="11719" y1="92813" x2="11719" y2="92813"/>
                        <a14:foregroundMark x1="11719" y1="92813" x2="11719" y2="92813"/>
                        <a14:foregroundMark x1="17969" y1="90313" x2="17969" y2="90313"/>
                        <a14:foregroundMark x1="17969" y1="90313" x2="17969" y2="90313"/>
                        <a14:foregroundMark x1="17734" y1="90500" x2="17734" y2="90500"/>
                        <a14:foregroundMark x1="17500" y1="90500" x2="17500" y2="90500"/>
                        <a14:foregroundMark x1="17500" y1="91938" x2="21328" y2="99438"/>
                        <a14:foregroundMark x1="19297" y1="99063" x2="19297" y2="99063"/>
                        <a14:foregroundMark x1="17109" y1="97125" x2="17109" y2="97125"/>
                        <a14:foregroundMark x1="14844" y1="94813" x2="14844" y2="94813"/>
                        <a14:foregroundMark x1="14609" y1="94438" x2="14609" y2="94438"/>
                        <a14:foregroundMark x1="14609" y1="94438" x2="14609" y2="94438"/>
                        <a14:foregroundMark x1="20234" y1="95125" x2="20234" y2="95125"/>
                        <a14:foregroundMark x1="20703" y1="94625" x2="20703" y2="94625"/>
                        <a14:foregroundMark x1="14141" y1="92625" x2="14141" y2="92625"/>
                        <a14:foregroundMark x1="14141" y1="92625" x2="14141" y2="92625"/>
                        <a14:foregroundMark x1="11016" y1="90313" x2="11016" y2="90313"/>
                        <a14:foregroundMark x1="7891" y1="86688" x2="7891" y2="86688"/>
                        <a14:foregroundMark x1="7891" y1="88125" x2="7891" y2="88875"/>
                        <a14:foregroundMark x1="8359" y1="89375" x2="8828" y2="91938"/>
                        <a14:foregroundMark x1="8828" y1="92250" x2="9688" y2="94938"/>
                        <a14:foregroundMark x1="9688" y1="95500" x2="10156" y2="96375"/>
                        <a14:foregroundMark x1="8125" y1="91188" x2="8125" y2="90500"/>
                        <a14:foregroundMark x1="7656" y1="84750" x2="7656" y2="86500"/>
                        <a14:foregroundMark x1="7187" y1="86500" x2="8125" y2="90500"/>
                        <a14:foregroundMark x1="8125" y1="90500" x2="8359" y2="91188"/>
                        <a14:foregroundMark x1="56328" y1="96750" x2="56328" y2="96750"/>
                        <a14:foregroundMark x1="56328" y1="96750" x2="56328" y2="96750"/>
                        <a14:foregroundMark x1="56328" y1="96750" x2="56328" y2="96750"/>
                        <a14:foregroundMark x1="57891" y1="97500" x2="57891" y2="97500"/>
                        <a14:foregroundMark x1="60391" y1="98188" x2="62422" y2="98188"/>
                        <a14:foregroundMark x1="64375" y1="98000" x2="64375" y2="98000"/>
                        <a14:foregroundMark x1="65313" y1="97625" x2="67344" y2="97313"/>
                        <a14:foregroundMark x1="69609" y1="96188" x2="69609" y2="96188"/>
                        <a14:foregroundMark x1="69766" y1="96063" x2="69766" y2="96063"/>
                        <a14:foregroundMark x1="77422" y1="97625" x2="77422" y2="97625"/>
                        <a14:foregroundMark x1="19141" y1="74000" x2="19141" y2="74000"/>
                        <a14:foregroundMark x1="17500" y1="74500" x2="17500" y2="74500"/>
                        <a14:foregroundMark x1="17344" y1="74500" x2="17344" y2="74500"/>
                        <a14:foregroundMark x1="17344" y1="74500" x2="17344" y2="74500"/>
                        <a14:foregroundMark x1="16641" y1="74688" x2="16641" y2="74688"/>
                        <a14:foregroundMark x1="16172" y1="77000" x2="16172" y2="77000"/>
                        <a14:foregroundMark x1="16172" y1="77000" x2="16172" y2="77000"/>
                        <a14:foregroundMark x1="15547" y1="77000" x2="15547" y2="77000"/>
                        <a14:foregroundMark x1="13984" y1="76688" x2="13984" y2="76688"/>
                        <a14:foregroundMark x1="13984" y1="74313" x2="13984" y2="74313"/>
                        <a14:foregroundMark x1="14141" y1="73813" x2="14141" y2="73813"/>
                        <a14:foregroundMark x1="17500" y1="77000" x2="17500" y2="77000"/>
                        <a14:foregroundMark x1="17500" y1="76313" x2="17500" y2="75375"/>
                        <a14:foregroundMark x1="17969" y1="73063" x2="17969" y2="73063"/>
                        <a14:foregroundMark x1="17969" y1="73063" x2="17969" y2="73063"/>
                        <a14:foregroundMark x1="17969" y1="75250" x2="18203" y2="75750"/>
                        <a14:foregroundMark x1="15078" y1="73250" x2="15078" y2="73250"/>
                        <a14:foregroundMark x1="15078" y1="72875" x2="15078" y2="72875"/>
                        <a14:foregroundMark x1="26953" y1="75563" x2="26953" y2="75563"/>
                        <a14:foregroundMark x1="24922" y1="76813" x2="24922" y2="76813"/>
                        <a14:foregroundMark x1="24922" y1="76813" x2="24922" y2="76813"/>
                        <a14:foregroundMark x1="24922" y1="76813" x2="24922" y2="76813"/>
                        <a14:foregroundMark x1="26094" y1="77375" x2="26094" y2="77375"/>
                        <a14:foregroundMark x1="24063" y1="72000" x2="24063" y2="72000"/>
                        <a14:foregroundMark x1="23125" y1="70938" x2="23125" y2="70938"/>
                        <a14:foregroundMark x1="22031" y1="70375" x2="22031" y2="70375"/>
                        <a14:foregroundMark x1="22031" y1="70375" x2="28984" y2="72688"/>
                        <a14:foregroundMark x1="28984" y1="72688" x2="28984" y2="72688"/>
                        <a14:foregroundMark x1="21563" y1="69125" x2="27656" y2="77750"/>
                        <a14:foregroundMark x1="27656" y1="77750" x2="27656" y2="77750"/>
                        <a14:foregroundMark x1="23594" y1="70375" x2="23594" y2="70375"/>
                        <a14:foregroundMark x1="23594" y1="70375" x2="23594" y2="70375"/>
                        <a14:foregroundMark x1="21094" y1="70188" x2="21094" y2="70188"/>
                        <a14:foregroundMark x1="21094" y1="70188" x2="18203" y2="76313"/>
                        <a14:foregroundMark x1="17344" y1="76313" x2="17344" y2="76313"/>
                        <a14:foregroundMark x1="17109" y1="76125" x2="17109" y2="76125"/>
                        <a14:foregroundMark x1="17109" y1="74000" x2="17109" y2="74000"/>
                        <a14:foregroundMark x1="17969" y1="71125" x2="17969" y2="71125"/>
                        <a14:foregroundMark x1="18438" y1="70938" x2="18438" y2="70938"/>
                        <a14:foregroundMark x1="20703" y1="70375" x2="20703" y2="70375"/>
                        <a14:foregroundMark x1="18203" y1="68938" x2="18203" y2="68938"/>
                        <a14:foregroundMark x1="18203" y1="69688" x2="18203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8900" r="22439" b="1444"/>
          <a:stretch/>
        </p:blipFill>
        <p:spPr>
          <a:xfrm>
            <a:off x="-119629" y="4034090"/>
            <a:ext cx="5609186" cy="2933877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1E5AF69-53AE-4658-99D0-7E291376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04" y="1524611"/>
            <a:ext cx="838925" cy="3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94AD5E-CE69-400C-9CBB-21C179575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0194" y="275541"/>
            <a:ext cx="747414" cy="3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9 0.01203 -0.00104 0.0081 1.875E-6 0.00902 C 0.00508 0.01458 -0.00209 0.03148 -0.00248 0.03264 C -0.003 0.02801 -0.00365 0.0243 -0.00365 0.01875 C -0.00365 0.01064 -0.00065 3.7037E-6 1.875E-6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276943" cy="69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52398"/>
            <a:ext cx="2913351" cy="66092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5856" y="195962"/>
            <a:ext cx="28371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認識節奏     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630431-C12B-4FF1-BDB9-694B67EEC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38" b="99750" l="6250" r="96875">
                        <a14:foregroundMark x1="25938" y1="78375" x2="25938" y2="78375"/>
                        <a14:foregroundMark x1="22578" y1="75125" x2="22578" y2="75125"/>
                        <a14:foregroundMark x1="21250" y1="71938" x2="21250" y2="71938"/>
                        <a14:foregroundMark x1="21250" y1="71938" x2="21250" y2="71938"/>
                        <a14:foregroundMark x1="21250" y1="71938" x2="21250" y2="71938"/>
                        <a14:foregroundMark x1="21250" y1="71938" x2="21250" y2="71938"/>
                        <a14:foregroundMark x1="26172" y1="80688" x2="26172" y2="80688"/>
                        <a14:foregroundMark x1="26172" y1="80688" x2="26172" y2="80688"/>
                        <a14:foregroundMark x1="26172" y1="80688" x2="26172" y2="80688"/>
                        <a14:foregroundMark x1="26172" y1="80688" x2="26172" y2="80688"/>
                        <a14:foregroundMark x1="15469" y1="86063" x2="15469" y2="86063"/>
                        <a14:foregroundMark x1="15000" y1="86063" x2="15000" y2="86063"/>
                        <a14:foregroundMark x1="12500" y1="82500" x2="12500" y2="82500"/>
                        <a14:foregroundMark x1="12266" y1="81250" x2="12266" y2="81250"/>
                        <a14:foregroundMark x1="12266" y1="81250" x2="12266" y2="81250"/>
                        <a14:foregroundMark x1="12266" y1="81250" x2="12266" y2="81250"/>
                        <a14:foregroundMark x1="12266" y1="79438" x2="12266" y2="79438"/>
                        <a14:foregroundMark x1="12266" y1="79438" x2="12266" y2="79438"/>
                        <a14:foregroundMark x1="14531" y1="78938" x2="14531" y2="78938"/>
                        <a14:foregroundMark x1="12969" y1="78938" x2="12031" y2="78938"/>
                        <a14:foregroundMark x1="10078" y1="79063" x2="10078" y2="79063"/>
                        <a14:foregroundMark x1="12969" y1="79063" x2="15859" y2="77500"/>
                        <a14:foregroundMark x1="22188" y1="71750" x2="22188" y2="71750"/>
                        <a14:foregroundMark x1="20391" y1="70125" x2="20391" y2="70125"/>
                        <a14:foregroundMark x1="19688" y1="70813" x2="19688" y2="70813"/>
                        <a14:foregroundMark x1="17891" y1="71563" x2="17891" y2="71563"/>
                        <a14:foregroundMark x1="19688" y1="70813" x2="19688" y2="70813"/>
                        <a14:foregroundMark x1="20391" y1="71563" x2="20391" y2="71563"/>
                        <a14:foregroundMark x1="20781" y1="72813" x2="20781" y2="72813"/>
                        <a14:foregroundMark x1="20781" y1="74438" x2="26719" y2="82563"/>
                        <a14:foregroundMark x1="26719" y1="82563" x2="28438" y2="82875"/>
                        <a14:foregroundMark x1="35391" y1="90750" x2="35391" y2="90750"/>
                        <a14:foregroundMark x1="34063" y1="87188" x2="33594" y2="95250"/>
                        <a14:foregroundMark x1="25781" y1="90563" x2="25781" y2="90563"/>
                        <a14:foregroundMark x1="38281" y1="82125" x2="38281" y2="82125"/>
                        <a14:foregroundMark x1="31328" y1="83375" x2="34531" y2="93438"/>
                        <a14:foregroundMark x1="25547" y1="90188" x2="31875" y2="93625"/>
                        <a14:foregroundMark x1="31875" y1="93625" x2="32031" y2="96500"/>
                        <a14:foregroundMark x1="38047" y1="81438" x2="38047" y2="81438"/>
                        <a14:foregroundMark x1="39688" y1="82313" x2="39688" y2="82313"/>
                        <a14:foregroundMark x1="72813" y1="88813" x2="72813" y2="88813"/>
                        <a14:foregroundMark x1="70859" y1="87000" x2="73047" y2="93438"/>
                        <a14:foregroundMark x1="73047" y1="93438" x2="73047" y2="93438"/>
                        <a14:foregroundMark x1="71250" y1="96688" x2="71250" y2="96688"/>
                        <a14:foregroundMark x1="36094" y1="88438" x2="36094" y2="88438"/>
                        <a14:foregroundMark x1="37656" y1="88438" x2="37656" y2="88438"/>
                        <a14:foregroundMark x1="37656" y1="88438" x2="37656" y2="88438"/>
                        <a14:foregroundMark x1="23984" y1="72125" x2="23984" y2="72125"/>
                        <a14:foregroundMark x1="23984" y1="74250" x2="23984" y2="74250"/>
                        <a14:foregroundMark x1="23984" y1="74250" x2="23984" y2="74250"/>
                        <a14:foregroundMark x1="25938" y1="72813" x2="25938" y2="73375"/>
                        <a14:foregroundMark x1="26875" y1="74813" x2="27109" y2="76063"/>
                        <a14:foregroundMark x1="23984" y1="76063" x2="23984" y2="76063"/>
                        <a14:foregroundMark x1="12969" y1="81438" x2="12969" y2="81438"/>
                        <a14:foregroundMark x1="11406" y1="84813" x2="10703" y2="85375"/>
                        <a14:foregroundMark x1="6484" y1="85000" x2="6484" y2="85000"/>
                        <a14:foregroundMark x1="8516" y1="86063" x2="8516" y2="86063"/>
                        <a14:foregroundMark x1="8516" y1="86063" x2="8516" y2="86063"/>
                        <a14:foregroundMark x1="8672" y1="83250" x2="8672" y2="83250"/>
                        <a14:foregroundMark x1="11172" y1="83750" x2="11172" y2="83750"/>
                        <a14:foregroundMark x1="11172" y1="83750" x2="11172" y2="83750"/>
                        <a14:foregroundMark x1="9609" y1="82875" x2="9609" y2="82875"/>
                        <a14:foregroundMark x1="48203" y1="76563" x2="48203" y2="76563"/>
                        <a14:foregroundMark x1="48203" y1="76563" x2="48203" y2="76563"/>
                        <a14:foregroundMark x1="48203" y1="75875" x2="48203" y2="75875"/>
                        <a14:foregroundMark x1="48203" y1="75875" x2="53594" y2="77813"/>
                        <a14:foregroundMark x1="53125" y1="76563" x2="51563" y2="76375"/>
                        <a14:foregroundMark x1="30703" y1="97375" x2="30938" y2="98625"/>
                        <a14:foregroundMark x1="30234" y1="99000" x2="30234" y2="99000"/>
                        <a14:foregroundMark x1="30234" y1="99750" x2="30234" y2="99750"/>
                        <a14:foregroundMark x1="8281" y1="86438" x2="8281" y2="86438"/>
                        <a14:foregroundMark x1="7813" y1="85750" x2="7813" y2="85750"/>
                        <a14:foregroundMark x1="8281" y1="87000" x2="8281" y2="87000"/>
                        <a14:foregroundMark x1="9609" y1="88438" x2="9609" y2="88438"/>
                        <a14:foregroundMark x1="8516" y1="87875" x2="8516" y2="87875"/>
                        <a14:foregroundMark x1="8906" y1="89688" x2="8906" y2="89688"/>
                        <a14:foregroundMark x1="17031" y1="76938" x2="17031" y2="76938"/>
                        <a14:foregroundMark x1="17031" y1="76250" x2="17031" y2="76250"/>
                        <a14:foregroundMark x1="17031" y1="76250" x2="17031" y2="76250"/>
                        <a14:foregroundMark x1="17031" y1="75875" x2="17031" y2="75875"/>
                        <a14:foregroundMark x1="17891" y1="73375" x2="17891" y2="73375"/>
                        <a14:foregroundMark x1="17891" y1="73375" x2="17891" y2="73375"/>
                        <a14:foregroundMark x1="17891" y1="73375" x2="17891" y2="73375"/>
                        <a14:foregroundMark x1="17422" y1="71938" x2="17422" y2="71938"/>
                        <a14:foregroundMark x1="96875" y1="95438" x2="96875" y2="95438"/>
                        <a14:foregroundMark x1="24688" y1="90500" x2="24688" y2="90500"/>
                        <a14:foregroundMark x1="24688" y1="90500" x2="24688" y2="90500"/>
                        <a14:foregroundMark x1="23594" y1="90625" x2="23594" y2="90625"/>
                        <a14:foregroundMark x1="23594" y1="90625" x2="23594" y2="90625"/>
                        <a14:foregroundMark x1="23359" y1="90625" x2="23359" y2="90625"/>
                        <a14:foregroundMark x1="23359" y1="90625" x2="25859" y2="90625"/>
                        <a14:foregroundMark x1="22891" y1="90125" x2="28047" y2="90125"/>
                        <a14:foregroundMark x1="24063" y1="89750" x2="24063" y2="89750"/>
                        <a14:foregroundMark x1="24063" y1="89750" x2="24063" y2="89750"/>
                        <a14:foregroundMark x1="24063" y1="89750" x2="24063" y2="89750"/>
                        <a14:foregroundMark x1="23359" y1="89250" x2="23359" y2="89250"/>
                        <a14:foregroundMark x1="22891" y1="90125" x2="22891" y2="90125"/>
                        <a14:foregroundMark x1="22891" y1="90125" x2="24297" y2="91375"/>
                        <a14:foregroundMark x1="22266" y1="91375" x2="22266" y2="91375"/>
                        <a14:foregroundMark x1="22266" y1="91375" x2="22266" y2="91375"/>
                        <a14:foregroundMark x1="22266" y1="91375" x2="22266" y2="91375"/>
                        <a14:foregroundMark x1="22266" y1="89563" x2="22891" y2="91375"/>
                        <a14:foregroundMark x1="22500" y1="91750" x2="22500" y2="91750"/>
                        <a14:foregroundMark x1="22500" y1="91750" x2="22500" y2="91750"/>
                        <a14:foregroundMark x1="22500" y1="91750" x2="22500" y2="92250"/>
                        <a14:foregroundMark x1="22891" y1="93000" x2="22891" y2="93000"/>
                        <a14:foregroundMark x1="25625" y1="95125" x2="25625" y2="95125"/>
                        <a14:foregroundMark x1="23828" y1="91188" x2="23828" y2="91188"/>
                        <a14:foregroundMark x1="24922" y1="93188" x2="24922" y2="93188"/>
                        <a14:foregroundMark x1="25391" y1="93500" x2="25391" y2="93500"/>
                        <a14:foregroundMark x1="25625" y1="93688" x2="26250" y2="94063"/>
                        <a14:foregroundMark x1="26250" y1="94063" x2="27891" y2="94813"/>
                        <a14:foregroundMark x1="27891" y1="94813" x2="27891" y2="94813"/>
                        <a14:foregroundMark x1="27891" y1="94813" x2="27891" y2="94813"/>
                        <a14:foregroundMark x1="26250" y1="96063" x2="26250" y2="96063"/>
                        <a14:foregroundMark x1="26094" y1="96188" x2="26094" y2="96188"/>
                        <a14:foregroundMark x1="25625" y1="96188" x2="25625" y2="96188"/>
                        <a14:foregroundMark x1="25625" y1="96188" x2="25625" y2="96188"/>
                        <a14:foregroundMark x1="25625" y1="96188" x2="25625" y2="96188"/>
                        <a14:foregroundMark x1="25391" y1="96750" x2="25391" y2="96750"/>
                        <a14:foregroundMark x1="25391" y1="96750" x2="25391" y2="96750"/>
                        <a14:foregroundMark x1="25391" y1="96750" x2="25391" y2="96750"/>
                        <a14:foregroundMark x1="23125" y1="96563" x2="23125" y2="96563"/>
                        <a14:foregroundMark x1="22031" y1="93188" x2="22031" y2="93188"/>
                        <a14:foregroundMark x1="19766" y1="87813" x2="19766" y2="87813"/>
                        <a14:foregroundMark x1="19766" y1="87813" x2="19297" y2="89063"/>
                        <a14:foregroundMark x1="19297" y1="89063" x2="16406" y2="92813"/>
                        <a14:foregroundMark x1="16406" y1="92813" x2="16406" y2="92813"/>
                        <a14:foregroundMark x1="16406" y1="92813" x2="17344" y2="93188"/>
                        <a14:foregroundMark x1="17344" y1="93188" x2="17500" y2="94438"/>
                        <a14:foregroundMark x1="17109" y1="94813" x2="17109" y2="94813"/>
                        <a14:foregroundMark x1="13984" y1="93375" x2="13984" y2="93375"/>
                        <a14:foregroundMark x1="11953" y1="89250" x2="11953" y2="89250"/>
                        <a14:foregroundMark x1="11719" y1="89250" x2="21094" y2="96188"/>
                        <a14:foregroundMark x1="21094" y1="96188" x2="22891" y2="95313"/>
                        <a14:foregroundMark x1="22891" y1="95313" x2="22891" y2="95313"/>
                        <a14:foregroundMark x1="10781" y1="97625" x2="28281" y2="95688"/>
                        <a14:foregroundMark x1="7891" y1="90125" x2="18906" y2="96063"/>
                        <a14:foregroundMark x1="18906" y1="96063" x2="29219" y2="98375"/>
                        <a14:foregroundMark x1="11953" y1="90813" x2="11953" y2="90813"/>
                        <a14:foregroundMark x1="11719" y1="90813" x2="11719" y2="90813"/>
                        <a14:foregroundMark x1="11719" y1="92813" x2="11719" y2="92813"/>
                        <a14:foregroundMark x1="11719" y1="92813" x2="11719" y2="92813"/>
                        <a14:foregroundMark x1="17969" y1="90313" x2="17969" y2="90313"/>
                        <a14:foregroundMark x1="17969" y1="90313" x2="17969" y2="90313"/>
                        <a14:foregroundMark x1="17734" y1="90500" x2="17734" y2="90500"/>
                        <a14:foregroundMark x1="17500" y1="90500" x2="17500" y2="90500"/>
                        <a14:foregroundMark x1="17500" y1="91938" x2="21328" y2="99438"/>
                        <a14:foregroundMark x1="19297" y1="99063" x2="19297" y2="99063"/>
                        <a14:foregroundMark x1="17109" y1="97125" x2="17109" y2="97125"/>
                        <a14:foregroundMark x1="14844" y1="94813" x2="14844" y2="94813"/>
                        <a14:foregroundMark x1="14609" y1="94438" x2="14609" y2="94438"/>
                        <a14:foregroundMark x1="14609" y1="94438" x2="14609" y2="94438"/>
                        <a14:foregroundMark x1="20234" y1="95125" x2="20234" y2="95125"/>
                        <a14:foregroundMark x1="20703" y1="94625" x2="20703" y2="94625"/>
                        <a14:foregroundMark x1="14141" y1="92625" x2="14141" y2="92625"/>
                        <a14:foregroundMark x1="14141" y1="92625" x2="14141" y2="92625"/>
                        <a14:foregroundMark x1="11016" y1="90313" x2="11016" y2="90313"/>
                        <a14:foregroundMark x1="7891" y1="86688" x2="7891" y2="86688"/>
                        <a14:foregroundMark x1="7891" y1="88125" x2="7891" y2="88875"/>
                        <a14:foregroundMark x1="8359" y1="89375" x2="8828" y2="91938"/>
                        <a14:foregroundMark x1="8828" y1="92250" x2="9688" y2="94938"/>
                        <a14:foregroundMark x1="9688" y1="95500" x2="10156" y2="96375"/>
                        <a14:foregroundMark x1="8125" y1="91188" x2="8125" y2="90500"/>
                        <a14:foregroundMark x1="7656" y1="84750" x2="7656" y2="86500"/>
                        <a14:foregroundMark x1="7187" y1="86500" x2="8125" y2="90500"/>
                        <a14:foregroundMark x1="8125" y1="90500" x2="8359" y2="91188"/>
                        <a14:foregroundMark x1="56328" y1="96750" x2="56328" y2="96750"/>
                        <a14:foregroundMark x1="56328" y1="96750" x2="56328" y2="96750"/>
                        <a14:foregroundMark x1="56328" y1="96750" x2="56328" y2="96750"/>
                        <a14:foregroundMark x1="57891" y1="97500" x2="57891" y2="97500"/>
                        <a14:foregroundMark x1="60391" y1="98188" x2="62422" y2="98188"/>
                        <a14:foregroundMark x1="64375" y1="98000" x2="64375" y2="98000"/>
                        <a14:foregroundMark x1="65313" y1="97625" x2="67344" y2="97313"/>
                        <a14:foregroundMark x1="69609" y1="96188" x2="69609" y2="96188"/>
                        <a14:foregroundMark x1="69766" y1="96063" x2="69766" y2="96063"/>
                        <a14:foregroundMark x1="77422" y1="97625" x2="77422" y2="97625"/>
                        <a14:foregroundMark x1="19141" y1="74000" x2="19141" y2="74000"/>
                        <a14:foregroundMark x1="17500" y1="74500" x2="17500" y2="74500"/>
                        <a14:foregroundMark x1="17344" y1="74500" x2="17344" y2="74500"/>
                        <a14:foregroundMark x1="17344" y1="74500" x2="17344" y2="74500"/>
                        <a14:foregroundMark x1="16641" y1="74688" x2="16641" y2="74688"/>
                        <a14:foregroundMark x1="16172" y1="77000" x2="16172" y2="77000"/>
                        <a14:foregroundMark x1="16172" y1="77000" x2="16172" y2="77000"/>
                        <a14:foregroundMark x1="15547" y1="77000" x2="15547" y2="77000"/>
                        <a14:foregroundMark x1="13984" y1="76688" x2="13984" y2="76688"/>
                        <a14:foregroundMark x1="13984" y1="74313" x2="13984" y2="74313"/>
                        <a14:foregroundMark x1="14141" y1="73813" x2="14141" y2="73813"/>
                        <a14:foregroundMark x1="17500" y1="77000" x2="17500" y2="77000"/>
                        <a14:foregroundMark x1="17500" y1="76313" x2="17500" y2="75375"/>
                        <a14:foregroundMark x1="17969" y1="73063" x2="17969" y2="73063"/>
                        <a14:foregroundMark x1="17969" y1="73063" x2="17969" y2="73063"/>
                        <a14:foregroundMark x1="17969" y1="75250" x2="18203" y2="75750"/>
                        <a14:foregroundMark x1="15078" y1="73250" x2="15078" y2="73250"/>
                        <a14:foregroundMark x1="15078" y1="72875" x2="15078" y2="72875"/>
                        <a14:foregroundMark x1="26953" y1="75563" x2="26953" y2="75563"/>
                        <a14:foregroundMark x1="24922" y1="76813" x2="24922" y2="76813"/>
                        <a14:foregroundMark x1="24922" y1="76813" x2="24922" y2="76813"/>
                        <a14:foregroundMark x1="24922" y1="76813" x2="24922" y2="76813"/>
                        <a14:foregroundMark x1="26094" y1="77375" x2="26094" y2="77375"/>
                        <a14:foregroundMark x1="24063" y1="72000" x2="24063" y2="72000"/>
                        <a14:foregroundMark x1="23125" y1="70938" x2="23125" y2="70938"/>
                        <a14:foregroundMark x1="22031" y1="70375" x2="22031" y2="70375"/>
                        <a14:foregroundMark x1="22031" y1="70375" x2="28984" y2="72688"/>
                        <a14:foregroundMark x1="28984" y1="72688" x2="28984" y2="72688"/>
                        <a14:foregroundMark x1="21563" y1="69125" x2="27656" y2="77750"/>
                        <a14:foregroundMark x1="27656" y1="77750" x2="27656" y2="77750"/>
                        <a14:foregroundMark x1="23594" y1="70375" x2="23594" y2="70375"/>
                        <a14:foregroundMark x1="23594" y1="70375" x2="23594" y2="70375"/>
                        <a14:foregroundMark x1="21094" y1="70188" x2="21094" y2="70188"/>
                        <a14:foregroundMark x1="21094" y1="70188" x2="18203" y2="76313"/>
                        <a14:foregroundMark x1="17344" y1="76313" x2="17344" y2="76313"/>
                        <a14:foregroundMark x1="17109" y1="76125" x2="17109" y2="76125"/>
                        <a14:foregroundMark x1="17109" y1="74000" x2="17109" y2="74000"/>
                        <a14:foregroundMark x1="17969" y1="71125" x2="17969" y2="71125"/>
                        <a14:foregroundMark x1="18438" y1="70938" x2="18438" y2="70938"/>
                        <a14:foregroundMark x1="20703" y1="70375" x2="20703" y2="70375"/>
                        <a14:foregroundMark x1="18203" y1="68938" x2="18203" y2="68938"/>
                        <a14:foregroundMark x1="18203" y1="69688" x2="18203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8900" r="22439" b="1444"/>
          <a:stretch/>
        </p:blipFill>
        <p:spPr>
          <a:xfrm>
            <a:off x="-119629" y="4034090"/>
            <a:ext cx="5609186" cy="2933877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94AD5E-CE69-400C-9CBB-21C179575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194" y="275541"/>
            <a:ext cx="747414" cy="355911"/>
          </a:xfrm>
          <a:prstGeom prst="rect">
            <a:avLst/>
          </a:prstGeom>
        </p:spPr>
      </p:pic>
      <p:pic>
        <p:nvPicPr>
          <p:cNvPr id="15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FE8F5CF7-3CF5-420B-869B-A22CE042AE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9506012" y="3418523"/>
            <a:ext cx="1701310" cy="3429000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32CD4E63-499E-4D96-8004-667067584786}"/>
              </a:ext>
            </a:extLst>
          </p:cNvPr>
          <p:cNvSpPr/>
          <p:nvPr/>
        </p:nvSpPr>
        <p:spPr bwMode="auto">
          <a:xfrm>
            <a:off x="1820194" y="2302024"/>
            <a:ext cx="7653852" cy="1500638"/>
          </a:xfrm>
          <a:prstGeom prst="wedgeRoundRectCallout">
            <a:avLst>
              <a:gd name="adj1" fmla="val 46933"/>
              <a:gd name="adj2" fmla="val 85307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ea typeface="標楷體" panose="03000509000000000000" pitchFamily="65" charset="-120"/>
              </a:rPr>
              <a:t>         這個節奏在歌曲中的第 </a:t>
            </a:r>
            <a:r>
              <a:rPr lang="en-US" sz="3600" dirty="0">
                <a:ea typeface="標楷體" panose="03000509000000000000" pitchFamily="65" charset="-120"/>
              </a:rPr>
              <a:t>9 </a:t>
            </a:r>
            <a:r>
              <a:rPr lang="zh-TW" altLang="en-US" sz="3600" dirty="0">
                <a:ea typeface="標楷體" panose="03000509000000000000" pitchFamily="65" charset="-120"/>
              </a:rPr>
              <a:t>及第</a:t>
            </a:r>
            <a:r>
              <a:rPr lang="en-US" sz="3600" dirty="0">
                <a:ea typeface="標楷體" panose="03000509000000000000" pitchFamily="65" charset="-120"/>
              </a:rPr>
              <a:t> 11 </a:t>
            </a:r>
            <a:r>
              <a:rPr lang="zh-TW" altLang="en-US" sz="3600" dirty="0">
                <a:ea typeface="標楷體" panose="03000509000000000000" pitchFamily="65" charset="-120"/>
              </a:rPr>
              <a:t>小節出現；共出現了四次。</a:t>
            </a:r>
            <a:endParaRPr lang="en-GB" sz="3600" dirty="0">
              <a:ea typeface="標楷體" panose="03000509000000000000" pitchFamily="65" charset="-12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1E5AF69-53AE-4658-99D0-7E291376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5" y="2514176"/>
            <a:ext cx="838925" cy="3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A picture containing tree, food&#10;&#10;Description automatically generated">
            <a:extLst>
              <a:ext uri="{FF2B5EF4-FFF2-40B4-BE49-F238E27FC236}">
                <a16:creationId xmlns:a16="http://schemas.microsoft.com/office/drawing/2014/main" id="{B45EE3A4-C45E-4A5B-86AE-5CE3BB283F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4873" y="318471"/>
            <a:ext cx="1364898" cy="1055333"/>
          </a:xfrm>
          <a:prstGeom prst="rect">
            <a:avLst/>
          </a:prstGeom>
        </p:spPr>
      </p:pic>
      <p:sp>
        <p:nvSpPr>
          <p:cNvPr id="22" name="Speech Bubble: Rectangle with Corners Rounded 12">
            <a:extLst>
              <a:ext uri="{FF2B5EF4-FFF2-40B4-BE49-F238E27FC236}">
                <a16:creationId xmlns:a16="http://schemas.microsoft.com/office/drawing/2014/main" id="{543246EC-76B6-421F-A960-3C8BA2CE0095}"/>
              </a:ext>
            </a:extLst>
          </p:cNvPr>
          <p:cNvSpPr/>
          <p:nvPr/>
        </p:nvSpPr>
        <p:spPr bwMode="auto">
          <a:xfrm>
            <a:off x="4898259" y="376270"/>
            <a:ext cx="5168397" cy="852823"/>
          </a:xfrm>
          <a:prstGeom prst="wedgeRoundRectCallout">
            <a:avLst>
              <a:gd name="adj1" fmla="val 58023"/>
              <a:gd name="adj2" fmla="val 8758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因版權問題，請在電子課本中開啟</a:t>
            </a:r>
            <a:r>
              <a:rPr lang="en-US" altLang="zh-TW" sz="2000" dirty="0">
                <a:latin typeface="+mn-ea"/>
                <a:ea typeface="+mn-ea"/>
              </a:rPr>
              <a:t>《</a:t>
            </a:r>
            <a:r>
              <a:rPr lang="zh-TW" altLang="en-US" sz="2000" dirty="0">
                <a:latin typeface="+mn-ea"/>
                <a:ea typeface="+mn-ea"/>
              </a:rPr>
              <a:t>恭喜恭喜</a:t>
            </a:r>
            <a:r>
              <a:rPr lang="en-US" altLang="zh-TW" sz="2000" dirty="0">
                <a:latin typeface="+mn-ea"/>
                <a:ea typeface="+mn-ea"/>
              </a:rPr>
              <a:t>》</a:t>
            </a:r>
            <a:r>
              <a:rPr lang="zh-TW" altLang="en-US" sz="2000" dirty="0">
                <a:latin typeface="+mn-ea"/>
                <a:ea typeface="+mn-ea"/>
              </a:rPr>
              <a:t>的樂譜。</a:t>
            </a:r>
            <a:endParaRPr 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928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3258" y="-15875"/>
            <a:ext cx="1220525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209" y="169655"/>
            <a:ext cx="218851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1" y="169655"/>
            <a:ext cx="211708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拍出節奏句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660655" y="521854"/>
            <a:ext cx="1953398" cy="200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3486582" y="593764"/>
            <a:ext cx="4176464" cy="1152074"/>
            <a:chOff x="8746490" y="-2371742"/>
            <a:chExt cx="3063377" cy="1278925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8746490" y="-2371742"/>
              <a:ext cx="3063377" cy="1278925"/>
            </a:xfrm>
            <a:prstGeom prst="wedgeRoundRectCallout">
              <a:avLst>
                <a:gd name="adj1" fmla="val 73135"/>
                <a:gd name="adj2" fmla="val 33949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0892" y="-2371742"/>
              <a:ext cx="2838660" cy="119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一邊唸節奏口訣，一邊拍出以下節奏句。</a:t>
              </a: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17636770-6030-4A53-9D08-2758BB267D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10552" r="26596" b="68448"/>
          <a:stretch/>
        </p:blipFill>
        <p:spPr>
          <a:xfrm>
            <a:off x="2440259" y="2611096"/>
            <a:ext cx="6905970" cy="3069320"/>
          </a:xfrm>
          <a:prstGeom prst="rect">
            <a:avLst/>
          </a:prstGeom>
        </p:spPr>
      </p:pic>
      <p:pic>
        <p:nvPicPr>
          <p:cNvPr id="7" name="2BP0701">
            <a:hlinkClick r:id="" action="ppaction://media"/>
            <a:extLst>
              <a:ext uri="{FF2B5EF4-FFF2-40B4-BE49-F238E27FC236}">
                <a16:creationId xmlns:a16="http://schemas.microsoft.com/office/drawing/2014/main" id="{43ACF8DC-7109-4587-9F7E-F5B437848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244" y="2926760"/>
            <a:ext cx="360000" cy="347584"/>
          </a:xfrm>
          <a:prstGeom prst="rect">
            <a:avLst/>
          </a:prstGeom>
        </p:spPr>
      </p:pic>
      <p:pic>
        <p:nvPicPr>
          <p:cNvPr id="8" name="2BP0702">
            <a:hlinkClick r:id="" action="ppaction://media"/>
            <a:extLst>
              <a:ext uri="{FF2B5EF4-FFF2-40B4-BE49-F238E27FC236}">
                <a16:creationId xmlns:a16="http://schemas.microsoft.com/office/drawing/2014/main" id="{427FAFA1-90FD-48D4-8818-93CC165970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7246" y="3978044"/>
            <a:ext cx="360000" cy="347584"/>
          </a:xfrm>
          <a:prstGeom prst="rect">
            <a:avLst/>
          </a:prstGeom>
        </p:spPr>
      </p:pic>
      <p:pic>
        <p:nvPicPr>
          <p:cNvPr id="9" name="2BP0703">
            <a:hlinkClick r:id="" action="ppaction://media"/>
            <a:extLst>
              <a:ext uri="{FF2B5EF4-FFF2-40B4-BE49-F238E27FC236}">
                <a16:creationId xmlns:a16="http://schemas.microsoft.com/office/drawing/2014/main" id="{4E96F113-83F7-4529-A90A-B2A6FA404A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7246" y="5029328"/>
            <a:ext cx="360000" cy="34758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D81F116-A617-401B-AA72-CEB0FAA9751B}"/>
              </a:ext>
            </a:extLst>
          </p:cNvPr>
          <p:cNvSpPr txBox="1"/>
          <p:nvPr/>
        </p:nvSpPr>
        <p:spPr>
          <a:xfrm>
            <a:off x="3503712" y="332048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ti</a:t>
            </a:r>
            <a:r>
              <a:rPr lang="en-US" sz="2000" dirty="0"/>
              <a:t>   -   </a:t>
            </a:r>
            <a:r>
              <a:rPr lang="en-US" sz="2000" dirty="0" err="1"/>
              <a:t>ti</a:t>
            </a:r>
            <a:r>
              <a:rPr lang="en-US" sz="2000" dirty="0"/>
              <a:t>      </a:t>
            </a:r>
            <a:r>
              <a:rPr lang="en-US" sz="2000" dirty="0" err="1"/>
              <a:t>ti</a:t>
            </a:r>
            <a:r>
              <a:rPr lang="en-US" sz="2000" dirty="0"/>
              <a:t>   -   </a:t>
            </a:r>
            <a:r>
              <a:rPr lang="en-US" sz="2000" dirty="0" err="1"/>
              <a:t>ti</a:t>
            </a:r>
            <a:r>
              <a:rPr lang="en-US" sz="2000" dirty="0"/>
              <a:t>       </a:t>
            </a:r>
            <a:r>
              <a:rPr lang="zh-TW" altLang="en-US" sz="2000" dirty="0"/>
              <a:t> </a:t>
            </a:r>
            <a:r>
              <a:rPr lang="en-US" altLang="zh-TW" sz="2000" dirty="0"/>
              <a:t>ta              </a:t>
            </a:r>
            <a:r>
              <a:rPr lang="en-US" altLang="zh-TW" sz="2000" dirty="0" err="1"/>
              <a:t>ta</a:t>
            </a:r>
            <a:r>
              <a:rPr lang="en-US" sz="2000" dirty="0"/>
              <a:t>       </a:t>
            </a:r>
            <a:r>
              <a:rPr lang="zh-TW" altLang="en-US" sz="2000" dirty="0"/>
              <a:t> </a:t>
            </a:r>
            <a:endParaRPr lang="en-US" sz="20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5B92D3B-64EE-417B-BB59-815B0416D577}"/>
              </a:ext>
            </a:extLst>
          </p:cNvPr>
          <p:cNvSpPr txBox="1"/>
          <p:nvPr/>
        </p:nvSpPr>
        <p:spPr>
          <a:xfrm>
            <a:off x="3486582" y="4341612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ti</a:t>
            </a:r>
            <a:r>
              <a:rPr lang="en-US" sz="2000" dirty="0"/>
              <a:t>   -   </a:t>
            </a:r>
            <a:r>
              <a:rPr lang="en-US" sz="2000" dirty="0" err="1"/>
              <a:t>ti</a:t>
            </a:r>
            <a:r>
              <a:rPr lang="en-US" sz="2000" dirty="0"/>
              <a:t>      </a:t>
            </a:r>
            <a:r>
              <a:rPr lang="en-US" sz="2000" dirty="0" err="1"/>
              <a:t>ti</a:t>
            </a:r>
            <a:r>
              <a:rPr lang="en-US" sz="2000" dirty="0"/>
              <a:t>   -   </a:t>
            </a:r>
            <a:r>
              <a:rPr lang="en-US" sz="2000" dirty="0" err="1"/>
              <a:t>ti</a:t>
            </a:r>
            <a:r>
              <a:rPr lang="en-US" sz="2000" dirty="0"/>
              <a:t>        </a:t>
            </a:r>
            <a:r>
              <a:rPr lang="en-US" sz="2000" dirty="0" err="1"/>
              <a:t>ti</a:t>
            </a:r>
            <a:r>
              <a:rPr lang="en-US" sz="2000" dirty="0"/>
              <a:t>   -   </a:t>
            </a:r>
            <a:r>
              <a:rPr lang="en-US" sz="2000" dirty="0" err="1"/>
              <a:t>ti</a:t>
            </a:r>
            <a:r>
              <a:rPr lang="en-US" sz="2000" dirty="0"/>
              <a:t>     </a:t>
            </a:r>
            <a:r>
              <a:rPr lang="en-US" altLang="zh-TW" sz="2000" dirty="0"/>
              <a:t>ta</a:t>
            </a:r>
            <a:r>
              <a:rPr lang="en-US" sz="2000" dirty="0"/>
              <a:t>       </a:t>
            </a:r>
            <a:r>
              <a:rPr lang="zh-TW" altLang="en-US" sz="2000" dirty="0"/>
              <a:t> </a:t>
            </a:r>
            <a:endParaRPr lang="en-US" sz="20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95E4899-8D0B-4580-A42E-9700865A220B}"/>
              </a:ext>
            </a:extLst>
          </p:cNvPr>
          <p:cNvSpPr txBox="1"/>
          <p:nvPr/>
        </p:nvSpPr>
        <p:spPr>
          <a:xfrm>
            <a:off x="3503712" y="536273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ti</a:t>
            </a:r>
            <a:r>
              <a:rPr lang="en-US" sz="2000" dirty="0"/>
              <a:t>          </a:t>
            </a:r>
            <a:r>
              <a:rPr lang="en-US" altLang="zh-TW" sz="2000" dirty="0" err="1"/>
              <a:t>ri</a:t>
            </a:r>
            <a:r>
              <a:rPr lang="en-US" sz="2000" dirty="0"/>
              <a:t>   </a:t>
            </a:r>
            <a:r>
              <a:rPr lang="en-US" sz="2000" dirty="0" err="1"/>
              <a:t>ti</a:t>
            </a:r>
            <a:r>
              <a:rPr lang="en-US" sz="2000" dirty="0"/>
              <a:t>          </a:t>
            </a:r>
            <a:r>
              <a:rPr lang="en-US" altLang="zh-TW" sz="2000" dirty="0" err="1"/>
              <a:t>ri</a:t>
            </a:r>
            <a:r>
              <a:rPr lang="en-US" sz="2000" dirty="0"/>
              <a:t>     </a:t>
            </a:r>
            <a:r>
              <a:rPr lang="en-US" sz="2000" dirty="0" err="1"/>
              <a:t>ti</a:t>
            </a:r>
            <a:r>
              <a:rPr lang="en-US" sz="2000" dirty="0"/>
              <a:t>   -   </a:t>
            </a:r>
            <a:r>
              <a:rPr lang="en-US" sz="2000" dirty="0" err="1"/>
              <a:t>ti</a:t>
            </a:r>
            <a:r>
              <a:rPr lang="en-US" sz="2000" dirty="0"/>
              <a:t>     </a:t>
            </a:r>
            <a:r>
              <a:rPr lang="en-US" altLang="zh-TW" sz="2000" dirty="0"/>
              <a:t>ta</a:t>
            </a:r>
            <a:r>
              <a:rPr lang="en-US" sz="2000" dirty="0"/>
              <a:t>       </a:t>
            </a:r>
            <a:r>
              <a:rPr lang="zh-TW" altLang="en-US" sz="2000" dirty="0"/>
              <a:t> </a:t>
            </a:r>
            <a:endParaRPr lang="en-US" sz="2000" dirty="0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B84428FD-2E91-4C92-9A2E-E0C072E73D16}"/>
              </a:ext>
            </a:extLst>
          </p:cNvPr>
          <p:cNvCxnSpPr/>
          <p:nvPr/>
        </p:nvCxnSpPr>
        <p:spPr bwMode="auto">
          <a:xfrm>
            <a:off x="4007768" y="5562793"/>
            <a:ext cx="14401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B324E55-B062-4849-9401-473AEB0BA672}"/>
              </a:ext>
            </a:extLst>
          </p:cNvPr>
          <p:cNvCxnSpPr/>
          <p:nvPr/>
        </p:nvCxnSpPr>
        <p:spPr bwMode="auto">
          <a:xfrm>
            <a:off x="5303912" y="5589240"/>
            <a:ext cx="14401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8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1 -4.79167E-6 0.00903 C 0.00508 0.01459 -0.00208 0.03149 -0.00247 0.03264 C -0.00299 0.02801 -0.00364 0.02431 -0.00364 0.01875 C -0.00364 0.01065 -0.00065 -3.7037E-6 -4.79167E-6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41525"/>
            <a:ext cx="12276943" cy="69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154" y="152399"/>
            <a:ext cx="3124623" cy="66092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67393"/>
            <a:ext cx="28371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恭喜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恭喜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840416" y="3786068"/>
            <a:ext cx="2228829" cy="228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743220" y="1530942"/>
            <a:ext cx="9289032" cy="2415349"/>
            <a:chOff x="7225364" y="-1815830"/>
            <a:chExt cx="4386473" cy="1540624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7225364" y="-1815830"/>
              <a:ext cx="4386473" cy="1540624"/>
            </a:xfrm>
            <a:prstGeom prst="wedgeRoundRectCallout">
              <a:avLst>
                <a:gd name="adj1" fmla="val 56416"/>
                <a:gd name="adj2" fmla="val 4871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可開啟電子課本，播放歌曲的範唱，同學跟着學唱全曲，並以適當的感情演唱，表達歌曲熱鬧、歡樂的氣氛；也可開啟電子課本中</a:t>
              </a:r>
              <a:r>
                <a:rPr lang="zh-HK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「卡拉</a:t>
              </a:r>
              <a:r>
                <a:rPr 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OK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」，同學跟着唱出歌曲，增添趣味。</a:t>
              </a:r>
              <a:endParaRPr lang="en-US" sz="32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510" y="-1656850"/>
              <a:ext cx="3504496" cy="99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FE630431-C12B-4FF1-BDB9-694B67EEC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38" b="99750" l="6250" r="96875">
                        <a14:foregroundMark x1="25938" y1="78375" x2="25938" y2="78375"/>
                        <a14:foregroundMark x1="22578" y1="75125" x2="22578" y2="75125"/>
                        <a14:foregroundMark x1="21250" y1="71938" x2="21250" y2="71938"/>
                        <a14:foregroundMark x1="21250" y1="71938" x2="21250" y2="71938"/>
                        <a14:foregroundMark x1="21250" y1="71938" x2="21250" y2="71938"/>
                        <a14:foregroundMark x1="21250" y1="71938" x2="21250" y2="71938"/>
                        <a14:foregroundMark x1="26172" y1="80688" x2="26172" y2="80688"/>
                        <a14:foregroundMark x1="26172" y1="80688" x2="26172" y2="80688"/>
                        <a14:foregroundMark x1="26172" y1="80688" x2="26172" y2="80688"/>
                        <a14:foregroundMark x1="26172" y1="80688" x2="26172" y2="80688"/>
                        <a14:foregroundMark x1="15469" y1="86063" x2="15469" y2="86063"/>
                        <a14:foregroundMark x1="15000" y1="86063" x2="15000" y2="86063"/>
                        <a14:foregroundMark x1="12500" y1="82500" x2="12500" y2="82500"/>
                        <a14:foregroundMark x1="12266" y1="81250" x2="12266" y2="81250"/>
                        <a14:foregroundMark x1="12266" y1="81250" x2="12266" y2="81250"/>
                        <a14:foregroundMark x1="12266" y1="81250" x2="12266" y2="81250"/>
                        <a14:foregroundMark x1="12266" y1="79438" x2="12266" y2="79438"/>
                        <a14:foregroundMark x1="12266" y1="79438" x2="12266" y2="79438"/>
                        <a14:foregroundMark x1="14531" y1="78938" x2="14531" y2="78938"/>
                        <a14:foregroundMark x1="12969" y1="78938" x2="12031" y2="78938"/>
                        <a14:foregroundMark x1="10078" y1="79063" x2="10078" y2="79063"/>
                        <a14:foregroundMark x1="12969" y1="79063" x2="15859" y2="77500"/>
                        <a14:foregroundMark x1="22188" y1="71750" x2="22188" y2="71750"/>
                        <a14:foregroundMark x1="20391" y1="70125" x2="20391" y2="70125"/>
                        <a14:foregroundMark x1="19688" y1="70813" x2="19688" y2="70813"/>
                        <a14:foregroundMark x1="17891" y1="71563" x2="17891" y2="71563"/>
                        <a14:foregroundMark x1="19688" y1="70813" x2="19688" y2="70813"/>
                        <a14:foregroundMark x1="20391" y1="71563" x2="20391" y2="71563"/>
                        <a14:foregroundMark x1="20781" y1="72813" x2="20781" y2="72813"/>
                        <a14:foregroundMark x1="20781" y1="74438" x2="26719" y2="82563"/>
                        <a14:foregroundMark x1="26719" y1="82563" x2="28438" y2="82875"/>
                        <a14:foregroundMark x1="35391" y1="90750" x2="35391" y2="90750"/>
                        <a14:foregroundMark x1="34063" y1="87188" x2="33594" y2="95250"/>
                        <a14:foregroundMark x1="25781" y1="90563" x2="25781" y2="90563"/>
                        <a14:foregroundMark x1="38281" y1="82125" x2="38281" y2="82125"/>
                        <a14:foregroundMark x1="31328" y1="83375" x2="34531" y2="93438"/>
                        <a14:foregroundMark x1="25547" y1="90188" x2="31875" y2="93625"/>
                        <a14:foregroundMark x1="31875" y1="93625" x2="32031" y2="96500"/>
                        <a14:foregroundMark x1="38047" y1="81438" x2="38047" y2="81438"/>
                        <a14:foregroundMark x1="39688" y1="82313" x2="39688" y2="82313"/>
                        <a14:foregroundMark x1="72813" y1="88813" x2="72813" y2="88813"/>
                        <a14:foregroundMark x1="70859" y1="87000" x2="73047" y2="93438"/>
                        <a14:foregroundMark x1="73047" y1="93438" x2="73047" y2="93438"/>
                        <a14:foregroundMark x1="71250" y1="96688" x2="71250" y2="96688"/>
                        <a14:foregroundMark x1="36094" y1="88438" x2="36094" y2="88438"/>
                        <a14:foregroundMark x1="37656" y1="88438" x2="37656" y2="88438"/>
                        <a14:foregroundMark x1="37656" y1="88438" x2="37656" y2="88438"/>
                        <a14:foregroundMark x1="23984" y1="72125" x2="23984" y2="72125"/>
                        <a14:foregroundMark x1="23984" y1="74250" x2="23984" y2="74250"/>
                        <a14:foregroundMark x1="23984" y1="74250" x2="23984" y2="74250"/>
                        <a14:foregroundMark x1="25938" y1="72813" x2="25938" y2="73375"/>
                        <a14:foregroundMark x1="26875" y1="74813" x2="27109" y2="76063"/>
                        <a14:foregroundMark x1="23984" y1="76063" x2="23984" y2="76063"/>
                        <a14:foregroundMark x1="12969" y1="81438" x2="12969" y2="81438"/>
                        <a14:foregroundMark x1="11406" y1="84813" x2="10703" y2="85375"/>
                        <a14:foregroundMark x1="6484" y1="85000" x2="6484" y2="85000"/>
                        <a14:foregroundMark x1="8516" y1="86063" x2="8516" y2="86063"/>
                        <a14:foregroundMark x1="8516" y1="86063" x2="8516" y2="86063"/>
                        <a14:foregroundMark x1="8672" y1="83250" x2="8672" y2="83250"/>
                        <a14:foregroundMark x1="11172" y1="83750" x2="11172" y2="83750"/>
                        <a14:foregroundMark x1="11172" y1="83750" x2="11172" y2="83750"/>
                        <a14:foregroundMark x1="9609" y1="82875" x2="9609" y2="82875"/>
                        <a14:foregroundMark x1="48203" y1="76563" x2="48203" y2="76563"/>
                        <a14:foregroundMark x1="48203" y1="76563" x2="48203" y2="76563"/>
                        <a14:foregroundMark x1="48203" y1="75875" x2="48203" y2="75875"/>
                        <a14:foregroundMark x1="48203" y1="75875" x2="53594" y2="77813"/>
                        <a14:foregroundMark x1="53125" y1="76563" x2="51563" y2="76375"/>
                        <a14:foregroundMark x1="30703" y1="97375" x2="30938" y2="98625"/>
                        <a14:foregroundMark x1="30234" y1="99000" x2="30234" y2="99000"/>
                        <a14:foregroundMark x1="30234" y1="99750" x2="30234" y2="99750"/>
                        <a14:foregroundMark x1="8281" y1="86438" x2="8281" y2="86438"/>
                        <a14:foregroundMark x1="7813" y1="85750" x2="7813" y2="85750"/>
                        <a14:foregroundMark x1="8281" y1="87000" x2="8281" y2="87000"/>
                        <a14:foregroundMark x1="9609" y1="88438" x2="9609" y2="88438"/>
                        <a14:foregroundMark x1="8516" y1="87875" x2="8516" y2="87875"/>
                        <a14:foregroundMark x1="8906" y1="89688" x2="8906" y2="89688"/>
                        <a14:foregroundMark x1="17031" y1="76938" x2="17031" y2="76938"/>
                        <a14:foregroundMark x1="17031" y1="76250" x2="17031" y2="76250"/>
                        <a14:foregroundMark x1="17031" y1="76250" x2="17031" y2="76250"/>
                        <a14:foregroundMark x1="17031" y1="75875" x2="17031" y2="75875"/>
                        <a14:foregroundMark x1="17891" y1="73375" x2="17891" y2="73375"/>
                        <a14:foregroundMark x1="17891" y1="73375" x2="17891" y2="73375"/>
                        <a14:foregroundMark x1="17891" y1="73375" x2="17891" y2="73375"/>
                        <a14:foregroundMark x1="17422" y1="71938" x2="17422" y2="71938"/>
                        <a14:foregroundMark x1="96875" y1="95438" x2="96875" y2="95438"/>
                        <a14:foregroundMark x1="24688" y1="90500" x2="24688" y2="90500"/>
                        <a14:foregroundMark x1="24688" y1="90500" x2="24688" y2="90500"/>
                        <a14:foregroundMark x1="23594" y1="90625" x2="23594" y2="90625"/>
                        <a14:foregroundMark x1="23594" y1="90625" x2="23594" y2="90625"/>
                        <a14:foregroundMark x1="23359" y1="90625" x2="23359" y2="90625"/>
                        <a14:foregroundMark x1="23359" y1="90625" x2="25859" y2="90625"/>
                        <a14:foregroundMark x1="22891" y1="90125" x2="28047" y2="90125"/>
                        <a14:foregroundMark x1="24063" y1="89750" x2="24063" y2="89750"/>
                        <a14:foregroundMark x1="24063" y1="89750" x2="24063" y2="89750"/>
                        <a14:foregroundMark x1="24063" y1="89750" x2="24063" y2="89750"/>
                        <a14:foregroundMark x1="23359" y1="89250" x2="23359" y2="89250"/>
                        <a14:foregroundMark x1="22891" y1="90125" x2="22891" y2="90125"/>
                        <a14:foregroundMark x1="22891" y1="90125" x2="24297" y2="91375"/>
                        <a14:foregroundMark x1="22266" y1="91375" x2="22266" y2="91375"/>
                        <a14:foregroundMark x1="22266" y1="91375" x2="22266" y2="91375"/>
                        <a14:foregroundMark x1="22266" y1="91375" x2="22266" y2="91375"/>
                        <a14:foregroundMark x1="22266" y1="89563" x2="22891" y2="91375"/>
                        <a14:foregroundMark x1="22500" y1="91750" x2="22500" y2="91750"/>
                        <a14:foregroundMark x1="22500" y1="91750" x2="22500" y2="91750"/>
                        <a14:foregroundMark x1="22500" y1="91750" x2="22500" y2="92250"/>
                        <a14:foregroundMark x1="22891" y1="93000" x2="22891" y2="93000"/>
                        <a14:foregroundMark x1="25625" y1="95125" x2="25625" y2="95125"/>
                        <a14:foregroundMark x1="23828" y1="91188" x2="23828" y2="91188"/>
                        <a14:foregroundMark x1="24922" y1="93188" x2="24922" y2="93188"/>
                        <a14:foregroundMark x1="25391" y1="93500" x2="25391" y2="93500"/>
                        <a14:foregroundMark x1="25625" y1="93688" x2="26250" y2="94063"/>
                        <a14:foregroundMark x1="26250" y1="94063" x2="27891" y2="94813"/>
                        <a14:foregroundMark x1="27891" y1="94813" x2="27891" y2="94813"/>
                        <a14:foregroundMark x1="27891" y1="94813" x2="27891" y2="94813"/>
                        <a14:foregroundMark x1="26250" y1="96063" x2="26250" y2="96063"/>
                        <a14:foregroundMark x1="26094" y1="96188" x2="26094" y2="96188"/>
                        <a14:foregroundMark x1="25625" y1="96188" x2="25625" y2="96188"/>
                        <a14:foregroundMark x1="25625" y1="96188" x2="25625" y2="96188"/>
                        <a14:foregroundMark x1="25625" y1="96188" x2="25625" y2="96188"/>
                        <a14:foregroundMark x1="25391" y1="96750" x2="25391" y2="96750"/>
                        <a14:foregroundMark x1="25391" y1="96750" x2="25391" y2="96750"/>
                        <a14:foregroundMark x1="25391" y1="96750" x2="25391" y2="96750"/>
                        <a14:foregroundMark x1="23125" y1="96563" x2="23125" y2="96563"/>
                        <a14:foregroundMark x1="22031" y1="93188" x2="22031" y2="93188"/>
                        <a14:foregroundMark x1="19766" y1="87813" x2="19766" y2="87813"/>
                        <a14:foregroundMark x1="19766" y1="87813" x2="19297" y2="89063"/>
                        <a14:foregroundMark x1="19297" y1="89063" x2="16406" y2="92813"/>
                        <a14:foregroundMark x1="16406" y1="92813" x2="16406" y2="92813"/>
                        <a14:foregroundMark x1="16406" y1="92813" x2="17344" y2="93188"/>
                        <a14:foregroundMark x1="17344" y1="93188" x2="17500" y2="94438"/>
                        <a14:foregroundMark x1="17109" y1="94813" x2="17109" y2="94813"/>
                        <a14:foregroundMark x1="13984" y1="93375" x2="13984" y2="93375"/>
                        <a14:foregroundMark x1="11953" y1="89250" x2="11953" y2="89250"/>
                        <a14:foregroundMark x1="11719" y1="89250" x2="21094" y2="96188"/>
                        <a14:foregroundMark x1="21094" y1="96188" x2="22891" y2="95313"/>
                        <a14:foregroundMark x1="22891" y1="95313" x2="22891" y2="95313"/>
                        <a14:foregroundMark x1="10781" y1="97625" x2="28281" y2="95688"/>
                        <a14:foregroundMark x1="7891" y1="90125" x2="18906" y2="96063"/>
                        <a14:foregroundMark x1="18906" y1="96063" x2="29219" y2="98375"/>
                        <a14:foregroundMark x1="11953" y1="90813" x2="11953" y2="90813"/>
                        <a14:foregroundMark x1="11719" y1="90813" x2="11719" y2="90813"/>
                        <a14:foregroundMark x1="11719" y1="92813" x2="11719" y2="92813"/>
                        <a14:foregroundMark x1="11719" y1="92813" x2="11719" y2="92813"/>
                        <a14:foregroundMark x1="17969" y1="90313" x2="17969" y2="90313"/>
                        <a14:foregroundMark x1="17969" y1="90313" x2="17969" y2="90313"/>
                        <a14:foregroundMark x1="17734" y1="90500" x2="17734" y2="90500"/>
                        <a14:foregroundMark x1="17500" y1="90500" x2="17500" y2="90500"/>
                        <a14:foregroundMark x1="17500" y1="91938" x2="21328" y2="99438"/>
                        <a14:foregroundMark x1="19297" y1="99063" x2="19297" y2="99063"/>
                        <a14:foregroundMark x1="17109" y1="97125" x2="17109" y2="97125"/>
                        <a14:foregroundMark x1="14844" y1="94813" x2="14844" y2="94813"/>
                        <a14:foregroundMark x1="14609" y1="94438" x2="14609" y2="94438"/>
                        <a14:foregroundMark x1="14609" y1="94438" x2="14609" y2="94438"/>
                        <a14:foregroundMark x1="20234" y1="95125" x2="20234" y2="95125"/>
                        <a14:foregroundMark x1="20703" y1="94625" x2="20703" y2="94625"/>
                        <a14:foregroundMark x1="14141" y1="92625" x2="14141" y2="92625"/>
                        <a14:foregroundMark x1="14141" y1="92625" x2="14141" y2="92625"/>
                        <a14:foregroundMark x1="11016" y1="90313" x2="11016" y2="90313"/>
                        <a14:foregroundMark x1="7891" y1="86688" x2="7891" y2="86688"/>
                        <a14:foregroundMark x1="7891" y1="88125" x2="7891" y2="88875"/>
                        <a14:foregroundMark x1="8359" y1="89375" x2="8828" y2="91938"/>
                        <a14:foregroundMark x1="8828" y1="92250" x2="9688" y2="94938"/>
                        <a14:foregroundMark x1="9688" y1="95500" x2="10156" y2="96375"/>
                        <a14:foregroundMark x1="8125" y1="91188" x2="8125" y2="90500"/>
                        <a14:foregroundMark x1="7656" y1="84750" x2="7656" y2="86500"/>
                        <a14:foregroundMark x1="7187" y1="86500" x2="8125" y2="90500"/>
                        <a14:foregroundMark x1="8125" y1="90500" x2="8359" y2="91188"/>
                        <a14:foregroundMark x1="56328" y1="96750" x2="56328" y2="96750"/>
                        <a14:foregroundMark x1="56328" y1="96750" x2="56328" y2="96750"/>
                        <a14:foregroundMark x1="56328" y1="96750" x2="56328" y2="96750"/>
                        <a14:foregroundMark x1="57891" y1="97500" x2="57891" y2="97500"/>
                        <a14:foregroundMark x1="60391" y1="98188" x2="62422" y2="98188"/>
                        <a14:foregroundMark x1="64375" y1="98000" x2="64375" y2="98000"/>
                        <a14:foregroundMark x1="65313" y1="97625" x2="67344" y2="97313"/>
                        <a14:foregroundMark x1="69609" y1="96188" x2="69609" y2="96188"/>
                        <a14:foregroundMark x1="69766" y1="96063" x2="69766" y2="96063"/>
                        <a14:foregroundMark x1="77422" y1="97625" x2="77422" y2="97625"/>
                        <a14:foregroundMark x1="19141" y1="74000" x2="19141" y2="74000"/>
                        <a14:foregroundMark x1="17500" y1="74500" x2="17500" y2="74500"/>
                        <a14:foregroundMark x1="17344" y1="74500" x2="17344" y2="74500"/>
                        <a14:foregroundMark x1="17344" y1="74500" x2="17344" y2="74500"/>
                        <a14:foregroundMark x1="16641" y1="74688" x2="16641" y2="74688"/>
                        <a14:foregroundMark x1="16172" y1="77000" x2="16172" y2="77000"/>
                        <a14:foregroundMark x1="16172" y1="77000" x2="16172" y2="77000"/>
                        <a14:foregroundMark x1="15547" y1="77000" x2="15547" y2="77000"/>
                        <a14:foregroundMark x1="13984" y1="76688" x2="13984" y2="76688"/>
                        <a14:foregroundMark x1="13984" y1="74313" x2="13984" y2="74313"/>
                        <a14:foregroundMark x1="14141" y1="73813" x2="14141" y2="73813"/>
                        <a14:foregroundMark x1="17500" y1="77000" x2="17500" y2="77000"/>
                        <a14:foregroundMark x1="17500" y1="76313" x2="17500" y2="75375"/>
                        <a14:foregroundMark x1="17969" y1="73063" x2="17969" y2="73063"/>
                        <a14:foregroundMark x1="17969" y1="73063" x2="17969" y2="73063"/>
                        <a14:foregroundMark x1="17969" y1="75250" x2="18203" y2="75750"/>
                        <a14:foregroundMark x1="15078" y1="73250" x2="15078" y2="73250"/>
                        <a14:foregroundMark x1="15078" y1="72875" x2="15078" y2="72875"/>
                        <a14:foregroundMark x1="26953" y1="75563" x2="26953" y2="75563"/>
                        <a14:foregroundMark x1="24922" y1="76813" x2="24922" y2="76813"/>
                        <a14:foregroundMark x1="24922" y1="76813" x2="24922" y2="76813"/>
                        <a14:foregroundMark x1="24922" y1="76813" x2="24922" y2="76813"/>
                        <a14:foregroundMark x1="26094" y1="77375" x2="26094" y2="77375"/>
                        <a14:foregroundMark x1="24063" y1="72000" x2="24063" y2="72000"/>
                        <a14:foregroundMark x1="23125" y1="70938" x2="23125" y2="70938"/>
                        <a14:foregroundMark x1="22031" y1="70375" x2="22031" y2="70375"/>
                        <a14:foregroundMark x1="22031" y1="70375" x2="28984" y2="72688"/>
                        <a14:foregroundMark x1="28984" y1="72688" x2="28984" y2="72688"/>
                        <a14:foregroundMark x1="21563" y1="69125" x2="27656" y2="77750"/>
                        <a14:foregroundMark x1="27656" y1="77750" x2="27656" y2="77750"/>
                        <a14:foregroundMark x1="23594" y1="70375" x2="23594" y2="70375"/>
                        <a14:foregroundMark x1="23594" y1="70375" x2="23594" y2="70375"/>
                        <a14:foregroundMark x1="21094" y1="70188" x2="21094" y2="70188"/>
                        <a14:foregroundMark x1="21094" y1="70188" x2="18203" y2="76313"/>
                        <a14:foregroundMark x1="17344" y1="76313" x2="17344" y2="76313"/>
                        <a14:foregroundMark x1="17109" y1="76125" x2="17109" y2="76125"/>
                        <a14:foregroundMark x1="17109" y1="74000" x2="17109" y2="74000"/>
                        <a14:foregroundMark x1="17969" y1="71125" x2="17969" y2="71125"/>
                        <a14:foregroundMark x1="18438" y1="70938" x2="18438" y2="70938"/>
                        <a14:foregroundMark x1="20703" y1="70375" x2="20703" y2="70375"/>
                        <a14:foregroundMark x1="18203" y1="68938" x2="18203" y2="68938"/>
                        <a14:foregroundMark x1="18203" y1="69688" x2="18203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8900" r="22439" b="1444"/>
          <a:stretch/>
        </p:blipFill>
        <p:spPr>
          <a:xfrm>
            <a:off x="-82253" y="4295300"/>
            <a:ext cx="5138453" cy="2687661"/>
          </a:xfrm>
          <a:prstGeom prst="rect">
            <a:avLst/>
          </a:prstGeom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tree, food&#10;&#10;Description automatically generated">
            <a:extLst>
              <a:ext uri="{FF2B5EF4-FFF2-40B4-BE49-F238E27FC236}">
                <a16:creationId xmlns:a16="http://schemas.microsoft.com/office/drawing/2014/main" id="{1D51B2D1-6AB4-408A-87C0-D4AE3F2AB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1756" y="173760"/>
            <a:ext cx="1364898" cy="105533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F9DF9F7-36AC-488F-A6C4-FA2E420BE817}"/>
              </a:ext>
            </a:extLst>
          </p:cNvPr>
          <p:cNvSpPr/>
          <p:nvPr/>
        </p:nvSpPr>
        <p:spPr bwMode="auto">
          <a:xfrm>
            <a:off x="5269317" y="437870"/>
            <a:ext cx="4769574" cy="460047"/>
          </a:xfrm>
          <a:prstGeom prst="wedgeRoundRectCallout">
            <a:avLst>
              <a:gd name="adj1" fmla="val 58023"/>
              <a:gd name="adj2" fmla="val 8758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因版權問題，請在電子課本中開啟歌曲。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31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8 0.01203 -0.00104 0.0081 4.16667E-7 0.00902 C 0.00508 0.01458 -0.00208 0.03148 -0.00247 0.03263 C -0.003 0.02801 -0.00365 0.0243 -0.00365 0.01875 C -0.00365 0.01064 -0.00065 4.07407E-6 4.16667E-7 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5573" y="0"/>
            <a:ext cx="1220525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3122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61" y="211465"/>
            <a:ext cx="26975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伴奏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恭喜恭喜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1D3E6560-F77B-4E75-941D-F9025CAC0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979" y="1474339"/>
            <a:ext cx="8426251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挑選幾位同學以</a:t>
            </a:r>
            <a:r>
              <a:rPr lang="zh-TW" altLang="en-US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敲擊樂器敲打以下節奏頻現句，伴奏全曲，其他學生則齊唱歌曲。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02AED68-DC3A-4368-8AE4-8A25D7C8B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t="43061" r="23601" b="50351"/>
          <a:stretch/>
        </p:blipFill>
        <p:spPr>
          <a:xfrm>
            <a:off x="2324841" y="3066485"/>
            <a:ext cx="6984776" cy="962959"/>
          </a:xfrm>
          <a:prstGeom prst="rect">
            <a:avLst/>
          </a:prstGeom>
        </p:spPr>
      </p:pic>
      <p:pic>
        <p:nvPicPr>
          <p:cNvPr id="2" name="2BP0704">
            <a:hlinkClick r:id="" action="ppaction://media"/>
            <a:extLst>
              <a:ext uri="{FF2B5EF4-FFF2-40B4-BE49-F238E27FC236}">
                <a16:creationId xmlns:a16="http://schemas.microsoft.com/office/drawing/2014/main" id="{41994D54-9E1F-47F4-A981-53398258C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504" y="3175445"/>
            <a:ext cx="525224" cy="507110"/>
          </a:xfrm>
          <a:prstGeom prst="rect">
            <a:avLst/>
          </a:prstGeom>
        </p:spPr>
      </p:pic>
      <p:sp>
        <p:nvSpPr>
          <p:cNvPr id="12" name="流程圖: 替代程序 11">
            <a:extLst>
              <a:ext uri="{FF2B5EF4-FFF2-40B4-BE49-F238E27FC236}">
                <a16:creationId xmlns:a16="http://schemas.microsoft.com/office/drawing/2014/main" id="{6BCDA283-AC6B-4E45-8BAD-E93DC5079954}"/>
              </a:ext>
            </a:extLst>
          </p:cNvPr>
          <p:cNvSpPr/>
          <p:nvPr/>
        </p:nvSpPr>
        <p:spPr bwMode="auto">
          <a:xfrm>
            <a:off x="4511824" y="4563521"/>
            <a:ext cx="3600400" cy="1556105"/>
          </a:xfrm>
          <a:prstGeom prst="flowChartAlternateProcess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你會選用哪種</a:t>
            </a:r>
            <a:r>
              <a:rPr lang="zh-TW" altLang="en-US" sz="2800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中國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敲擊樂器？為甚麼？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24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0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35158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93819"/>
            <a:ext cx="235158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8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9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134754"/>
            <a:ext cx="64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8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9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D70FD167-EF3A-42DF-994A-2F92D5E9B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927279"/>
            <a:ext cx="4475459" cy="55943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819309C-2CE8-472C-810C-A5A24482F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87" y="927279"/>
            <a:ext cx="4466198" cy="55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8961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04195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" y="188913"/>
            <a:ext cx="197052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專題研習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1">
            <a:extLst>
              <a:ext uri="{FF2B5EF4-FFF2-40B4-BE49-F238E27FC236}">
                <a16:creationId xmlns:a16="http://schemas.microsoft.com/office/drawing/2014/main" id="{D2ECFC43-97D9-4992-9680-3D7ECECAC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152400"/>
            <a:ext cx="92142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同學每二至三人一組，以「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賀年音樂」為題，進行專題研習，然後在班上跟同學分享。看看以下的小提示。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4A687D3-3FD3-4921-8941-76B0C05688C9}"/>
              </a:ext>
            </a:extLst>
          </p:cNvPr>
          <p:cNvSpPr txBox="1"/>
          <p:nvPr/>
        </p:nvSpPr>
        <p:spPr>
          <a:xfrm>
            <a:off x="884298" y="1732566"/>
            <a:ext cx="10537551" cy="4936521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AC465553-C820-4CFC-AA43-7859D70284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7451" r="61812" b="76580"/>
          <a:stretch/>
        </p:blipFill>
        <p:spPr>
          <a:xfrm>
            <a:off x="4694251" y="1748766"/>
            <a:ext cx="2801115" cy="884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1A2BE549-B697-48A4-9653-A7CCB9348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563" b="99875" l="12812" r="56563">
                        <a14:foregroundMark x1="43828" y1="71188" x2="34297" y2="67313"/>
                        <a14:foregroundMark x1="34297" y1="67313" x2="24297" y2="69563"/>
                        <a14:foregroundMark x1="24297" y1="69563" x2="17891" y2="74563"/>
                        <a14:foregroundMark x1="17891" y1="74563" x2="14219" y2="81063"/>
                        <a14:foregroundMark x1="14219" y1="81063" x2="14609" y2="88500"/>
                        <a14:foregroundMark x1="14609" y1="88500" x2="18672" y2="95438"/>
                        <a14:foregroundMark x1="18672" y1="95438" x2="24141" y2="99875"/>
                        <a14:foregroundMark x1="47266" y1="98813" x2="57109" y2="87188"/>
                        <a14:foregroundMark x1="57109" y1="87188" x2="48750" y2="71938"/>
                        <a14:foregroundMark x1="48750" y1="71938" x2="40859" y2="67125"/>
                        <a14:foregroundMark x1="40859" y1="67125" x2="30625" y2="67625"/>
                        <a14:foregroundMark x1="30625" y1="67625" x2="24844" y2="69750"/>
                        <a14:foregroundMark x1="13906" y1="79188" x2="13984" y2="86625"/>
                        <a14:foregroundMark x1="13984" y1="86625" x2="14844" y2="87688"/>
                        <a14:foregroundMark x1="47969" y1="98063" x2="54375" y2="92375"/>
                        <a14:foregroundMark x1="54375" y1="92375" x2="55625" y2="87688"/>
                        <a14:foregroundMark x1="49141" y1="95063" x2="38906" y2="92688"/>
                        <a14:foregroundMark x1="38906" y1="92688" x2="41250" y2="93063"/>
                        <a14:foregroundMark x1="41719" y1="94375" x2="41719" y2="94375"/>
                        <a14:foregroundMark x1="56563" y1="84188" x2="54375" y2="77000"/>
                        <a14:foregroundMark x1="54375" y1="77000" x2="47500" y2="71000"/>
                        <a14:foregroundMark x1="47500" y1="71000" x2="38359" y2="67688"/>
                        <a14:foregroundMark x1="38359" y1="67688" x2="35703" y2="67688"/>
                        <a14:foregroundMark x1="12578" y1="81938" x2="26172" y2="69438"/>
                        <a14:foregroundMark x1="26172" y1="69438" x2="38438" y2="66563"/>
                        <a14:foregroundMark x1="29375" y1="67563" x2="19531" y2="70875"/>
                        <a14:foregroundMark x1="19531" y1="70875" x2="13984" y2="77250"/>
                        <a14:foregroundMark x1="13984" y1="77250" x2="11016" y2="84063"/>
                        <a14:foregroundMark x1="11016" y1="84063" x2="13672" y2="91125"/>
                        <a14:foregroundMark x1="13672" y1="91125" x2="21250" y2="99625"/>
                        <a14:foregroundMark x1="21484" y1="99063" x2="12812" y2="85938"/>
                        <a14:foregroundMark x1="12812" y1="85938" x2="12891" y2="81313"/>
                        <a14:foregroundMark x1="42500" y1="68500" x2="54141" y2="76688"/>
                        <a14:foregroundMark x1="54141" y1="77063" x2="47969" y2="70938"/>
                        <a14:foregroundMark x1="47969" y1="70938" x2="41406" y2="68125"/>
                        <a14:foregroundMark x1="54531" y1="76313" x2="48906" y2="70125"/>
                        <a14:foregroundMark x1="48906" y1="70125" x2="39531" y2="6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6799" r="39500" b="1"/>
          <a:stretch/>
        </p:blipFill>
        <p:spPr>
          <a:xfrm>
            <a:off x="567464" y="5310610"/>
            <a:ext cx="1640104" cy="136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5536C69-962D-4E09-AF03-AC58AA3FF64D}"/>
              </a:ext>
            </a:extLst>
          </p:cNvPr>
          <p:cNvSpPr txBox="1"/>
          <p:nvPr/>
        </p:nvSpPr>
        <p:spPr>
          <a:xfrm>
            <a:off x="1775520" y="2633412"/>
            <a:ext cx="95770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你們可以通過不同的途徑搜集資料，例如：留意身邊的賀年音樂、訪問長輩或瀏覽互聯網等。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363538" indent="-363538"/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在完成資料搜集後，你們要細心分析它們的特色，例如速度、力度、歌詞內容、演奏的樂器及氣氛等，然後記錄在課本的表格內。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266700" indent="-266700"/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3.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你們可以用不同的方式展示研習成果，例如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266700" indent="-266700"/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書面報告、口頭匯報或舉行「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賀年音樂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266700" indent="-266700"/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欣賞會」等。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34F5415-0FAA-4319-8892-3D1324C14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38" y="4422130"/>
            <a:ext cx="1853422" cy="23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791" y="0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85483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93819"/>
            <a:ext cx="289035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10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11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163041"/>
            <a:ext cx="64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10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11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C0371E-C4C1-4BA8-9D25-C41D93BD5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6" y="888098"/>
            <a:ext cx="4668118" cy="5835148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5C68E4B5-B249-40A2-8BDA-EA4520737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69" y="888868"/>
            <a:ext cx="4669941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8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" y="0"/>
            <a:ext cx="1219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312" y="2132856"/>
            <a:ext cx="9299376" cy="1219870"/>
          </a:xfrm>
        </p:spPr>
        <p:txBody>
          <a:bodyPr/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學唱賀年歌曲，以</a:t>
            </a:r>
            <a:r>
              <a:rPr lang="zh-TW" altLang="en-US" sz="3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敲擊樂器作伴奏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認識賀年歌曲中的節奏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進行專題研習，分析</a:t>
            </a:r>
            <a:r>
              <a:rPr lang="zh-TW" altLang="en-US" sz="3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賀年音樂的特色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創作節奏短句和新春祝賀語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C479129-1E4E-49CA-9120-C38F666A9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925432"/>
            <a:ext cx="864096" cy="41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8961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47655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729"/>
            <a:ext cx="256107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創作節奏短句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DFE1F24-ACDD-4CA4-9397-D95D7289F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13" b="94250" l="3594" r="71094">
                        <a14:foregroundMark x1="33750" y1="58438" x2="38353" y2="57065"/>
                        <a14:foregroundMark x1="67377" y1="57401" x2="69922" y2="61813"/>
                        <a14:foregroundMark x1="69922" y1="61813" x2="71094" y2="73188"/>
                        <a14:foregroundMark x1="71094" y1="73188" x2="68359" y2="75313"/>
                        <a14:foregroundMark x1="38474" y1="76156" x2="48203" y2="76000"/>
                        <a14:foregroundMark x1="48203" y1="76000" x2="55000" y2="76000"/>
                        <a14:foregroundMark x1="33865" y1="58512" x2="37110" y2="57105"/>
                        <a14:foregroundMark x1="46016" y1="77188" x2="61484" y2="76188"/>
                        <a14:foregroundMark x1="61484" y1="76188" x2="70547" y2="76438"/>
                        <a14:foregroundMark x1="59825" y1="77148" x2="67109" y2="76688"/>
                        <a14:foregroundMark x1="10078" y1="63938" x2="7344" y2="70500"/>
                        <a14:foregroundMark x1="7344" y1="70500" x2="6953" y2="79438"/>
                        <a14:foregroundMark x1="9531" y1="67188" x2="9531" y2="72813"/>
                        <a14:foregroundMark x1="9531" y1="72813" x2="15000" y2="76750"/>
                        <a14:foregroundMark x1="15000" y1="76750" x2="20859" y2="72813"/>
                        <a14:foregroundMark x1="20859" y1="72813" x2="20000" y2="66563"/>
                        <a14:foregroundMark x1="20000" y1="66563" x2="17969" y2="64813"/>
                        <a14:foregroundMark x1="7187" y1="80188" x2="4219" y2="85938"/>
                        <a14:foregroundMark x1="4219" y1="85938" x2="3594" y2="94250"/>
                        <a14:foregroundMark x1="10938" y1="78313" x2="18281" y2="79125"/>
                        <a14:foregroundMark x1="18281" y1="79125" x2="19029" y2="80321"/>
                        <a14:foregroundMark x1="24372" y1="86390" x2="26563" y2="88063"/>
                        <a14:foregroundMark x1="26563" y1="88063" x2="33750" y2="90875"/>
                        <a14:foregroundMark x1="21875" y1="88063" x2="26641" y2="89688"/>
                        <a14:foregroundMark x1="6797" y1="84188" x2="5859" y2="90188"/>
                        <a14:foregroundMark x1="5859" y1="90188" x2="11406" y2="94125"/>
                        <a14:foregroundMark x1="11406" y1="94125" x2="17578" y2="93688"/>
                        <a14:foregroundMark x1="32578" y1="89563" x2="34375" y2="88938"/>
                        <a14:foregroundMark x1="10547" y1="63188" x2="17344" y2="62125"/>
                        <a14:foregroundMark x1="17344" y1="62125" x2="20625" y2="64313"/>
                        <a14:foregroundMark x1="34593" y1="56937" x2="36113" y2="56527"/>
                        <a14:foregroundMark x1="35160" y1="56573" x2="36260" y2="56338"/>
                        <a14:foregroundMark x1="19609" y1="80938" x2="19609" y2="80938"/>
                        <a14:foregroundMark x1="10156" y1="63438" x2="17422" y2="62250"/>
                        <a14:foregroundMark x1="20078" y1="80313" x2="19922" y2="80688"/>
                        <a14:foregroundMark x1="33726" y1="58545" x2="34141" y2="56313"/>
                        <a14:foregroundMark x1="34141" y1="56313" x2="39531" y2="56000"/>
                        <a14:foregroundMark x1="39531" y1="56000" x2="44453" y2="56250"/>
                        <a14:foregroundMark x1="44453" y1="56250" x2="49219" y2="56125"/>
                        <a14:foregroundMark x1="42969" y1="56250" x2="49453" y2="56250"/>
                        <a14:foregroundMark x1="49453" y1="56250" x2="60547" y2="55875"/>
                        <a14:foregroundMark x1="60547" y1="55875" x2="67656" y2="56437"/>
                        <a14:foregroundMark x1="67656" y1="56437" x2="69766" y2="56688"/>
                        <a14:foregroundMark x1="43672" y1="55750" x2="49688" y2="55375"/>
                        <a14:foregroundMark x1="49688" y1="55375" x2="67891" y2="55875"/>
                        <a14:foregroundMark x1="68203" y1="56000" x2="70391" y2="57938"/>
                        <a14:foregroundMark x1="38227" y1="77101" x2="38750" y2="77188"/>
                        <a14:backgroundMark x1="20116" y1="80938" x2="24141" y2="85875"/>
                        <a14:backgroundMark x1="23594" y1="85875" x2="24297" y2="86438"/>
                        <a14:backgroundMark x1="33697" y1="57442" x2="33516" y2="57313"/>
                        <a14:backgroundMark x1="33428" y1="57250" x2="33676" y2="57427"/>
                        <a14:backgroundMark x1="32813" y1="56813" x2="33391" y2="57224"/>
                        <a14:backgroundMark x1="33211" y1="57235" x2="32031" y2="59000"/>
                        <a14:backgroundMark x1="33672" y1="56125" x2="32031" y2="58125"/>
                        <a14:backgroundMark x1="54688" y1="77875" x2="59609" y2="77438"/>
                        <a14:backgroundMark x1="26563" y1="70438" x2="31641" y2="70813"/>
                        <a14:backgroundMark x1="31641" y1="70813" x2="37188" y2="68750"/>
                        <a14:backgroundMark x1="37188" y1="68750" x2="38594" y2="66813"/>
                        <a14:backgroundMark x1="34688" y1="60438" x2="34922" y2="70125"/>
                        <a14:backgroundMark x1="34922" y1="70125" x2="35234" y2="71063"/>
                        <a14:backgroundMark x1="33516" y1="59688" x2="33516" y2="64750"/>
                        <a14:backgroundMark x1="33516" y1="64750" x2="31719" y2="69000"/>
                        <a14:backgroundMark x1="31719" y1="69000" x2="26328" y2="70438"/>
                        <a14:backgroundMark x1="26328" y1="70438" x2="25859" y2="71750"/>
                        <a14:backgroundMark x1="32813" y1="69250" x2="32969" y2="74125"/>
                        <a14:backgroundMark x1="32969" y1="74125" x2="37109" y2="76563"/>
                        <a14:backgroundMark x1="37109" y1="76563" x2="37344" y2="76563"/>
                        <a14:backgroundMark x1="35938" y1="76000" x2="38047" y2="63625"/>
                        <a14:backgroundMark x1="38047" y1="63625" x2="37422" y2="59000"/>
                        <a14:backgroundMark x1="37422" y1="59000" x2="35938" y2="60813"/>
                        <a14:backgroundMark x1="33828" y1="60188" x2="37344" y2="60188"/>
                        <a14:backgroundMark x1="36641" y1="67063" x2="36641" y2="68500"/>
                        <a14:backgroundMark x1="33125" y1="59375" x2="36875" y2="60063"/>
                        <a14:backgroundMark x1="35078" y1="59813" x2="36641" y2="59813"/>
                        <a14:backgroundMark x1="32266" y1="59375" x2="36641" y2="59688"/>
                        <a14:backgroundMark x1="36641" y1="59688" x2="37188" y2="77563"/>
                        <a14:backgroundMark x1="95391" y1="76000" x2="95391" y2="76000"/>
                        <a14:backgroundMark x1="37188" y1="75625" x2="36250" y2="80125"/>
                        <a14:backgroundMark x1="36250" y1="80125" x2="36328" y2="80313"/>
                        <a14:backgroundMark x1="33438" y1="59625" x2="37344" y2="5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08" r="62931" b="6357"/>
          <a:stretch/>
        </p:blipFill>
        <p:spPr>
          <a:xfrm>
            <a:off x="395895" y="3524233"/>
            <a:ext cx="3293754" cy="3427584"/>
          </a:xfrm>
          <a:prstGeom prst="rect">
            <a:avLst/>
          </a:prstGeom>
        </p:spPr>
      </p:pic>
      <p:sp>
        <p:nvSpPr>
          <p:cNvPr id="27" name="Speech Bubble: Rectangle with Corners Rounded 7">
            <a:extLst>
              <a:ext uri="{FF2B5EF4-FFF2-40B4-BE49-F238E27FC236}">
                <a16:creationId xmlns:a16="http://schemas.microsoft.com/office/drawing/2014/main" id="{3A749A64-43EB-4E21-AEFA-72C5EFC089A1}"/>
              </a:ext>
            </a:extLst>
          </p:cNvPr>
          <p:cNvSpPr/>
          <p:nvPr/>
        </p:nvSpPr>
        <p:spPr bwMode="auto">
          <a:xfrm>
            <a:off x="2207568" y="1576461"/>
            <a:ext cx="7992887" cy="1357614"/>
          </a:xfrm>
          <a:prstGeom prst="wedgeRoundRectCallout">
            <a:avLst>
              <a:gd name="adj1" fmla="val -50706"/>
              <a:gd name="adj2" fmla="val 92586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接下來，分組進行創作活動，為課本中的歌曲</a:t>
            </a:r>
            <a:r>
              <a:rPr lang="en-US" altLang="zh-TW" sz="32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賀新歲</a:t>
            </a:r>
            <a:r>
              <a:rPr lang="en-US" altLang="zh-TW" sz="32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增添氣氛。先看看步驟一。</a:t>
            </a:r>
            <a:endParaRPr lang="en-US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BE3548D-9730-4C3B-829C-EB15444AE1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8" b="69929"/>
          <a:stretch/>
        </p:blipFill>
        <p:spPr>
          <a:xfrm>
            <a:off x="2818212" y="4073917"/>
            <a:ext cx="8944087" cy="1656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icture containing tree, food&#10;&#10;Description automatically generated">
            <a:extLst>
              <a:ext uri="{FF2B5EF4-FFF2-40B4-BE49-F238E27FC236}">
                <a16:creationId xmlns:a16="http://schemas.microsoft.com/office/drawing/2014/main" id="{329EABA7-C0B9-44C0-AC7F-ED8C80205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1756" y="173760"/>
            <a:ext cx="1364898" cy="105533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BD8909-1EED-4242-AD5A-9103273F48D1}"/>
              </a:ext>
            </a:extLst>
          </p:cNvPr>
          <p:cNvSpPr/>
          <p:nvPr/>
        </p:nvSpPr>
        <p:spPr bwMode="auto">
          <a:xfrm>
            <a:off x="5269317" y="437870"/>
            <a:ext cx="4769574" cy="460047"/>
          </a:xfrm>
          <a:prstGeom prst="wedgeRoundRectCallout">
            <a:avLst>
              <a:gd name="adj1" fmla="val 58023"/>
              <a:gd name="adj2" fmla="val 8758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因版權問題，請在電子課本中開啟歌曲。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364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8961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47655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729"/>
            <a:ext cx="256107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創作節奏短句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E6940436-7AD5-4760-B4D3-F561B8412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990997" y="3549113"/>
            <a:ext cx="1585988" cy="3369825"/>
          </a:xfrm>
          <a:prstGeom prst="rect">
            <a:avLst/>
          </a:prstGeom>
        </p:spPr>
      </p:pic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CD2C4AFC-8782-4CA1-90A3-B6BF2ABD19D7}"/>
              </a:ext>
            </a:extLst>
          </p:cNvPr>
          <p:cNvSpPr/>
          <p:nvPr/>
        </p:nvSpPr>
        <p:spPr bwMode="auto">
          <a:xfrm>
            <a:off x="2561072" y="1866075"/>
            <a:ext cx="3899727" cy="898526"/>
          </a:xfrm>
          <a:prstGeom prst="wedgeRoundRectCallout">
            <a:avLst>
              <a:gd name="adj1" fmla="val -48104"/>
              <a:gd name="adj2" fmla="val 91695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看看以下的例子：</a:t>
            </a:r>
            <a:endParaRPr lang="en-US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DCC501E-3398-4AFF-BE43-4A98959E97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23015" r="29539" b="69929"/>
          <a:stretch/>
        </p:blipFill>
        <p:spPr>
          <a:xfrm>
            <a:off x="3143672" y="4042642"/>
            <a:ext cx="6885453" cy="1143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1DE20D1-5B80-4A01-A327-AF4A5141E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768" y="4293096"/>
            <a:ext cx="1035287" cy="5711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267EB4F-63DD-4560-A3F3-2CA8F5CF3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660" y="4226812"/>
            <a:ext cx="886197" cy="63806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CA9DB47-27FA-4CBC-8320-055271E63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917" y="4255982"/>
            <a:ext cx="1035287" cy="5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8961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47655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729"/>
            <a:ext cx="256107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創作祝賀語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DFE1F24-ACDD-4CA4-9397-D95D7289F4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13" b="94250" l="3594" r="71094">
                        <a14:foregroundMark x1="33750" y1="58438" x2="38353" y2="57065"/>
                        <a14:foregroundMark x1="67377" y1="57401" x2="69922" y2="61813"/>
                        <a14:foregroundMark x1="69922" y1="61813" x2="71094" y2="73188"/>
                        <a14:foregroundMark x1="71094" y1="73188" x2="68359" y2="75313"/>
                        <a14:foregroundMark x1="38474" y1="76156" x2="48203" y2="76000"/>
                        <a14:foregroundMark x1="48203" y1="76000" x2="55000" y2="76000"/>
                        <a14:foregroundMark x1="33865" y1="58512" x2="37110" y2="57105"/>
                        <a14:foregroundMark x1="46016" y1="77188" x2="61484" y2="76188"/>
                        <a14:foregroundMark x1="61484" y1="76188" x2="70547" y2="76438"/>
                        <a14:foregroundMark x1="59825" y1="77148" x2="67109" y2="76688"/>
                        <a14:foregroundMark x1="10078" y1="63938" x2="7344" y2="70500"/>
                        <a14:foregroundMark x1="7344" y1="70500" x2="6953" y2="79438"/>
                        <a14:foregroundMark x1="9531" y1="67188" x2="9531" y2="72813"/>
                        <a14:foregroundMark x1="9531" y1="72813" x2="15000" y2="76750"/>
                        <a14:foregroundMark x1="15000" y1="76750" x2="20859" y2="72813"/>
                        <a14:foregroundMark x1="20859" y1="72813" x2="20000" y2="66563"/>
                        <a14:foregroundMark x1="20000" y1="66563" x2="17969" y2="64813"/>
                        <a14:foregroundMark x1="7187" y1="80188" x2="4219" y2="85938"/>
                        <a14:foregroundMark x1="4219" y1="85938" x2="3594" y2="94250"/>
                        <a14:foregroundMark x1="10938" y1="78313" x2="18281" y2="79125"/>
                        <a14:foregroundMark x1="18281" y1="79125" x2="19029" y2="80321"/>
                        <a14:foregroundMark x1="24372" y1="86390" x2="26563" y2="88063"/>
                        <a14:foregroundMark x1="26563" y1="88063" x2="33750" y2="90875"/>
                        <a14:foregroundMark x1="21875" y1="88063" x2="26641" y2="89688"/>
                        <a14:foregroundMark x1="6797" y1="84188" x2="5859" y2="90188"/>
                        <a14:foregroundMark x1="5859" y1="90188" x2="11406" y2="94125"/>
                        <a14:foregroundMark x1="11406" y1="94125" x2="17578" y2="93688"/>
                        <a14:foregroundMark x1="32578" y1="89563" x2="34375" y2="88938"/>
                        <a14:foregroundMark x1="10547" y1="63188" x2="17344" y2="62125"/>
                        <a14:foregroundMark x1="17344" y1="62125" x2="20625" y2="64313"/>
                        <a14:foregroundMark x1="34593" y1="56937" x2="36113" y2="56527"/>
                        <a14:foregroundMark x1="35160" y1="56573" x2="36260" y2="56338"/>
                        <a14:foregroundMark x1="19609" y1="80938" x2="19609" y2="80938"/>
                        <a14:foregroundMark x1="10156" y1="63438" x2="17422" y2="62250"/>
                        <a14:foregroundMark x1="20078" y1="80313" x2="19922" y2="80688"/>
                        <a14:foregroundMark x1="33726" y1="58545" x2="34141" y2="56313"/>
                        <a14:foregroundMark x1="34141" y1="56313" x2="39531" y2="56000"/>
                        <a14:foregroundMark x1="39531" y1="56000" x2="44453" y2="56250"/>
                        <a14:foregroundMark x1="44453" y1="56250" x2="49219" y2="56125"/>
                        <a14:foregroundMark x1="42969" y1="56250" x2="49453" y2="56250"/>
                        <a14:foregroundMark x1="49453" y1="56250" x2="60547" y2="55875"/>
                        <a14:foregroundMark x1="60547" y1="55875" x2="67656" y2="56437"/>
                        <a14:foregroundMark x1="67656" y1="56437" x2="69766" y2="56688"/>
                        <a14:foregroundMark x1="43672" y1="55750" x2="49688" y2="55375"/>
                        <a14:foregroundMark x1="49688" y1="55375" x2="67891" y2="55875"/>
                        <a14:foregroundMark x1="68203" y1="56000" x2="70391" y2="57938"/>
                        <a14:foregroundMark x1="38227" y1="77101" x2="38750" y2="77188"/>
                        <a14:backgroundMark x1="20116" y1="80938" x2="24141" y2="85875"/>
                        <a14:backgroundMark x1="23594" y1="85875" x2="24297" y2="86438"/>
                        <a14:backgroundMark x1="33697" y1="57442" x2="33516" y2="57313"/>
                        <a14:backgroundMark x1="33428" y1="57250" x2="33676" y2="57427"/>
                        <a14:backgroundMark x1="32813" y1="56813" x2="33391" y2="57224"/>
                        <a14:backgroundMark x1="33211" y1="57235" x2="32031" y2="59000"/>
                        <a14:backgroundMark x1="33672" y1="56125" x2="32031" y2="58125"/>
                        <a14:backgroundMark x1="54688" y1="77875" x2="59609" y2="77438"/>
                        <a14:backgroundMark x1="26563" y1="70438" x2="31641" y2="70813"/>
                        <a14:backgroundMark x1="31641" y1="70813" x2="37188" y2="68750"/>
                        <a14:backgroundMark x1="37188" y1="68750" x2="38594" y2="66813"/>
                        <a14:backgroundMark x1="34688" y1="60438" x2="34922" y2="70125"/>
                        <a14:backgroundMark x1="34922" y1="70125" x2="35234" y2="71063"/>
                        <a14:backgroundMark x1="33516" y1="59688" x2="33516" y2="64750"/>
                        <a14:backgroundMark x1="33516" y1="64750" x2="31719" y2="69000"/>
                        <a14:backgroundMark x1="31719" y1="69000" x2="26328" y2="70438"/>
                        <a14:backgroundMark x1="26328" y1="70438" x2="25859" y2="71750"/>
                        <a14:backgroundMark x1="32813" y1="69250" x2="32969" y2="74125"/>
                        <a14:backgroundMark x1="32969" y1="74125" x2="37109" y2="76563"/>
                        <a14:backgroundMark x1="37109" y1="76563" x2="37344" y2="76563"/>
                        <a14:backgroundMark x1="35938" y1="76000" x2="38047" y2="63625"/>
                        <a14:backgroundMark x1="38047" y1="63625" x2="37422" y2="59000"/>
                        <a14:backgroundMark x1="37422" y1="59000" x2="35938" y2="60813"/>
                        <a14:backgroundMark x1="33828" y1="60188" x2="37344" y2="60188"/>
                        <a14:backgroundMark x1="36641" y1="67063" x2="36641" y2="68500"/>
                        <a14:backgroundMark x1="33125" y1="59375" x2="36875" y2="60063"/>
                        <a14:backgroundMark x1="35078" y1="59813" x2="36641" y2="59813"/>
                        <a14:backgroundMark x1="32266" y1="59375" x2="36641" y2="59688"/>
                        <a14:backgroundMark x1="36641" y1="59688" x2="37188" y2="77563"/>
                        <a14:backgroundMark x1="95391" y1="76000" x2="95391" y2="76000"/>
                        <a14:backgroundMark x1="37188" y1="75625" x2="36250" y2="80125"/>
                        <a14:backgroundMark x1="36250" y1="80125" x2="36328" y2="80313"/>
                        <a14:backgroundMark x1="33438" y1="59625" x2="37344" y2="5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08" r="62931" b="6357"/>
          <a:stretch/>
        </p:blipFill>
        <p:spPr>
          <a:xfrm>
            <a:off x="395895" y="3524233"/>
            <a:ext cx="3293754" cy="3427584"/>
          </a:xfrm>
          <a:prstGeom prst="rect">
            <a:avLst/>
          </a:prstGeom>
        </p:spPr>
      </p:pic>
      <p:sp>
        <p:nvSpPr>
          <p:cNvPr id="27" name="Speech Bubble: Rectangle with Corners Rounded 7">
            <a:extLst>
              <a:ext uri="{FF2B5EF4-FFF2-40B4-BE49-F238E27FC236}">
                <a16:creationId xmlns:a16="http://schemas.microsoft.com/office/drawing/2014/main" id="{3A749A64-43EB-4E21-AEFA-72C5EFC089A1}"/>
              </a:ext>
            </a:extLst>
          </p:cNvPr>
          <p:cNvSpPr/>
          <p:nvPr/>
        </p:nvSpPr>
        <p:spPr bwMode="auto">
          <a:xfrm>
            <a:off x="839416" y="990479"/>
            <a:ext cx="7698939" cy="1188842"/>
          </a:xfrm>
          <a:prstGeom prst="wedgeRoundRectCallout">
            <a:avLst>
              <a:gd name="adj1" fmla="val -42425"/>
              <a:gd name="adj2" fmla="val 130740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看看步驟二。我們在拜年的時候常用哪些四字祝賀語？想一想。</a:t>
            </a:r>
            <a:endParaRPr lang="en-US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682C6F-B627-4E5E-AFAB-7BC71914DD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30480" r="34420" b="58420"/>
          <a:stretch/>
        </p:blipFill>
        <p:spPr>
          <a:xfrm>
            <a:off x="3325809" y="2493863"/>
            <a:ext cx="7260923" cy="169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8C5D6D3-5981-486D-9DAD-99408734CD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41580" r="36901" b="41580"/>
          <a:stretch/>
        </p:blipFill>
        <p:spPr>
          <a:xfrm>
            <a:off x="3347255" y="4190025"/>
            <a:ext cx="6768752" cy="230150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881F3EE-13A4-4AD6-BD38-C533E6BB3D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65665"/>
          <a:stretch/>
        </p:blipFill>
        <p:spPr>
          <a:xfrm>
            <a:off x="9897713" y="3979301"/>
            <a:ext cx="1943776" cy="251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877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8961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47655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729"/>
            <a:ext cx="256107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創作祝賀語</a:t>
            </a:r>
            <a:endParaRPr lang="en-US" sz="2800" dirty="0">
              <a:solidFill>
                <a:srgbClr val="FF6600"/>
              </a:solidFill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E6940436-7AD5-4760-B4D3-F561B8412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990997" y="3549113"/>
            <a:ext cx="1585988" cy="3369825"/>
          </a:xfrm>
          <a:prstGeom prst="rect">
            <a:avLst/>
          </a:prstGeom>
        </p:spPr>
      </p:pic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CD2C4AFC-8782-4CA1-90A3-B6BF2ABD19D7}"/>
              </a:ext>
            </a:extLst>
          </p:cNvPr>
          <p:cNvSpPr/>
          <p:nvPr/>
        </p:nvSpPr>
        <p:spPr bwMode="auto">
          <a:xfrm>
            <a:off x="1243239" y="1035090"/>
            <a:ext cx="6481390" cy="1210273"/>
          </a:xfrm>
          <a:prstGeom prst="wedgeRoundRectCallout">
            <a:avLst>
              <a:gd name="adj1" fmla="val -39727"/>
              <a:gd name="adj2" fmla="val 120019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「學業進步」、「萬事如意」、「年年有餘」、「出入平安」</a:t>
            </a:r>
            <a:r>
              <a:rPr lang="en-US" altLang="zh-TW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042F9E4-5EAE-47BE-85E5-7B0E738F45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30480" r="34420" b="58420"/>
          <a:stretch/>
        </p:blipFill>
        <p:spPr>
          <a:xfrm>
            <a:off x="3359696" y="2486308"/>
            <a:ext cx="7260923" cy="169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52AE62B-6910-4772-B64B-E009DC314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41580" r="36901" b="41580"/>
          <a:stretch/>
        </p:blipFill>
        <p:spPr>
          <a:xfrm>
            <a:off x="3359697" y="4178471"/>
            <a:ext cx="6768752" cy="230150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9FD4D60-49F2-402F-854B-1B5F75118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092" y="4852723"/>
            <a:ext cx="4711074" cy="136552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5A6BE30-FBF1-424C-ACB7-AA450E859C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65665"/>
          <a:stretch/>
        </p:blipFill>
        <p:spPr>
          <a:xfrm>
            <a:off x="9897713" y="3979301"/>
            <a:ext cx="1943776" cy="251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2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8961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47655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729"/>
            <a:ext cx="2476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進行表演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DFE1F24-ACDD-4CA4-9397-D95D7289F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13" b="94250" l="3594" r="71094">
                        <a14:foregroundMark x1="33750" y1="58438" x2="38353" y2="57065"/>
                        <a14:foregroundMark x1="67377" y1="57401" x2="69922" y2="61813"/>
                        <a14:foregroundMark x1="69922" y1="61813" x2="71094" y2="73188"/>
                        <a14:foregroundMark x1="71094" y1="73188" x2="68359" y2="75313"/>
                        <a14:foregroundMark x1="38474" y1="76156" x2="48203" y2="76000"/>
                        <a14:foregroundMark x1="48203" y1="76000" x2="55000" y2="76000"/>
                        <a14:foregroundMark x1="33865" y1="58512" x2="37110" y2="57105"/>
                        <a14:foregroundMark x1="46016" y1="77188" x2="61484" y2="76188"/>
                        <a14:foregroundMark x1="61484" y1="76188" x2="70547" y2="76438"/>
                        <a14:foregroundMark x1="59825" y1="77148" x2="67109" y2="76688"/>
                        <a14:foregroundMark x1="10078" y1="63938" x2="7344" y2="70500"/>
                        <a14:foregroundMark x1="7344" y1="70500" x2="6953" y2="79438"/>
                        <a14:foregroundMark x1="9531" y1="67188" x2="9531" y2="72813"/>
                        <a14:foregroundMark x1="9531" y1="72813" x2="15000" y2="76750"/>
                        <a14:foregroundMark x1="15000" y1="76750" x2="20859" y2="72813"/>
                        <a14:foregroundMark x1="20859" y1="72813" x2="20000" y2="66563"/>
                        <a14:foregroundMark x1="20000" y1="66563" x2="17969" y2="64813"/>
                        <a14:foregroundMark x1="7187" y1="80188" x2="4219" y2="85938"/>
                        <a14:foregroundMark x1="4219" y1="85938" x2="3594" y2="94250"/>
                        <a14:foregroundMark x1="10938" y1="78313" x2="18281" y2="79125"/>
                        <a14:foregroundMark x1="18281" y1="79125" x2="19029" y2="80321"/>
                        <a14:foregroundMark x1="24372" y1="86390" x2="26563" y2="88063"/>
                        <a14:foregroundMark x1="26563" y1="88063" x2="33750" y2="90875"/>
                        <a14:foregroundMark x1="21875" y1="88063" x2="26641" y2="89688"/>
                        <a14:foregroundMark x1="6797" y1="84188" x2="5859" y2="90188"/>
                        <a14:foregroundMark x1="5859" y1="90188" x2="11406" y2="94125"/>
                        <a14:foregroundMark x1="11406" y1="94125" x2="17578" y2="93688"/>
                        <a14:foregroundMark x1="32578" y1="89563" x2="34375" y2="88938"/>
                        <a14:foregroundMark x1="10547" y1="63188" x2="17344" y2="62125"/>
                        <a14:foregroundMark x1="17344" y1="62125" x2="20625" y2="64313"/>
                        <a14:foregroundMark x1="34593" y1="56937" x2="36113" y2="56527"/>
                        <a14:foregroundMark x1="35160" y1="56573" x2="36260" y2="56338"/>
                        <a14:foregroundMark x1="19609" y1="80938" x2="19609" y2="80938"/>
                        <a14:foregroundMark x1="10156" y1="63438" x2="17422" y2="62250"/>
                        <a14:foregroundMark x1="20078" y1="80313" x2="19922" y2="80688"/>
                        <a14:foregroundMark x1="33726" y1="58545" x2="34141" y2="56313"/>
                        <a14:foregroundMark x1="34141" y1="56313" x2="39531" y2="56000"/>
                        <a14:foregroundMark x1="39531" y1="56000" x2="44453" y2="56250"/>
                        <a14:foregroundMark x1="44453" y1="56250" x2="49219" y2="56125"/>
                        <a14:foregroundMark x1="42969" y1="56250" x2="49453" y2="56250"/>
                        <a14:foregroundMark x1="49453" y1="56250" x2="60547" y2="55875"/>
                        <a14:foregroundMark x1="60547" y1="55875" x2="67656" y2="56437"/>
                        <a14:foregroundMark x1="67656" y1="56437" x2="69766" y2="56688"/>
                        <a14:foregroundMark x1="43672" y1="55750" x2="49688" y2="55375"/>
                        <a14:foregroundMark x1="49688" y1="55375" x2="67891" y2="55875"/>
                        <a14:foregroundMark x1="68203" y1="56000" x2="70391" y2="57938"/>
                        <a14:foregroundMark x1="38227" y1="77101" x2="38750" y2="77188"/>
                        <a14:backgroundMark x1="20116" y1="80938" x2="24141" y2="85875"/>
                        <a14:backgroundMark x1="23594" y1="85875" x2="24297" y2="86438"/>
                        <a14:backgroundMark x1="33697" y1="57442" x2="33516" y2="57313"/>
                        <a14:backgroundMark x1="33428" y1="57250" x2="33676" y2="57427"/>
                        <a14:backgroundMark x1="32813" y1="56813" x2="33391" y2="57224"/>
                        <a14:backgroundMark x1="33211" y1="57235" x2="32031" y2="59000"/>
                        <a14:backgroundMark x1="33672" y1="56125" x2="32031" y2="58125"/>
                        <a14:backgroundMark x1="54688" y1="77875" x2="59609" y2="77438"/>
                        <a14:backgroundMark x1="26563" y1="70438" x2="31641" y2="70813"/>
                        <a14:backgroundMark x1="31641" y1="70813" x2="37188" y2="68750"/>
                        <a14:backgroundMark x1="37188" y1="68750" x2="38594" y2="66813"/>
                        <a14:backgroundMark x1="34688" y1="60438" x2="34922" y2="70125"/>
                        <a14:backgroundMark x1="34922" y1="70125" x2="35234" y2="71063"/>
                        <a14:backgroundMark x1="33516" y1="59688" x2="33516" y2="64750"/>
                        <a14:backgroundMark x1="33516" y1="64750" x2="31719" y2="69000"/>
                        <a14:backgroundMark x1="31719" y1="69000" x2="26328" y2="70438"/>
                        <a14:backgroundMark x1="26328" y1="70438" x2="25859" y2="71750"/>
                        <a14:backgroundMark x1="32813" y1="69250" x2="32969" y2="74125"/>
                        <a14:backgroundMark x1="32969" y1="74125" x2="37109" y2="76563"/>
                        <a14:backgroundMark x1="37109" y1="76563" x2="37344" y2="76563"/>
                        <a14:backgroundMark x1="35938" y1="76000" x2="38047" y2="63625"/>
                        <a14:backgroundMark x1="38047" y1="63625" x2="37422" y2="59000"/>
                        <a14:backgroundMark x1="37422" y1="59000" x2="35938" y2="60813"/>
                        <a14:backgroundMark x1="33828" y1="60188" x2="37344" y2="60188"/>
                        <a14:backgroundMark x1="36641" y1="67063" x2="36641" y2="68500"/>
                        <a14:backgroundMark x1="33125" y1="59375" x2="36875" y2="60063"/>
                        <a14:backgroundMark x1="35078" y1="59813" x2="36641" y2="59813"/>
                        <a14:backgroundMark x1="32266" y1="59375" x2="36641" y2="59688"/>
                        <a14:backgroundMark x1="36641" y1="59688" x2="37188" y2="77563"/>
                        <a14:backgroundMark x1="95391" y1="76000" x2="95391" y2="76000"/>
                        <a14:backgroundMark x1="37188" y1="75625" x2="36250" y2="80125"/>
                        <a14:backgroundMark x1="36250" y1="80125" x2="36328" y2="80313"/>
                        <a14:backgroundMark x1="33438" y1="59625" x2="37344" y2="5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08" r="62931" b="6357"/>
          <a:stretch/>
        </p:blipFill>
        <p:spPr>
          <a:xfrm>
            <a:off x="395895" y="3524233"/>
            <a:ext cx="3293754" cy="3427584"/>
          </a:xfrm>
          <a:prstGeom prst="rect">
            <a:avLst/>
          </a:prstGeom>
        </p:spPr>
      </p:pic>
      <p:sp>
        <p:nvSpPr>
          <p:cNvPr id="27" name="Speech Bubble: Rectangle with Corners Rounded 7">
            <a:extLst>
              <a:ext uri="{FF2B5EF4-FFF2-40B4-BE49-F238E27FC236}">
                <a16:creationId xmlns:a16="http://schemas.microsoft.com/office/drawing/2014/main" id="{3A749A64-43EB-4E21-AEFA-72C5EFC089A1}"/>
              </a:ext>
            </a:extLst>
          </p:cNvPr>
          <p:cNvSpPr/>
          <p:nvPr/>
        </p:nvSpPr>
        <p:spPr bwMode="auto">
          <a:xfrm>
            <a:off x="2213485" y="1327109"/>
            <a:ext cx="3018420" cy="841123"/>
          </a:xfrm>
          <a:prstGeom prst="wedgeRoundRectCallout">
            <a:avLst>
              <a:gd name="adj1" fmla="val -55947"/>
              <a:gd name="adj2" fmla="val 122116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看看步驟三：</a:t>
            </a:r>
            <a:endParaRPr lang="en-US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199CC0A-EEC9-414A-8D89-95321575853B}"/>
              </a:ext>
            </a:extLst>
          </p:cNvPr>
          <p:cNvSpPr txBox="1"/>
          <p:nvPr/>
        </p:nvSpPr>
        <p:spPr>
          <a:xfrm>
            <a:off x="2734678" y="2730914"/>
            <a:ext cx="7992888" cy="1815882"/>
          </a:xfrm>
          <a:prstGeom prst="rect">
            <a:avLst/>
          </a:prstGeom>
          <a:solidFill>
            <a:srgbClr val="FFCC99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 　　  </a:t>
            </a:r>
            <a:r>
              <a:rPr lang="zh-TW" altLang="en-US" sz="3200" dirty="0">
                <a:solidFill>
                  <a:srgbClr val="9900FF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把你們創作的節奏短句和祝賀語，加插在</a:t>
            </a:r>
            <a:r>
              <a:rPr lang="en-US" altLang="zh-TW" sz="3200" dirty="0">
                <a:solidFill>
                  <a:srgbClr val="9900FF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《</a:t>
            </a:r>
            <a:r>
              <a:rPr lang="zh-TW" altLang="en-US" sz="3200" dirty="0">
                <a:solidFill>
                  <a:srgbClr val="9900FF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賀新年</a:t>
            </a:r>
            <a:r>
              <a:rPr lang="en-US" altLang="zh-TW" sz="3200" dirty="0">
                <a:solidFill>
                  <a:srgbClr val="9900FF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》</a:t>
            </a:r>
            <a:r>
              <a:rPr lang="zh-TW" altLang="en-US" sz="3200" dirty="0">
                <a:solidFill>
                  <a:srgbClr val="9900FF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（課本</a:t>
            </a:r>
            <a:r>
              <a:rPr lang="en-US" altLang="zh-TW" sz="3200" dirty="0">
                <a:solidFill>
                  <a:srgbClr val="9900FF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p.11</a:t>
            </a:r>
            <a:r>
              <a:rPr lang="zh-TW" altLang="en-US" sz="3200" dirty="0">
                <a:solidFill>
                  <a:srgbClr val="9900FF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）第二行後，然後分組把整首歌表演出來。　</a:t>
            </a:r>
            <a:r>
              <a:rPr lang="zh-TW" altLang="en-US" sz="4000" dirty="0">
                <a:latin typeface="細明體" panose="02020509000000000000" pitchFamily="49" charset="-120"/>
                <a:ea typeface="細明體" panose="02020509000000000000" pitchFamily="49" charset="-120"/>
              </a:rPr>
              <a:t>　　　　　　　　</a:t>
            </a:r>
            <a:endParaRPr lang="en-US" sz="40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E9B378-EF76-48D7-89D1-938F33E8D1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57906" r="78950" b="37292"/>
          <a:stretch/>
        </p:blipFill>
        <p:spPr>
          <a:xfrm>
            <a:off x="2749602" y="2751708"/>
            <a:ext cx="1368152" cy="652555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B8D67121-6333-42BB-AA75-592124F606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750" b="95563" l="66875" r="97813">
                        <a14:foregroundMark x1="71094" y1="84438" x2="66719" y2="90938"/>
                        <a14:foregroundMark x1="66719" y1="90938" x2="74766" y2="94563"/>
                        <a14:foregroundMark x1="74766" y1="94563" x2="84609" y2="95563"/>
                        <a14:foregroundMark x1="84609" y1="95563" x2="83594" y2="93750"/>
                        <a14:foregroundMark x1="69453" y1="85125" x2="66953" y2="90250"/>
                        <a14:foregroundMark x1="82500" y1="95313" x2="82500" y2="95313"/>
                        <a14:foregroundMark x1="96953" y1="86875" x2="96953" y2="86875"/>
                        <a14:foregroundMark x1="97813" y1="87750" x2="97813" y2="87750"/>
                        <a14:foregroundMark x1="97813" y1="87750" x2="97813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73" t="77989" b="4005"/>
          <a:stretch/>
        </p:blipFill>
        <p:spPr>
          <a:xfrm>
            <a:off x="9120336" y="4645180"/>
            <a:ext cx="2729114" cy="181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8961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47655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729"/>
            <a:ext cx="2476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進行表演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7">
            <a:extLst>
              <a:ext uri="{FF2B5EF4-FFF2-40B4-BE49-F238E27FC236}">
                <a16:creationId xmlns:a16="http://schemas.microsoft.com/office/drawing/2014/main" id="{1E59AA1E-9660-4A90-B8AE-B8B3245A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29990" y="793750"/>
            <a:ext cx="1855877" cy="190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D2C203A8-34B8-4946-BAEB-3AA3ACB40232}"/>
              </a:ext>
            </a:extLst>
          </p:cNvPr>
          <p:cNvGrpSpPr/>
          <p:nvPr/>
        </p:nvGrpSpPr>
        <p:grpSpPr>
          <a:xfrm>
            <a:off x="4250101" y="464362"/>
            <a:ext cx="4672671" cy="838513"/>
            <a:chOff x="8362738" y="-1886444"/>
            <a:chExt cx="3274998" cy="1116804"/>
          </a:xfrm>
        </p:grpSpPr>
        <p:sp>
          <p:nvSpPr>
            <p:cNvPr id="14" name="Speech Bubble: Rectangle with Corners Rounded 18">
              <a:extLst>
                <a:ext uri="{FF2B5EF4-FFF2-40B4-BE49-F238E27FC236}">
                  <a16:creationId xmlns:a16="http://schemas.microsoft.com/office/drawing/2014/main" id="{D8D2317E-69CB-4D90-A6BB-89C51EEF6352}"/>
                </a:ext>
              </a:extLst>
            </p:cNvPr>
            <p:cNvSpPr/>
            <p:nvPr/>
          </p:nvSpPr>
          <p:spPr bwMode="auto">
            <a:xfrm>
              <a:off x="8362738" y="-1886444"/>
              <a:ext cx="3274998" cy="1116804"/>
            </a:xfrm>
            <a:prstGeom prst="wedgeRoundRectCallout">
              <a:avLst>
                <a:gd name="adj1" fmla="val 59487"/>
                <a:gd name="adj2" fmla="val 39089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5F260058-51B7-4880-86B9-8575BE352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1686" y="-1776438"/>
              <a:ext cx="3055377" cy="48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可參考以下的表演方法：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0B27D986-DBE4-4AF9-B1BC-E36E9721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71" y="1800736"/>
            <a:ext cx="8011239" cy="42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EB45060-97BA-40E8-AD4D-6EF49C384880}"/>
              </a:ext>
            </a:extLst>
          </p:cNvPr>
          <p:cNvSpPr txBox="1"/>
          <p:nvPr/>
        </p:nvSpPr>
        <p:spPr>
          <a:xfrm>
            <a:off x="2969019" y="2824743"/>
            <a:ext cx="61389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99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800" dirty="0">
                <a:solidFill>
                  <a:srgbClr val="99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全組一起唱出歌曲的首八小節。</a:t>
            </a:r>
            <a:endParaRPr lang="en-US" sz="2800" dirty="0">
              <a:solidFill>
                <a:srgbClr val="99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125" indent="-365125"/>
            <a:r>
              <a:rPr lang="en-US" sz="2800" dirty="0">
                <a:solidFill>
                  <a:srgbClr val="99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800" dirty="0">
                <a:solidFill>
                  <a:srgbClr val="99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第一位組員敲出自創的節奏短句和 按節奏讀出祝賀語，然後其他組員輪流表演。</a:t>
            </a:r>
            <a:endParaRPr lang="en-US" sz="2800" dirty="0">
              <a:solidFill>
                <a:srgbClr val="99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2800" dirty="0">
                <a:solidFill>
                  <a:srgbClr val="99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800" dirty="0">
                <a:solidFill>
                  <a:srgbClr val="99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全組一起唱出歌曲最後四小節。</a:t>
            </a:r>
            <a:endParaRPr lang="en-US" sz="2800" dirty="0">
              <a:solidFill>
                <a:srgbClr val="99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/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92E1F700-BF3F-4114-B0B2-D66D1A83F3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750" b="95563" l="66875" r="97813">
                        <a14:foregroundMark x1="71094" y1="84438" x2="66719" y2="90938"/>
                        <a14:foregroundMark x1="66719" y1="90938" x2="74766" y2="94563"/>
                        <a14:foregroundMark x1="74766" y1="94563" x2="84609" y2="95563"/>
                        <a14:foregroundMark x1="84609" y1="95563" x2="83594" y2="93750"/>
                        <a14:foregroundMark x1="69453" y1="85125" x2="66953" y2="90250"/>
                        <a14:foregroundMark x1="82500" y1="95313" x2="82500" y2="95313"/>
                        <a14:foregroundMark x1="96953" y1="86875" x2="96953" y2="86875"/>
                        <a14:foregroundMark x1="97813" y1="87750" x2="97813" y2="87750"/>
                        <a14:foregroundMark x1="97813" y1="87750" x2="97813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73" t="77989" b="4005"/>
          <a:stretch/>
        </p:blipFill>
        <p:spPr>
          <a:xfrm>
            <a:off x="8607042" y="4403118"/>
            <a:ext cx="2446933" cy="16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1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29167E-6 0.00903 C 0.00508 0.01458 -0.00208 0.03148 -0.00247 0.03264 C -0.00299 0.02801 -0.00364 0.02431 -0.00364 0.01875 C -0.00364 0.01065 -0.00065 3.7037E-7 -2.29167E-6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07" y="1564898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2" y="1020762"/>
            <a:ext cx="8141671" cy="1889624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804863" y="3364923"/>
            <a:ext cx="8395388" cy="1972178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67" y="3960413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511" y="1278908"/>
            <a:ext cx="665340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完成創作工作紙「創作節奏」，鞏固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     對            的掌握。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Kahoot!</a:t>
            </a:r>
            <a:r>
              <a:rPr lang="zh-TW" altLang="en-US" sz="260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，總結單元一音樂知識。</a:t>
            </a:r>
            <a:endParaRPr lang="en-US" sz="2600" dirty="0">
              <a:solidFill>
                <a:srgbClr val="FF66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426" y="3758437"/>
            <a:ext cx="741091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AutoNum type="arabicPeriod"/>
            </a:pP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學唱歌曲 </a:t>
            </a:r>
            <a:r>
              <a:rPr lang="en-US" sz="2600" i="1" dirty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If You’re Happy and You Know It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蝴蝶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，掌握附點節奏          的時值。</a:t>
            </a:r>
            <a:endParaRPr lang="en-US" altLang="zh-TW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ct val="0"/>
              </a:spcBef>
              <a:buAutoNum type="arabicPeriod"/>
            </a:pP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觀看影片，聆聽另一首賀年歌曲。</a:t>
            </a:r>
            <a:endParaRPr lang="en-US" altLang="zh-TW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2" name="圖片 2">
            <a:extLst>
              <a:ext uri="{FF2B5EF4-FFF2-40B4-BE49-F238E27FC236}">
                <a16:creationId xmlns:a16="http://schemas.microsoft.com/office/drawing/2014/main" id="{997B956C-7F06-459B-A8A7-97CF0415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224732"/>
            <a:ext cx="681258" cy="34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Content Placeholder 3" descr="Clapper board">
            <a:hlinkClick r:id="rId10"/>
            <a:extLst>
              <a:ext uri="{FF2B5EF4-FFF2-40B4-BE49-F238E27FC236}">
                <a16:creationId xmlns:a16="http://schemas.microsoft.com/office/drawing/2014/main" id="{FA6AFBA2-E7CB-4EA5-85EE-0A58C7CB7D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3819" y="4577067"/>
            <a:ext cx="555625" cy="554037"/>
          </a:xfrm>
        </p:spPr>
      </p:pic>
      <p:graphicFrame>
        <p:nvGraphicFramePr>
          <p:cNvPr id="2" name="物件 1">
            <a:hlinkClick r:id="" action="ppaction://ole?verb=1"/>
            <a:extLst>
              <a:ext uri="{FF2B5EF4-FFF2-40B4-BE49-F238E27FC236}">
                <a16:creationId xmlns:a16="http://schemas.microsoft.com/office/drawing/2014/main" id="{D7E5FFCA-D43C-4718-99C5-487C199726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405019"/>
              </p:ext>
            </p:extLst>
          </p:nvPr>
        </p:nvGraphicFramePr>
        <p:xfrm>
          <a:off x="9798727" y="1229330"/>
          <a:ext cx="936699" cy="1982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Document" showAsIcon="1" r:id="rId12" imgW="381104" imgH="806335" progId="Word.Document.8">
                  <p:embed/>
                </p:oleObj>
              </mc:Choice>
              <mc:Fallback>
                <p:oleObj name="Document" showAsIcon="1" r:id="rId12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798727" y="1229330"/>
                        <a:ext cx="936699" cy="1982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1A6B0661-43D7-4020-9DFD-963DE38726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5838" y="1790045"/>
            <a:ext cx="747414" cy="35591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3" y="154064"/>
            <a:ext cx="692361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6828"/>
            <a:ext cx="665138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</a:t>
            </a:r>
            <a:r>
              <a:rPr lang="en-US" sz="2800" i="1" dirty="0">
                <a:solidFill>
                  <a:srgbClr val="FF6600"/>
                </a:solidFill>
                <a:ea typeface="標楷體" pitchFamily="65" charset="-120"/>
              </a:rPr>
              <a:t>If You’re Happy and You Know It</a:t>
            </a:r>
            <a:endParaRPr lang="en-US" altLang="zh-TW" sz="2800" i="1" dirty="0">
              <a:solidFill>
                <a:srgbClr val="FF6600"/>
              </a:solidFill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270897" y="965368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270898" y="1587592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AB238C4-807A-45AF-A4A5-4023E0FC7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422" y="1034646"/>
            <a:ext cx="7575748" cy="5301071"/>
          </a:xfrm>
          <a:prstGeom prst="rect">
            <a:avLst/>
          </a:prstGeom>
        </p:spPr>
      </p:pic>
      <p:pic>
        <p:nvPicPr>
          <p:cNvPr id="18" name="Picture 109">
            <a:hlinkClick r:id="" action="ppaction://hlinkshowjump?jump=nex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76E43F6-47D3-4971-980C-0D32D996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0" t="89236" r="1163" b="1297"/>
          <a:stretch>
            <a:fillRect/>
          </a:stretch>
        </p:blipFill>
        <p:spPr bwMode="auto">
          <a:xfrm>
            <a:off x="10342625" y="6178576"/>
            <a:ext cx="17287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Music_2B_M1_Ch2_extra song01_m">
            <a:hlinkClick r:id="" action="ppaction://media"/>
            <a:extLst>
              <a:ext uri="{FF2B5EF4-FFF2-40B4-BE49-F238E27FC236}">
                <a16:creationId xmlns:a16="http://schemas.microsoft.com/office/drawing/2014/main" id="{93F9AE38-0BFE-4B35-9581-59E2042D7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822" y="1019406"/>
            <a:ext cx="360000" cy="347584"/>
          </a:xfrm>
          <a:prstGeom prst="rect">
            <a:avLst/>
          </a:prstGeom>
        </p:spPr>
      </p:pic>
      <p:pic>
        <p:nvPicPr>
          <p:cNvPr id="11" name="Music_2B_M1_Ch2_extra song01_s">
            <a:hlinkClick r:id="" action="ppaction://media"/>
            <a:extLst>
              <a:ext uri="{FF2B5EF4-FFF2-40B4-BE49-F238E27FC236}">
                <a16:creationId xmlns:a16="http://schemas.microsoft.com/office/drawing/2014/main" id="{D872852C-499A-4C18-89E0-52BCD7DC1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822" y="1669202"/>
            <a:ext cx="37286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3" y="154064"/>
            <a:ext cx="692361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6828"/>
            <a:ext cx="665138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</a:t>
            </a:r>
            <a:r>
              <a:rPr lang="en-US" sz="2800" i="1" dirty="0">
                <a:solidFill>
                  <a:srgbClr val="FF6600"/>
                </a:solidFill>
                <a:ea typeface="標楷體" pitchFamily="65" charset="-120"/>
              </a:rPr>
              <a:t>If You’re Happy and You Know It</a:t>
            </a:r>
            <a:endParaRPr lang="en-US" altLang="zh-TW" sz="2800" i="1" dirty="0">
              <a:solidFill>
                <a:srgbClr val="FF6600"/>
              </a:solidFill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64DB1DF-CF35-4F49-97FA-F764A088F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140" y="1114946"/>
            <a:ext cx="8016328" cy="5075238"/>
          </a:xfrm>
          <a:prstGeom prst="rect">
            <a:avLst/>
          </a:prstGeom>
        </p:spPr>
      </p:pic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7145BC20-D7CA-4065-8814-1BBA1B82AB1E}"/>
              </a:ext>
            </a:extLst>
          </p:cNvPr>
          <p:cNvSpPr/>
          <p:nvPr/>
        </p:nvSpPr>
        <p:spPr bwMode="auto">
          <a:xfrm>
            <a:off x="270897" y="965368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36B4F49E-F383-4687-912B-E513D2CC987C}"/>
              </a:ext>
            </a:extLst>
          </p:cNvPr>
          <p:cNvSpPr/>
          <p:nvPr/>
        </p:nvSpPr>
        <p:spPr bwMode="auto">
          <a:xfrm>
            <a:off x="270898" y="1587592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Music_2B_M1_Ch2_extra song01_m">
            <a:hlinkClick r:id="" action="ppaction://media"/>
            <a:extLst>
              <a:ext uri="{FF2B5EF4-FFF2-40B4-BE49-F238E27FC236}">
                <a16:creationId xmlns:a16="http://schemas.microsoft.com/office/drawing/2014/main" id="{E5F620C4-3E3D-4D2F-A68A-FDB34FDB0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822" y="1019406"/>
            <a:ext cx="360000" cy="347584"/>
          </a:xfrm>
          <a:prstGeom prst="rect">
            <a:avLst/>
          </a:prstGeom>
        </p:spPr>
      </p:pic>
      <p:pic>
        <p:nvPicPr>
          <p:cNvPr id="19" name="Music_2B_M1_Ch2_extra song01_s">
            <a:hlinkClick r:id="" action="ppaction://media"/>
            <a:extLst>
              <a:ext uri="{FF2B5EF4-FFF2-40B4-BE49-F238E27FC236}">
                <a16:creationId xmlns:a16="http://schemas.microsoft.com/office/drawing/2014/main" id="{A4E49A84-836F-45DB-B0B3-477BA3E60B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822" y="1669202"/>
            <a:ext cx="37286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862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0060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190344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5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825" y="107147"/>
            <a:ext cx="64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5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D2C3E30F-BE3D-4000-B5FD-F84756979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86" y="691922"/>
            <a:ext cx="4991586" cy="616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2" y="154064"/>
            <a:ext cx="26856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0808" y="207946"/>
            <a:ext cx="319068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 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蝴蝶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  <a:endParaRPr lang="en-US" altLang="zh-TW" sz="2800" i="1" dirty="0">
              <a:solidFill>
                <a:srgbClr val="FF66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313991" y="1314408"/>
            <a:ext cx="1605545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313993" y="1936632"/>
            <a:ext cx="160554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04AC8012-C377-4854-A354-326F8593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EE1717A-7751-44ED-8811-13BD47017C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2055"/>
          <a:stretch/>
        </p:blipFill>
        <p:spPr>
          <a:xfrm>
            <a:off x="2748733" y="363762"/>
            <a:ext cx="7195864" cy="6435276"/>
          </a:xfrm>
          <a:prstGeom prst="rect">
            <a:avLst/>
          </a:prstGeom>
        </p:spPr>
      </p:pic>
      <p:pic>
        <p:nvPicPr>
          <p:cNvPr id="32" name="Picture 109">
            <a:hlinkClick r:id="" action="ppaction://hlinkshowjump?jump=nex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9E2D927-797B-496A-AA40-4741C5BB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0" t="89236" r="1163" b="1297"/>
          <a:stretch>
            <a:fillRect/>
          </a:stretch>
        </p:blipFill>
        <p:spPr bwMode="auto">
          <a:xfrm>
            <a:off x="10342625" y="6178576"/>
            <a:ext cx="17287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BP50songm">
            <a:hlinkClick r:id="" action="ppaction://media"/>
            <a:extLst>
              <a:ext uri="{FF2B5EF4-FFF2-40B4-BE49-F238E27FC236}">
                <a16:creationId xmlns:a16="http://schemas.microsoft.com/office/drawing/2014/main" id="{4A6C7C52-731D-4D51-8406-D6290030D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501" y="1417638"/>
            <a:ext cx="374400" cy="361488"/>
          </a:xfrm>
          <a:prstGeom prst="rect">
            <a:avLst/>
          </a:prstGeom>
        </p:spPr>
      </p:pic>
      <p:pic>
        <p:nvPicPr>
          <p:cNvPr id="7" name="2BP50songs">
            <a:hlinkClick r:id="" action="ppaction://media"/>
            <a:extLst>
              <a:ext uri="{FF2B5EF4-FFF2-40B4-BE49-F238E27FC236}">
                <a16:creationId xmlns:a16="http://schemas.microsoft.com/office/drawing/2014/main" id="{082E49F8-CFC9-48BB-AA88-DFCA8FB20A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501" y="2024450"/>
            <a:ext cx="360000" cy="3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2" y="154064"/>
            <a:ext cx="26856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0808" y="207946"/>
            <a:ext cx="319068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 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蝴蝶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  <a:endParaRPr lang="en-US" altLang="zh-TW" sz="2800" i="1" dirty="0">
              <a:solidFill>
                <a:srgbClr val="FF66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04AC8012-C377-4854-A354-326F8593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99E38C9-E589-4B42-B0EC-41AB0B6E87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2" b="43700"/>
          <a:stretch/>
        </p:blipFill>
        <p:spPr>
          <a:xfrm>
            <a:off x="2748733" y="1269771"/>
            <a:ext cx="7825858" cy="446449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C00A12-9041-4B25-9CF8-10DE5D5D4EF0}"/>
              </a:ext>
            </a:extLst>
          </p:cNvPr>
          <p:cNvSpPr/>
          <p:nvPr/>
        </p:nvSpPr>
        <p:spPr bwMode="auto">
          <a:xfrm>
            <a:off x="313991" y="1314408"/>
            <a:ext cx="1605545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555AE146-0571-4D00-B5D4-09A154A038A0}"/>
              </a:ext>
            </a:extLst>
          </p:cNvPr>
          <p:cNvSpPr/>
          <p:nvPr/>
        </p:nvSpPr>
        <p:spPr bwMode="auto">
          <a:xfrm>
            <a:off x="313993" y="1936632"/>
            <a:ext cx="160554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2BP50songm">
            <a:hlinkClick r:id="" action="ppaction://media"/>
            <a:extLst>
              <a:ext uri="{FF2B5EF4-FFF2-40B4-BE49-F238E27FC236}">
                <a16:creationId xmlns:a16="http://schemas.microsoft.com/office/drawing/2014/main" id="{3367CB92-5910-44CD-AD0D-978AF4009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501" y="1417638"/>
            <a:ext cx="374400" cy="361488"/>
          </a:xfrm>
          <a:prstGeom prst="rect">
            <a:avLst/>
          </a:prstGeom>
        </p:spPr>
      </p:pic>
      <p:pic>
        <p:nvPicPr>
          <p:cNvPr id="22" name="2BP50songs">
            <a:hlinkClick r:id="" action="ppaction://media"/>
            <a:extLst>
              <a:ext uri="{FF2B5EF4-FFF2-40B4-BE49-F238E27FC236}">
                <a16:creationId xmlns:a16="http://schemas.microsoft.com/office/drawing/2014/main" id="{5F585C6A-FA4A-4426-BF81-038D163F69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501" y="2024450"/>
            <a:ext cx="360000" cy="3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301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B450EA1-6FD6-4CC8-91A2-2759783F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79">
            <a:extLst>
              <a:ext uri="{FF2B5EF4-FFF2-40B4-BE49-F238E27FC236}">
                <a16:creationId xmlns:a16="http://schemas.microsoft.com/office/drawing/2014/main" id="{B9756BF1-3DA7-4308-8403-4CF79A06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3467100" y="5418138"/>
            <a:ext cx="72009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88">
            <a:extLst>
              <a:ext uri="{FF2B5EF4-FFF2-40B4-BE49-F238E27FC236}">
                <a16:creationId xmlns:a16="http://schemas.microsoft.com/office/drawing/2014/main" id="{F1EEFA17-18F0-4238-A175-5AB46D41D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166814"/>
            <a:ext cx="8064500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9" name="Text Box 95">
            <a:extLst>
              <a:ext uri="{FF2B5EF4-FFF2-40B4-BE49-F238E27FC236}">
                <a16:creationId xmlns:a16="http://schemas.microsoft.com/office/drawing/2014/main" id="{CC660DF1-737D-4B3F-9C1B-8F9BD2033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38" y="2230439"/>
            <a:ext cx="78486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anose="03000509000000000000" pitchFamily="65" charset="-120"/>
              </a:rPr>
              <a:t>第一個音符         的時值佔四分之三，第二個音符         的時值佔四分之一。</a:t>
            </a:r>
            <a:endParaRPr lang="en-US" altLang="zh-TW" sz="3200" b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pic>
        <p:nvPicPr>
          <p:cNvPr id="3169" name="Picture 97">
            <a:extLst>
              <a:ext uri="{FF2B5EF4-FFF2-40B4-BE49-F238E27FC236}">
                <a16:creationId xmlns:a16="http://schemas.microsoft.com/office/drawing/2014/main" id="{5ABC4316-7467-437E-994F-668AB8A5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7967663" y="4076701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1" name="Rectangle 111">
            <a:extLst>
              <a:ext uri="{FF2B5EF4-FFF2-40B4-BE49-F238E27FC236}">
                <a16:creationId xmlns:a16="http://schemas.microsoft.com/office/drawing/2014/main" id="{B7F68DD5-1997-4345-A82E-2BC7DA7C4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pic>
        <p:nvPicPr>
          <p:cNvPr id="3082" name="Picture 109">
            <a:hlinkClick r:id="" action="ppaction://hlinkshowjump?jump=nex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686AF579-D471-4B9B-9CD3-602390D8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0" t="89236" r="1163" b="1297"/>
          <a:stretch>
            <a:fillRect/>
          </a:stretch>
        </p:blipFill>
        <p:spPr bwMode="auto">
          <a:xfrm>
            <a:off x="10342625" y="6178576"/>
            <a:ext cx="17287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44" descr="S2-15">
            <a:extLst>
              <a:ext uri="{FF2B5EF4-FFF2-40B4-BE49-F238E27FC236}">
                <a16:creationId xmlns:a16="http://schemas.microsoft.com/office/drawing/2014/main" id="{179DFD4D-8781-4239-B447-9A4A431B5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1354139"/>
            <a:ext cx="704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4" descr="S2-15">
            <a:extLst>
              <a:ext uri="{FF2B5EF4-FFF2-40B4-BE49-F238E27FC236}">
                <a16:creationId xmlns:a16="http://schemas.microsoft.com/office/drawing/2014/main" id="{F1137DD0-9157-4879-9180-1D64630E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409826"/>
            <a:ext cx="704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橢圓 2">
            <a:extLst>
              <a:ext uri="{FF2B5EF4-FFF2-40B4-BE49-F238E27FC236}">
                <a16:creationId xmlns:a16="http://schemas.microsoft.com/office/drawing/2014/main" id="{9E4D817E-EC4D-4F44-9BB6-1A9C45A39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9" y="2306638"/>
            <a:ext cx="460375" cy="538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2" name="Text Box 95">
            <a:extLst>
              <a:ext uri="{FF2B5EF4-FFF2-40B4-BE49-F238E27FC236}">
                <a16:creationId xmlns:a16="http://schemas.microsoft.com/office/drawing/2014/main" id="{5B7BA99C-BCF6-40D3-A7F2-D5EFEFC6F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426" y="1228725"/>
            <a:ext cx="7019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anose="03000509000000000000" pitchFamily="65" charset="-120"/>
              </a:rPr>
              <a:t>的時值等於一個四分音符。</a:t>
            </a:r>
            <a:endParaRPr lang="en-US" altLang="zh-TW" sz="3200" b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F19040A6-894F-4867-9355-F4C0D0F5F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6" y="2768600"/>
            <a:ext cx="461963" cy="5397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pic>
        <p:nvPicPr>
          <p:cNvPr id="17" name="Picture 44" descr="S2-15">
            <a:extLst>
              <a:ext uri="{FF2B5EF4-FFF2-40B4-BE49-F238E27FC236}">
                <a16:creationId xmlns:a16="http://schemas.microsoft.com/office/drawing/2014/main" id="{476D335A-D85D-4F30-A3C3-1FE19167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871789"/>
            <a:ext cx="704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4" descr="S2-15">
            <a:extLst>
              <a:ext uri="{FF2B5EF4-FFF2-40B4-BE49-F238E27FC236}">
                <a16:creationId xmlns:a16="http://schemas.microsoft.com/office/drawing/2014/main" id="{79418B8F-3B18-443F-85FD-DD76F468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3743326"/>
            <a:ext cx="704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Text Box 95">
            <a:extLst>
              <a:ext uri="{FF2B5EF4-FFF2-40B4-BE49-F238E27FC236}">
                <a16:creationId xmlns:a16="http://schemas.microsoft.com/office/drawing/2014/main" id="{7197C582-9E2F-40B9-879D-D2DF68351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1" y="3617913"/>
            <a:ext cx="7019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>
              <a:spcBef>
                <a:spcPct val="30000"/>
              </a:spcBef>
            </a:pPr>
            <a:r>
              <a:rPr lang="zh-TW" altLang="en-US" sz="3200" b="0" dirty="0">
                <a:solidFill>
                  <a:srgbClr val="FF6600"/>
                </a:solidFill>
                <a:ea typeface="標楷體" panose="03000509000000000000" pitchFamily="65" charset="-120"/>
              </a:rPr>
              <a:t>的節奏口訣是</a:t>
            </a:r>
            <a:r>
              <a:rPr lang="en-US" altLang="zh-TW" sz="3200" b="0" dirty="0" err="1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ti</a:t>
            </a:r>
            <a:r>
              <a:rPr lang="en-US" altLang="zh-TW" sz="3200" b="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200" b="0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0" dirty="0" err="1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ri</a:t>
            </a:r>
            <a:r>
              <a:rPr lang="zh-TW" altLang="en-US" sz="3200" b="0" dirty="0">
                <a:solidFill>
                  <a:srgbClr val="FF6600"/>
                </a:solidFill>
                <a:ea typeface="標楷體" panose="03000509000000000000" pitchFamily="65" charset="-120"/>
              </a:rPr>
              <a:t>。</a:t>
            </a:r>
            <a:endParaRPr lang="en-US" altLang="zh-TW" sz="3200" b="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1C4ED4B3-C6A4-405D-88C7-6732AA2E2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52398"/>
            <a:ext cx="2913351" cy="66092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1359897A-169B-43B2-8B3C-26E9D1378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5856" y="195962"/>
            <a:ext cx="28371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認識節奏     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B90660-F845-49C2-A29E-BF19E10CB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194" y="275541"/>
            <a:ext cx="747414" cy="355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6" grpId="0" animBg="1"/>
      <p:bldP spid="51" grpId="0" animBg="1"/>
      <p:bldP spid="309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E61307FD-6445-4BA8-98FE-DD19B24E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88">
            <a:extLst>
              <a:ext uri="{FF2B5EF4-FFF2-40B4-BE49-F238E27FC236}">
                <a16:creationId xmlns:a16="http://schemas.microsoft.com/office/drawing/2014/main" id="{C58F9419-F392-4500-92B4-01807912D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166814"/>
            <a:ext cx="8064500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2" name="Picture 79">
            <a:extLst>
              <a:ext uri="{FF2B5EF4-FFF2-40B4-BE49-F238E27FC236}">
                <a16:creationId xmlns:a16="http://schemas.microsoft.com/office/drawing/2014/main" id="{0D28E43A-145C-4517-AF64-279D3CDF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3467100" y="5418138"/>
            <a:ext cx="72009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 Box 95">
            <a:extLst>
              <a:ext uri="{FF2B5EF4-FFF2-40B4-BE49-F238E27FC236}">
                <a16:creationId xmlns:a16="http://schemas.microsoft.com/office/drawing/2014/main" id="{C6E00CF4-DA58-48FD-8FD6-185E0F83C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1557338"/>
            <a:ext cx="76327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anose="03000509000000000000" pitchFamily="65" charset="-120"/>
              </a:rPr>
              <a:t>現在聽聽節奏句，感受         的節奏。</a:t>
            </a:r>
          </a:p>
        </p:txBody>
      </p:sp>
      <p:pic>
        <p:nvPicPr>
          <p:cNvPr id="3169" name="Picture 97">
            <a:extLst>
              <a:ext uri="{FF2B5EF4-FFF2-40B4-BE49-F238E27FC236}">
                <a16:creationId xmlns:a16="http://schemas.microsoft.com/office/drawing/2014/main" id="{875C14DA-7B0B-4C49-9D90-4D6AC931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7967663" y="4076701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111">
            <a:extLst>
              <a:ext uri="{FF2B5EF4-FFF2-40B4-BE49-F238E27FC236}">
                <a16:creationId xmlns:a16="http://schemas.microsoft.com/office/drawing/2014/main" id="{96379C8C-4232-4233-A2D3-B3EC49DF6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4107" name="矩形 19">
            <a:extLst>
              <a:ext uri="{FF2B5EF4-FFF2-40B4-BE49-F238E27FC236}">
                <a16:creationId xmlns:a16="http://schemas.microsoft.com/office/drawing/2014/main" id="{E077DF65-ED67-47F6-8D83-56F1A2B00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935289"/>
            <a:ext cx="6889750" cy="1069975"/>
          </a:xfrm>
          <a:prstGeom prst="rect">
            <a:avLst/>
          </a:prstGeom>
          <a:solidFill>
            <a:srgbClr val="BBE0E3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pic>
        <p:nvPicPr>
          <p:cNvPr id="4108" name="Picture 163">
            <a:hlinkClick r:id="" action="ppaction://noaction">
              <a:snd r:embed="rId5" name="2BC02LQ006chi.wav"/>
            </a:hlinkClick>
            <a:extLst>
              <a:ext uri="{FF2B5EF4-FFF2-40B4-BE49-F238E27FC236}">
                <a16:creationId xmlns:a16="http://schemas.microsoft.com/office/drawing/2014/main" id="{293BD167-5424-4087-9D25-523D6B8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9" y="2703513"/>
            <a:ext cx="4730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0">
            <a:extLst>
              <a:ext uri="{FF2B5EF4-FFF2-40B4-BE49-F238E27FC236}">
                <a16:creationId xmlns:a16="http://schemas.microsoft.com/office/drawing/2014/main" id="{1D974A55-8A48-411C-B2BF-4C5BAB8E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270251"/>
            <a:ext cx="57594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44" descr="S2-15">
            <a:extLst>
              <a:ext uri="{FF2B5EF4-FFF2-40B4-BE49-F238E27FC236}">
                <a16:creationId xmlns:a16="http://schemas.microsoft.com/office/drawing/2014/main" id="{F141AA94-637A-44C2-8E9A-B7FC394A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682751"/>
            <a:ext cx="704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CE6ACE1E-5FB3-40A4-B566-0E122EF3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AF26E263-624D-4E91-8B94-F643E2886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5" y="152398"/>
            <a:ext cx="2913351" cy="660927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F6E54E3C-578C-47D9-8683-33BA1B5A0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5856" y="195962"/>
            <a:ext cx="28371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認識節奏     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F87F14-D15C-4F7C-8BFD-1C35EA0BE1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0194" y="275541"/>
            <a:ext cx="747414" cy="355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7896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53200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" y="188913"/>
            <a:ext cx="245256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聽歌曲説氣氛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679318" y="3084753"/>
            <a:ext cx="2228829" cy="228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3240859" y="1072019"/>
            <a:ext cx="6626521" cy="1303296"/>
            <a:chOff x="7741474" y="-1788439"/>
            <a:chExt cx="3676541" cy="1278925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7741474" y="-1788439"/>
              <a:ext cx="3676541" cy="1278925"/>
            </a:xfrm>
            <a:prstGeom prst="wedgeRoundRectCallout">
              <a:avLst>
                <a:gd name="adj1" fmla="val 49429"/>
                <a:gd name="adj2" fmla="val 95176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3510" y="-1656850"/>
              <a:ext cx="3504496" cy="99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6" name="圓角矩形 1">
            <a:extLst>
              <a:ext uri="{FF2B5EF4-FFF2-40B4-BE49-F238E27FC236}">
                <a16:creationId xmlns:a16="http://schemas.microsoft.com/office/drawing/2014/main" id="{A262ACCC-8EC6-4668-BD22-A8A15838AEE4}"/>
              </a:ext>
            </a:extLst>
          </p:cNvPr>
          <p:cNvSpPr/>
          <p:nvPr/>
        </p:nvSpPr>
        <p:spPr bwMode="auto">
          <a:xfrm>
            <a:off x="3277837" y="3422263"/>
            <a:ext cx="6202539" cy="2289772"/>
          </a:xfrm>
          <a:prstGeom prst="roundRect">
            <a:avLst/>
          </a:prstGeom>
          <a:solidFill>
            <a:srgbClr val="DE2284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82FDEB4-368A-4C0C-9D71-ED93A00225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16710" r="4182" b="75093"/>
          <a:stretch/>
        </p:blipFill>
        <p:spPr>
          <a:xfrm>
            <a:off x="3299367" y="4337122"/>
            <a:ext cx="6152595" cy="982124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FCD6CE4C-E588-4E88-B6D2-EEC5BE57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76" y="3307495"/>
            <a:ext cx="6489382" cy="244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03AED08D-4D34-49CD-ADBB-75419AA69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22" y="1145965"/>
            <a:ext cx="64421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聆聽以下歌曲，然後説説它的氣氛是怎樣的。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8" name="Rectangle: Rounded Corners 4">
            <a:hlinkClick r:id="rId8"/>
            <a:extLst>
              <a:ext uri="{FF2B5EF4-FFF2-40B4-BE49-F238E27FC236}">
                <a16:creationId xmlns:a16="http://schemas.microsoft.com/office/drawing/2014/main" id="{DF912ED5-A855-453B-BADC-881708CB89E9}"/>
              </a:ext>
            </a:extLst>
          </p:cNvPr>
          <p:cNvSpPr/>
          <p:nvPr/>
        </p:nvSpPr>
        <p:spPr bwMode="auto">
          <a:xfrm>
            <a:off x="4583832" y="3701627"/>
            <a:ext cx="3385985" cy="485411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 （播放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0:01-0:56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6.25E-7 0.00903 C 0.00508 0.01459 -0.00208 0.03149 -0.00247 0.03264 C -0.003 0.02801 -0.00365 0.02431 -0.00365 0.01875 C -0.00365 0.01065 -0.00065 -3.7037E-6 6.25E-7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7896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253200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" y="188913"/>
            <a:ext cx="245256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聽歌曲説氣氛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E14C883-2424-4F05-88D6-4F91881C1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9868011" y="3429000"/>
            <a:ext cx="1701310" cy="3429000"/>
          </a:xfrm>
          <a:prstGeom prst="rect">
            <a:avLst/>
          </a:prstGeom>
        </p:spPr>
      </p:pic>
      <p:sp>
        <p:nvSpPr>
          <p:cNvPr id="20" name="Speech Bubble: Rectangle with Corners Rounded 7">
            <a:extLst>
              <a:ext uri="{FF2B5EF4-FFF2-40B4-BE49-F238E27FC236}">
                <a16:creationId xmlns:a16="http://schemas.microsoft.com/office/drawing/2014/main" id="{F6FAA503-406E-4F36-81D8-C7053F7BFFB1}"/>
              </a:ext>
            </a:extLst>
          </p:cNvPr>
          <p:cNvSpPr/>
          <p:nvPr/>
        </p:nvSpPr>
        <p:spPr bwMode="auto">
          <a:xfrm>
            <a:off x="2908429" y="1833772"/>
            <a:ext cx="6408712" cy="1630734"/>
          </a:xfrm>
          <a:prstGeom prst="wedgeRoundRectCallout">
            <a:avLst>
              <a:gd name="adj1" fmla="val 46933"/>
              <a:gd name="adj2" fmla="val 85307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3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歡樂年年</a:t>
            </a:r>
            <a:r>
              <a:rPr lang="en-US" altLang="zh-TW" sz="3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3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這首歌曲的氣氛輕快熱鬧、喜氣洋洋。</a:t>
            </a:r>
            <a:endParaRPr lang="en-GB" sz="36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5AE77BB8-44D1-4DAB-8CD5-13853E6A77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00" b="83938" l="63594" r="90156">
                        <a14:foregroundMark x1="69922" y1="66000" x2="79316" y2="64330"/>
                        <a14:foregroundMark x1="81909" y1="64590" x2="82969" y2="65438"/>
                        <a14:foregroundMark x1="71797" y1="65063" x2="77656" y2="64438"/>
                        <a14:foregroundMark x1="81188" y1="65363" x2="82188" y2="65625"/>
                        <a14:foregroundMark x1="77656" y1="64438" x2="80298" y2="65130"/>
                        <a14:foregroundMark x1="82188" y1="65625" x2="85703" y2="69313"/>
                        <a14:foregroundMark x1="85703" y1="69313" x2="87500" y2="72875"/>
                        <a14:foregroundMark x1="87500" y1="72875" x2="87500" y2="77125"/>
                        <a14:foregroundMark x1="87500" y1="77125" x2="78359" y2="81125"/>
                        <a14:foregroundMark x1="78359" y1="81125" x2="72969" y2="81813"/>
                        <a14:foregroundMark x1="64688" y1="74500" x2="65000" y2="78188"/>
                        <a14:foregroundMark x1="65000" y1="78188" x2="72422" y2="83188"/>
                        <a14:foregroundMark x1="72422" y1="83188" x2="76875" y2="83938"/>
                        <a14:foregroundMark x1="76875" y1="83938" x2="81797" y2="83438"/>
                        <a14:foregroundMark x1="81797" y1="83438" x2="85387" y2="81903"/>
                        <a14:foregroundMark x1="80288" y1="65135" x2="85781" y2="72500"/>
                        <a14:foregroundMark x1="85781" y1="72500" x2="87109" y2="76313"/>
                        <a14:foregroundMark x1="87109" y1="76313" x2="87813" y2="71375"/>
                        <a14:foregroundMark x1="88516" y1="71375" x2="87969" y2="76500"/>
                        <a14:foregroundMark x1="81563" y1="65625" x2="85112" y2="66395"/>
                        <a14:foregroundMark x1="87119" y1="69227" x2="87969" y2="71563"/>
                        <a14:foregroundMark x1="88956" y1="72722" x2="87813" y2="69063"/>
                        <a14:foregroundMark x1="87344" y1="68813" x2="87969" y2="74250"/>
                        <a14:foregroundMark x1="64531" y1="75563" x2="64063" y2="74250"/>
                        <a14:foregroundMark x1="74688" y1="83813" x2="77344" y2="83938"/>
                        <a14:foregroundMark x1="85469" y1="81000" x2="89063" y2="78313"/>
                        <a14:foregroundMark x1="89063" y1="78313" x2="88984" y2="72063"/>
                        <a14:foregroundMark x1="88828" y1="74625" x2="88516" y2="77313"/>
                        <a14:foregroundMark x1="85313" y1="66813" x2="87656" y2="69250"/>
                        <a14:foregroundMark x1="80938" y1="64938" x2="78359" y2="64000"/>
                        <a14:foregroundMark x1="88984" y1="77063" x2="87813" y2="78125"/>
                        <a14:foregroundMark x1="85781" y1="81938" x2="83984" y2="82313"/>
                        <a14:foregroundMark x1="79375" y1="64125" x2="84063" y2="65563"/>
                        <a14:foregroundMark x1="84063" y1="65563" x2="86328" y2="67500"/>
                        <a14:foregroundMark x1="79531" y1="64813" x2="84609" y2="66375"/>
                        <a14:foregroundMark x1="84609" y1="66375" x2="89219" y2="72875"/>
                        <a14:foregroundMark x1="89219" y1="72875" x2="89375" y2="75188"/>
                        <a14:backgroundMark x1="90339" y1="72413" x2="90001" y2="74712"/>
                        <a14:backgroundMark x1="90391" y1="72063" x2="90353" y2="72322"/>
                        <a14:backgroundMark x1="86807" y1="80582" x2="85781" y2="82063"/>
                        <a14:backgroundMark x1="89766" y1="76313" x2="89172" y2="77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00" t="63650" r="8491" b="15350"/>
          <a:stretch/>
        </p:blipFill>
        <p:spPr>
          <a:xfrm>
            <a:off x="-71683" y="3755019"/>
            <a:ext cx="3341217" cy="2828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837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3258" y="-15875"/>
            <a:ext cx="1220525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3122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61" y="211465"/>
            <a:ext cx="26975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歡樂年年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687194" y="1381532"/>
            <a:ext cx="2200006" cy="226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1328057" y="1358305"/>
            <a:ext cx="7888887" cy="1442375"/>
            <a:chOff x="7839133" y="-1702088"/>
            <a:chExt cx="3676541" cy="1278925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7839133" y="-1702088"/>
              <a:ext cx="3676541" cy="1278925"/>
            </a:xfrm>
            <a:prstGeom prst="wedgeRoundRectCallout">
              <a:avLst>
                <a:gd name="adj1" fmla="val 57762"/>
                <a:gd name="adj2" fmla="val 26744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2940" y="-1518907"/>
              <a:ext cx="3288927" cy="95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以下是</a:t>
              </a:r>
              <a:r>
                <a:rPr lang="en-US" altLang="zh-TW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歡樂年年</a:t>
              </a:r>
              <a:r>
                <a:rPr lang="en-US" altLang="zh-TW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主要的節奏句。試按節奏口訣讀出或拍出節奏。</a:t>
              </a: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6" name="圖片 5" descr="一張含有 文字, 傢俱, 槍, 桌 的圖片&#10;&#10;自動產生的描述">
            <a:extLst>
              <a:ext uri="{FF2B5EF4-FFF2-40B4-BE49-F238E27FC236}">
                <a16:creationId xmlns:a16="http://schemas.microsoft.com/office/drawing/2014/main" id="{1F740D29-EF12-4FE1-B52B-D46026208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50" y="3650287"/>
            <a:ext cx="9434093" cy="249220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27CFE19-13F5-4C8D-A76C-2DC079462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/>
          <a:stretch/>
        </p:blipFill>
        <p:spPr bwMode="auto">
          <a:xfrm>
            <a:off x="1677640" y="3824999"/>
            <a:ext cx="8807436" cy="214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1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1 4.375E-6 0.00903 C 0.00507 0.01459 -0.00209 0.03149 -0.00248 0.03264 C -0.003 0.02801 -0.00365 0.02431 -0.00365 0.01875 C -0.00365 0.01065 -0.00066 -3.7037E-6 4.375E-6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3258" y="-15875"/>
            <a:ext cx="1220525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3122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61" y="211465"/>
            <a:ext cx="26975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歡樂年年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50471" y="846138"/>
            <a:ext cx="1510511" cy="155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1327980" y="887143"/>
            <a:ext cx="8027252" cy="1290983"/>
            <a:chOff x="7919492" y="-1794837"/>
            <a:chExt cx="3692348" cy="1041517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7919492" y="-1794837"/>
              <a:ext cx="3676541" cy="1041517"/>
            </a:xfrm>
            <a:prstGeom prst="wedgeRoundRectCallout">
              <a:avLst>
                <a:gd name="adj1" fmla="val 55402"/>
                <a:gd name="adj2" fmla="val 558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0912" y="-1683330"/>
              <a:ext cx="3600928" cy="750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老師帶領學生一邊唱以下唱名，一邊做手號，為演唱</a:t>
              </a:r>
              <a:r>
                <a:rPr lang="en-US" altLang="zh-TW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歡樂年年</a:t>
              </a:r>
              <a:r>
                <a:rPr lang="en-US" altLang="zh-TW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作好準備。</a:t>
              </a:r>
              <a:endParaRPr lang="en-US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EEBF83-21BE-48AE-BC82-4C21FF2C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69" y="2820506"/>
            <a:ext cx="3772117" cy="341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B8B81E49-A8BC-47A4-8109-734DDCDD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5469" y="2447762"/>
            <a:ext cx="3775496" cy="404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2A3D7B2-0D14-4923-A74A-57FD0BC676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48" t="12036" r="1861" b="7563"/>
          <a:stretch/>
        </p:blipFill>
        <p:spPr>
          <a:xfrm>
            <a:off x="5509237" y="2552593"/>
            <a:ext cx="6174696" cy="377549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897C088-B002-4FA7-9626-DB6369261795}"/>
              </a:ext>
            </a:extLst>
          </p:cNvPr>
          <p:cNvSpPr txBox="1"/>
          <p:nvPr/>
        </p:nvSpPr>
        <p:spPr>
          <a:xfrm>
            <a:off x="5509237" y="2605965"/>
            <a:ext cx="259150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可按此看手號及唱名圖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2.08333E-7 0.00902 C 0.00508 0.01458 -0.00208 0.03148 -0.00247 0.03263 C -0.00299 0.028 -0.00365 0.0243 -0.00365 0.01875 C -0.00365 0.01064 -0.00065 4.81481E-6 -2.08333E-7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3258" y="-15875"/>
            <a:ext cx="1220525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3122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61" y="211465"/>
            <a:ext cx="26975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歡樂年年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7">
            <a:extLst>
              <a:ext uri="{FF2B5EF4-FFF2-40B4-BE49-F238E27FC236}">
                <a16:creationId xmlns:a16="http://schemas.microsoft.com/office/drawing/2014/main" id="{E87E72D8-FA56-4FE9-B075-B69FCA01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184232" y="1790881"/>
            <a:ext cx="2200006" cy="226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7">
            <a:extLst>
              <a:ext uri="{FF2B5EF4-FFF2-40B4-BE49-F238E27FC236}">
                <a16:creationId xmlns:a16="http://schemas.microsoft.com/office/drawing/2014/main" id="{FA9760C4-6A75-49AD-BF1F-0FA189C7E455}"/>
              </a:ext>
            </a:extLst>
          </p:cNvPr>
          <p:cNvGrpSpPr/>
          <p:nvPr/>
        </p:nvGrpSpPr>
        <p:grpSpPr>
          <a:xfrm>
            <a:off x="1121340" y="1672646"/>
            <a:ext cx="6368482" cy="2862372"/>
            <a:chOff x="7919492" y="-1794837"/>
            <a:chExt cx="3676541" cy="1557545"/>
          </a:xfrm>
        </p:grpSpPr>
        <p:sp>
          <p:nvSpPr>
            <p:cNvPr id="27" name="Speech Bubble: Rectangle with Corners Rounded 18">
              <a:extLst>
                <a:ext uri="{FF2B5EF4-FFF2-40B4-BE49-F238E27FC236}">
                  <a16:creationId xmlns:a16="http://schemas.microsoft.com/office/drawing/2014/main" id="{3C390865-B138-4459-9A00-E35B6BA4C343}"/>
                </a:ext>
              </a:extLst>
            </p:cNvPr>
            <p:cNvSpPr/>
            <p:nvPr/>
          </p:nvSpPr>
          <p:spPr bwMode="auto">
            <a:xfrm>
              <a:off x="7919492" y="-1794837"/>
              <a:ext cx="3676541" cy="1334977"/>
            </a:xfrm>
            <a:prstGeom prst="wedgeRoundRectCallout">
              <a:avLst>
                <a:gd name="adj1" fmla="val 62443"/>
                <a:gd name="adj2" fmla="val 13359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9471B577-C784-43F4-8EDC-9C7B132D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395" y="-1674244"/>
              <a:ext cx="3493699" cy="1436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可開啟電子課本，播放歌曲的範唱，同學跟着學唱全曲；也可開啟電子課本中</a:t>
              </a:r>
              <a:r>
                <a:rPr lang="zh-HK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「卡拉</a:t>
              </a:r>
              <a:r>
                <a:rPr 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OK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」，同學跟着唱出歌曲，增添趣味。</a:t>
              </a:r>
              <a:endParaRPr lang="en-US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2" name="圖片 11" descr="一張含有 畫畫 的圖片&#10;&#10;自動產生的描述">
            <a:extLst>
              <a:ext uri="{FF2B5EF4-FFF2-40B4-BE49-F238E27FC236}">
                <a16:creationId xmlns:a16="http://schemas.microsoft.com/office/drawing/2014/main" id="{6C593C85-50B6-4DF7-B0D6-2B8A6F5A91C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83" y="4308590"/>
            <a:ext cx="8791068" cy="2549410"/>
          </a:xfrm>
          <a:prstGeom prst="rect">
            <a:avLst/>
          </a:prstGeom>
        </p:spPr>
      </p:pic>
      <p:pic>
        <p:nvPicPr>
          <p:cNvPr id="3" name="Picture 2" descr="A picture containing tree, food&#10;&#10;Description automatically generated">
            <a:extLst>
              <a:ext uri="{FF2B5EF4-FFF2-40B4-BE49-F238E27FC236}">
                <a16:creationId xmlns:a16="http://schemas.microsoft.com/office/drawing/2014/main" id="{A22F939B-B4F8-4D8E-BA10-F64E191CA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1756" y="173760"/>
            <a:ext cx="1364898" cy="105533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C4FBA56-6166-48DE-8DB8-2E4D70489934}"/>
              </a:ext>
            </a:extLst>
          </p:cNvPr>
          <p:cNvSpPr/>
          <p:nvPr/>
        </p:nvSpPr>
        <p:spPr bwMode="auto">
          <a:xfrm>
            <a:off x="5269317" y="437870"/>
            <a:ext cx="4769574" cy="460047"/>
          </a:xfrm>
          <a:prstGeom prst="wedgeRoundRectCallout">
            <a:avLst>
              <a:gd name="adj1" fmla="val 58023"/>
              <a:gd name="adj2" fmla="val 8758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因版權問題，請在電子課本中開啟歌曲。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55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2.08333E-7 0.00902 C 0.00508 0.01458 -0.00208 0.03148 -0.00247 0.03263 C -0.00299 0.028 -0.00365 0.0243 -0.00365 0.01875 C -0.00365 0.01064 -0.00065 4.81481E-6 -2.08333E-7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2306" y="-32378"/>
            <a:ext cx="1220525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152400"/>
            <a:ext cx="3122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61" y="211465"/>
            <a:ext cx="26975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伴奏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歡樂年年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1D3E6560-F77B-4E75-941D-F9025CAC0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12" y="1366897"/>
            <a:ext cx="8133878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在班中輪流挑選數名同學出來，選擇合適的</a:t>
            </a:r>
            <a:r>
              <a:rPr lang="zh-TW" altLang="en-US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敲擊樂器，如鑼、鈸、小堂鼓等，在每小節強拍的位置敲一下以伴奏歌曲，其他學生則齊唱歌曲。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140E1AD-0728-40E1-80C4-498B09DA5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88" b="95688" l="70938" r="96641">
                        <a14:foregroundMark x1="77500" y1="85188" x2="77500" y2="85188"/>
                        <a14:foregroundMark x1="76328" y1="84375" x2="76328" y2="84375"/>
                        <a14:foregroundMark x1="76328" y1="84313" x2="76328" y2="84313"/>
                        <a14:foregroundMark x1="76328" y1="84313" x2="76328" y2="84313"/>
                        <a14:foregroundMark x1="75859" y1="83688" x2="75859" y2="83688"/>
                        <a14:foregroundMark x1="75859" y1="83688" x2="75859" y2="83688"/>
                        <a14:foregroundMark x1="75859" y1="83688" x2="75859" y2="83688"/>
                        <a14:foregroundMark x1="75859" y1="83688" x2="75859" y2="83688"/>
                        <a14:foregroundMark x1="75859" y1="83688" x2="75859" y2="83688"/>
                        <a14:foregroundMark x1="70938" y1="93688" x2="70938" y2="93688"/>
                        <a14:foregroundMark x1="70938" y1="93688" x2="70938" y2="93688"/>
                        <a14:foregroundMark x1="71250" y1="92625" x2="71250" y2="92625"/>
                        <a14:foregroundMark x1="80859" y1="95688" x2="80859" y2="95688"/>
                        <a14:foregroundMark x1="80781" y1="95688" x2="80781" y2="95688"/>
                        <a14:foregroundMark x1="96641" y1="90125" x2="96641" y2="9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7" t="83454" r="11938" b="3123"/>
          <a:stretch/>
        </p:blipFill>
        <p:spPr>
          <a:xfrm>
            <a:off x="5122256" y="4040101"/>
            <a:ext cx="2258190" cy="2062103"/>
          </a:xfrm>
          <a:prstGeom prst="rect">
            <a:avLst/>
          </a:prstGeom>
        </p:spPr>
      </p:pic>
      <p:sp>
        <p:nvSpPr>
          <p:cNvPr id="2" name="流程圖: 替代程序 1">
            <a:extLst>
              <a:ext uri="{FF2B5EF4-FFF2-40B4-BE49-F238E27FC236}">
                <a16:creationId xmlns:a16="http://schemas.microsoft.com/office/drawing/2014/main" id="{645B6CDD-2E0A-4A32-AFC1-9699A2B005B1}"/>
              </a:ext>
            </a:extLst>
          </p:cNvPr>
          <p:cNvSpPr/>
          <p:nvPr/>
        </p:nvSpPr>
        <p:spPr bwMode="auto">
          <a:xfrm>
            <a:off x="1227891" y="4521259"/>
            <a:ext cx="3297048" cy="1234092"/>
          </a:xfrm>
          <a:prstGeom prst="flowChartAlternateProcess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你所選的樂器營造了怎樣的氣氛？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流程圖: 替代程序 11">
            <a:extLst>
              <a:ext uri="{FF2B5EF4-FFF2-40B4-BE49-F238E27FC236}">
                <a16:creationId xmlns:a16="http://schemas.microsoft.com/office/drawing/2014/main" id="{94F7931B-093D-4017-81C7-CD26B5C45AFE}"/>
              </a:ext>
            </a:extLst>
          </p:cNvPr>
          <p:cNvSpPr/>
          <p:nvPr/>
        </p:nvSpPr>
        <p:spPr bwMode="auto">
          <a:xfrm>
            <a:off x="7977763" y="4524203"/>
            <a:ext cx="3294295" cy="1234092"/>
          </a:xfrm>
          <a:prstGeom prst="flowChartAlternateProcess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你所選的樂器能配合樂曲的氣氛嗎？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26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9" ma:contentTypeDescription="建立新的文件。" ma:contentTypeScope="" ma:versionID="bd35160b55816c0f110c95d48aa1ba2e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5681f0f396202edee9c1a97036d634df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90ED0E-0328-4CFD-9988-9A5E9CDEFE49}"/>
</file>

<file path=customXml/itemProps2.xml><?xml version="1.0" encoding="utf-8"?>
<ds:datastoreItem xmlns:ds="http://schemas.openxmlformats.org/officeDocument/2006/customXml" ds:itemID="{6ADC19F6-1AD8-4372-B589-3D78361B2699}"/>
</file>

<file path=customXml/itemProps3.xml><?xml version="1.0" encoding="utf-8"?>
<ds:datastoreItem xmlns:ds="http://schemas.openxmlformats.org/officeDocument/2006/customXml" ds:itemID="{0A3B058D-2F7E-4FD6-8558-F3184CC6BCD3}"/>
</file>

<file path=docProps/app.xml><?xml version="1.0" encoding="utf-8"?>
<Properties xmlns="http://schemas.openxmlformats.org/officeDocument/2006/extended-properties" xmlns:vt="http://schemas.openxmlformats.org/officeDocument/2006/docPropsVTypes">
  <TotalTime>10343</TotalTime>
  <Words>1100</Words>
  <Application>Microsoft Office PowerPoint</Application>
  <PresentationFormat>寬螢幕</PresentationFormat>
  <Paragraphs>125</Paragraphs>
  <Slides>33</Slides>
  <Notes>16</Notes>
  <HiddenSlides>0</HiddenSlides>
  <MMClips>12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4" baseType="lpstr">
      <vt:lpstr>細明體</vt:lpstr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Verdana</vt:lpstr>
      <vt:lpstr>預設簡報設計</vt:lpstr>
      <vt:lpstr>Microsoft Word 97 - 2003 文件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\</vt:lpstr>
      <vt:lpstr>\</vt:lpstr>
      <vt:lpstr>\</vt:lpstr>
      <vt:lpstr>\</vt:lpstr>
      <vt:lpstr>PowerPoint 簡報</vt:lpstr>
      <vt:lpstr>PowerPoint 簡報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Candace</cp:lastModifiedBy>
  <cp:revision>713</cp:revision>
  <dcterms:created xsi:type="dcterms:W3CDTF">2010-12-02T06:19:15Z</dcterms:created>
  <dcterms:modified xsi:type="dcterms:W3CDTF">2021-01-08T04:05:56Z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