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74" r:id="rId2"/>
    <p:sldId id="475" r:id="rId3"/>
    <p:sldId id="446" r:id="rId4"/>
    <p:sldId id="476" r:id="rId5"/>
    <p:sldId id="477" r:id="rId6"/>
    <p:sldId id="478" r:id="rId7"/>
    <p:sldId id="479" r:id="rId8"/>
    <p:sldId id="480" r:id="rId9"/>
    <p:sldId id="482" r:id="rId10"/>
    <p:sldId id="484" r:id="rId11"/>
    <p:sldId id="483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6" r:id="rId23"/>
    <p:sldId id="499" r:id="rId24"/>
    <p:sldId id="497" r:id="rId25"/>
    <p:sldId id="500" r:id="rId26"/>
    <p:sldId id="498" r:id="rId27"/>
    <p:sldId id="501" r:id="rId28"/>
    <p:sldId id="503" r:id="rId29"/>
    <p:sldId id="504" r:id="rId30"/>
    <p:sldId id="508" r:id="rId31"/>
    <p:sldId id="509" r:id="rId32"/>
    <p:sldId id="507" r:id="rId33"/>
    <p:sldId id="510" r:id="rId34"/>
    <p:sldId id="511" r:id="rId35"/>
    <p:sldId id="516" r:id="rId36"/>
    <p:sldId id="517" r:id="rId37"/>
    <p:sldId id="473" r:id="rId38"/>
    <p:sldId id="381" r:id="rId39"/>
    <p:sldId id="412" r:id="rId40"/>
    <p:sldId id="465" r:id="rId41"/>
    <p:sldId id="513" r:id="rId42"/>
    <p:sldId id="518" r:id="rId43"/>
    <p:sldId id="519" r:id="rId4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00"/>
    <a:srgbClr val="FFCCFF"/>
    <a:srgbClr val="FFCC99"/>
    <a:srgbClr val="E3D525"/>
    <a:srgbClr val="E0D1FF"/>
    <a:srgbClr val="BD4D0F"/>
    <a:srgbClr val="B129A7"/>
    <a:srgbClr val="F5B077"/>
    <a:srgbClr val="B8E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7" autoAdjust="0"/>
    <p:restoredTop sz="94727" autoAdjust="0"/>
  </p:normalViewPr>
  <p:slideViewPr>
    <p:cSldViewPr>
      <p:cViewPr varScale="1">
        <p:scale>
          <a:sx n="104" d="100"/>
          <a:sy n="104" d="100"/>
        </p:scale>
        <p:origin x="90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26686C-8E42-43D9-941E-A7A991F91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2195-1BAF-4532-9BFD-5E6738009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AFB826-93CD-4A6B-A110-27EAC8247664}" type="datetimeFigureOut">
              <a:rPr lang="en-US"/>
              <a:pPr>
                <a:defRPr/>
              </a:pPr>
              <a:t>12/30/2020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79DDB7-C45D-427D-AC42-470D6CDE3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71D58C-36C6-4E52-B3D6-0815DE785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07BF9-B5E6-4170-A9AF-D726F985FA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F653C-865F-445E-AA94-226149CF6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35EA17-216D-40AD-AFBF-30B568D0C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60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38E7D-B801-470A-98D7-EB4CB1B6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F7364-9812-4207-9B52-0FE48F112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B49BD-3E61-433B-BDEB-CA420FEB1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B3F8-077F-4AC7-8D4E-0578C1D8B8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A8903D-1DD0-4C5F-8172-D4DBB077C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D9F53-12FC-4BA4-8396-6D31B0618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5E670-64F4-4A1C-A1D2-7AD7021B4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93E2-AC63-47FB-B806-9C7F214ED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F8B9F-FD38-4147-858E-3F464C5A3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B331D-9F77-4AC7-8EF7-5F8E47A1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59B3-8765-403C-AD5A-A300EE287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15E2-E853-4B62-AABA-B7FA8D024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29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90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9D8D-E46A-4556-A878-1AB8B2DC0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EA583-97C2-4533-B3C7-9CA84BE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3781B9-FD10-48E2-A556-80DC5B94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83D1-4326-4689-9A8C-401ED8E097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B05CD-D762-4EBE-98F5-78A9DE8C4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B1B50-7AA4-4C3A-976A-5BEBA4526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69B4-F05A-4389-AC52-36C116A07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30AD-C9E9-4595-A402-761A851FDB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4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FF2B7-909C-4F2A-987C-BBCE12C12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7F27-A1C7-4EB1-905E-EE301244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8DADF-8D36-4A3D-BA3A-777D2A417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9938-877A-4E06-BB81-F72F00250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6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B587F-2C38-4EB7-A31B-1C7CD9EF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B72846-E0AA-43CD-99E9-DEDA809D9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91EA93-1773-4673-A0F3-FC4714A8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CF21-D63A-4520-992C-EE38ADC30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AC7D5D-D944-4B5E-A837-54F63703B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494E34-E15E-4B64-B6B6-992EEB23F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C08074-527D-494B-9DE4-1CE0BA87A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2BEC-A2BD-4417-8703-A6C3C49D0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7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9C9B2D-B0F0-44A4-AB03-64BD9556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59C7B9-5423-444B-A208-4F37CBE4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E823A9-8032-437F-B7CD-4BC97E46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4BFD-A7DA-4970-9D93-D7E549B22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D5EB4-201A-4587-9DFE-A97C2122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229B7-3BF3-4423-B778-5A556F14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7BDDE-B7F0-4B7D-9DC4-81AD17B55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376E-153E-421E-8EEC-54825B7054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3D32-7D70-4AAC-886E-4FB17D2B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441BC-5D8F-4920-B1C6-6518A8A7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9CAD-662A-41FD-9D07-7D46C16F5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CAE8-2768-4058-A61A-C634D7773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63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EE564-467C-4AEB-B791-C656E8BE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0F4775-87E5-485A-8D32-21100CD0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D4B65D-92BD-4380-8B4C-83569E4D4B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811EE-2A4D-42E3-B535-7CA58BA0C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51B7C6-6344-4C07-9874-6598F4A84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DBAD1CA-3DE5-44AC-BA33-D060113C4B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hyperlink" Target="https://ds.pearson.com.hk/qr?source=music&amp;originId=pri_music_ppt_2b1_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s.pearson.com.hk/qr?source=music&amp;originId=pri_music_ppt_2b1_01" TargetMode="Externa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2b1_02" TargetMode="External"/><Relationship Id="rId5" Type="http://schemas.openxmlformats.org/officeDocument/2006/relationships/slide" Target="slide4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s.pearson.com.hk/qr?source=music&amp;originId=pri_music_ppt_2b1_02" TargetMode="Externa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2b1_03" TargetMode="External"/><Relationship Id="rId5" Type="http://schemas.openxmlformats.org/officeDocument/2006/relationships/slide" Target="slide4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s.pearson.com.hk/qr?source=music&amp;originId=pri_music_ppt_2b1_03" TargetMode="Externa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2b1_02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s.pearson.com.hk/qr?source=music&amp;originId=pri_music_ppt_2b1_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hyperlink" Target="https://ds.pearson.com.hk/qr?source=music&amp;originId=pri_music_ppt_2b1_03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2b1_02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s.pearson.com.hk/qr?source=music&amp;originId=pri_music_ppt_2b1_0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hyperlink" Target="https://ds.pearson.com.hk/qr?source=music&amp;originId=pri_music_ppt_2b1_0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Audio/&#25429;&#40165;&#32773;&#20043;&#27468;_original.mp3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ds.pearson.com.hk/qr?source=music&amp;originId=pri_music_ppt_2b1_05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ds.pearson.com.hk/qr?source=music&amp;originId=pri_music_ppt_2b1_04" TargetMode="External"/><Relationship Id="rId9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29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slide" Target="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23814" y="9525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樂器添氣氛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D8537D6-BA5D-4BF2-AAAB-947AD759FEE5}"/>
              </a:ext>
            </a:extLst>
          </p:cNvPr>
          <p:cNvSpPr/>
          <p:nvPr/>
        </p:nvSpPr>
        <p:spPr bwMode="auto">
          <a:xfrm>
            <a:off x="-23814" y="-9525"/>
            <a:ext cx="12239625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836604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896200" y="908720"/>
            <a:ext cx="3888432" cy="1831143"/>
            <a:chOff x="7896200" y="908720"/>
            <a:chExt cx="3888432" cy="1831143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7896200" y="908720"/>
              <a:ext cx="3888432" cy="1831143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1231592"/>
              <a:ext cx="324036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你認識這些樂器的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演奏方法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75720" y="4459178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小堂鼓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3431704" y="1912582"/>
            <a:ext cx="1635708" cy="249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542868" y="1372791"/>
            <a:ext cx="2456788" cy="119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1462628" y="2531256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鈸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70267" y="503524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木魚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600480" y="3209018"/>
            <a:ext cx="2371465" cy="169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字方塊 24"/>
          <p:cNvSpPr txBox="1"/>
          <p:nvPr/>
        </p:nvSpPr>
        <p:spPr>
          <a:xfrm>
            <a:off x="6096867" y="265897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梆子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98" y="1287750"/>
            <a:ext cx="2165878" cy="13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文字方塊 26"/>
          <p:cNvSpPr txBox="1"/>
          <p:nvPr/>
        </p:nvSpPr>
        <p:spPr>
          <a:xfrm>
            <a:off x="6312543" y="510725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鑼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5730990" y="3410618"/>
            <a:ext cx="1732494" cy="160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4E0645-1A1B-4BBD-ABAA-DF23D76FDB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2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63352" y="980728"/>
            <a:ext cx="3888432" cy="1902441"/>
            <a:chOff x="263352" y="980728"/>
            <a:chExt cx="3888432" cy="190244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2" y="980728"/>
              <a:ext cx="3888432" cy="1902441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41" y="1176031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聽聽鈸的聲音。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你會怎樣形容它的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4051694" y="2457907"/>
            <a:ext cx="4233535" cy="206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群組 3"/>
          <p:cNvGrpSpPr/>
          <p:nvPr/>
        </p:nvGrpSpPr>
        <p:grpSpPr>
          <a:xfrm>
            <a:off x="8588198" y="1176031"/>
            <a:ext cx="3052418" cy="1477327"/>
            <a:chOff x="8588198" y="1176031"/>
            <a:chExt cx="3052418" cy="1477327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588198" y="1176031"/>
              <a:ext cx="3052418" cy="1477327"/>
            </a:xfrm>
            <a:prstGeom prst="wedgeEllipseCallout">
              <a:avLst>
                <a:gd name="adj1" fmla="val -790"/>
                <a:gd name="adj2" fmla="val 9215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0336" y="1405225"/>
              <a:ext cx="216024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音色尖銳、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餘音長。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4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Ｍusic_2BP0201">
            <a:hlinkClick r:id="" action="ppaction://media"/>
            <a:extLst>
              <a:ext uri="{FF2B5EF4-FFF2-40B4-BE49-F238E27FC236}">
                <a16:creationId xmlns:a16="http://schemas.microsoft.com/office/drawing/2014/main" id="{7537879B-0168-4A41-82B3-EB972E488BD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128" y="1744114"/>
            <a:ext cx="532138" cy="513787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8D347-C492-49F3-B347-B08B57F356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8C66E2-34F1-4C38-BEA0-F03DB3CC4B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25" name="群組 4">
            <a:extLst>
              <a:ext uri="{FF2B5EF4-FFF2-40B4-BE49-F238E27FC236}">
                <a16:creationId xmlns:a16="http://schemas.microsoft.com/office/drawing/2014/main" id="{3C39E3AE-E678-4019-BFE1-14AB7386C7D4}"/>
              </a:ext>
            </a:extLst>
          </p:cNvPr>
          <p:cNvGrpSpPr/>
          <p:nvPr/>
        </p:nvGrpSpPr>
        <p:grpSpPr>
          <a:xfrm>
            <a:off x="5251093" y="1338083"/>
            <a:ext cx="1872207" cy="979066"/>
            <a:chOff x="3035431" y="1187941"/>
            <a:chExt cx="1872207" cy="979066"/>
          </a:xfrm>
        </p:grpSpPr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A5C234ED-C4B2-4165-9D88-CBC9B2347AA9}"/>
                </a:ext>
              </a:extLst>
            </p:cNvPr>
            <p:cNvSpPr/>
            <p:nvPr/>
          </p:nvSpPr>
          <p:spPr bwMode="auto">
            <a:xfrm>
              <a:off x="3035431" y="1187941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86774 w 1872207"/>
                <a:gd name="connsiteY1" fmla="*/ 0 h 979066"/>
                <a:gd name="connsiteX2" fmla="*/ 917381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99324 h 979066"/>
                <a:gd name="connsiteX6" fmla="*/ 1872207 w 1872207"/>
                <a:gd name="connsiteY6" fmla="*/ 979066 h 979066"/>
                <a:gd name="connsiteX7" fmla="*/ 1404155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50911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72248" y="-24638"/>
                    <a:pt x="319546" y="47693"/>
                    <a:pt x="486774" y="0"/>
                  </a:cubicBezTo>
                  <a:cubicBezTo>
                    <a:pt x="654002" y="-47693"/>
                    <a:pt x="771987" y="40053"/>
                    <a:pt x="917381" y="0"/>
                  </a:cubicBezTo>
                  <a:cubicBezTo>
                    <a:pt x="1062775" y="-40053"/>
                    <a:pt x="1124091" y="27805"/>
                    <a:pt x="1329267" y="0"/>
                  </a:cubicBezTo>
                  <a:cubicBezTo>
                    <a:pt x="1534443" y="-27805"/>
                    <a:pt x="1636272" y="51092"/>
                    <a:pt x="1872207" y="0"/>
                  </a:cubicBezTo>
                  <a:cubicBezTo>
                    <a:pt x="1914775" y="197726"/>
                    <a:pt x="1853179" y="344764"/>
                    <a:pt x="1872207" y="499324"/>
                  </a:cubicBezTo>
                  <a:cubicBezTo>
                    <a:pt x="1891235" y="653884"/>
                    <a:pt x="1831185" y="795163"/>
                    <a:pt x="1872207" y="979066"/>
                  </a:cubicBezTo>
                  <a:cubicBezTo>
                    <a:pt x="1697794" y="1034035"/>
                    <a:pt x="1594533" y="931806"/>
                    <a:pt x="1404155" y="979066"/>
                  </a:cubicBezTo>
                  <a:cubicBezTo>
                    <a:pt x="1213777" y="1026326"/>
                    <a:pt x="1149673" y="966894"/>
                    <a:pt x="973548" y="979066"/>
                  </a:cubicBezTo>
                  <a:cubicBezTo>
                    <a:pt x="797424" y="991238"/>
                    <a:pt x="641498" y="952362"/>
                    <a:pt x="542940" y="979066"/>
                  </a:cubicBezTo>
                  <a:cubicBezTo>
                    <a:pt x="444382" y="1005770"/>
                    <a:pt x="216062" y="921280"/>
                    <a:pt x="0" y="979066"/>
                  </a:cubicBezTo>
                  <a:cubicBezTo>
                    <a:pt x="-17713" y="826433"/>
                    <a:pt x="10800" y="733483"/>
                    <a:pt x="0" y="509114"/>
                  </a:cubicBezTo>
                  <a:cubicBezTo>
                    <a:pt x="-10800" y="284745"/>
                    <a:pt x="38792" y="192861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7923" y="-11806"/>
                    <a:pt x="274303" y="18548"/>
                    <a:pt x="411886" y="0"/>
                  </a:cubicBezTo>
                  <a:cubicBezTo>
                    <a:pt x="549469" y="-18548"/>
                    <a:pt x="738484" y="21116"/>
                    <a:pt x="823771" y="0"/>
                  </a:cubicBezTo>
                  <a:cubicBezTo>
                    <a:pt x="909059" y="-21116"/>
                    <a:pt x="1097974" y="1417"/>
                    <a:pt x="1273101" y="0"/>
                  </a:cubicBezTo>
                  <a:cubicBezTo>
                    <a:pt x="1448228" y="-1417"/>
                    <a:pt x="1645362" y="47057"/>
                    <a:pt x="1872207" y="0"/>
                  </a:cubicBezTo>
                  <a:cubicBezTo>
                    <a:pt x="1894577" y="150097"/>
                    <a:pt x="1834454" y="291254"/>
                    <a:pt x="1872207" y="499324"/>
                  </a:cubicBezTo>
                  <a:cubicBezTo>
                    <a:pt x="1909960" y="707394"/>
                    <a:pt x="1862236" y="832121"/>
                    <a:pt x="1872207" y="979066"/>
                  </a:cubicBezTo>
                  <a:cubicBezTo>
                    <a:pt x="1661942" y="1011326"/>
                    <a:pt x="1573766" y="927961"/>
                    <a:pt x="1422877" y="979066"/>
                  </a:cubicBezTo>
                  <a:cubicBezTo>
                    <a:pt x="1271988" y="1030171"/>
                    <a:pt x="1112889" y="956761"/>
                    <a:pt x="917381" y="979066"/>
                  </a:cubicBezTo>
                  <a:cubicBezTo>
                    <a:pt x="721873" y="1001371"/>
                    <a:pt x="576001" y="934712"/>
                    <a:pt x="468052" y="979066"/>
                  </a:cubicBezTo>
                  <a:cubicBezTo>
                    <a:pt x="360103" y="1023420"/>
                    <a:pt x="172880" y="966854"/>
                    <a:pt x="0" y="979066"/>
                  </a:cubicBezTo>
                  <a:cubicBezTo>
                    <a:pt x="-26748" y="773280"/>
                    <a:pt x="13863" y="615930"/>
                    <a:pt x="0" y="479742"/>
                  </a:cubicBezTo>
                  <a:cubicBezTo>
                    <a:pt x="-13863" y="343554"/>
                    <a:pt x="22410" y="1908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文字方塊 5">
              <a:extLst>
                <a:ext uri="{FF2B5EF4-FFF2-40B4-BE49-F238E27FC236}">
                  <a16:creationId xmlns:a16="http://schemas.microsoft.com/office/drawing/2014/main" id="{129DB96F-0558-4CF9-B75C-CC20759C134D}"/>
                </a:ext>
              </a:extLst>
            </p:cNvPr>
            <p:cNvSpPr txBox="1"/>
            <p:nvPr/>
          </p:nvSpPr>
          <p:spPr>
            <a:xfrm>
              <a:off x="3558600" y="1223038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鈸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95895" y="1406833"/>
            <a:ext cx="3251833" cy="1476336"/>
            <a:chOff x="395895" y="1406833"/>
            <a:chExt cx="3251833" cy="1476336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395895" y="1406833"/>
              <a:ext cx="3251833" cy="1476336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269" y="1772816"/>
              <a:ext cx="28474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鈸？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112224" y="711860"/>
            <a:ext cx="3888433" cy="2501116"/>
            <a:chOff x="8112224" y="711860"/>
            <a:chExt cx="3888433" cy="2501116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112224" y="711860"/>
              <a:ext cx="3888433" cy="2501116"/>
            </a:xfrm>
            <a:prstGeom prst="wedgeEllipseCallout">
              <a:avLst>
                <a:gd name="adj1" fmla="val -13256"/>
                <a:gd name="adj2" fmla="val 5540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4272" y="1052736"/>
              <a:ext cx="331236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可以把兩片鈸互相碰擊或摩擦發出聲音，也可用棒敲打鈸面來發聲。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4818" name="Picture 2" descr="C:\Users\jade\Desktop\Jade\Longman Music\2A Ch9\MUSIC_2016_2AB\content\bookshelf\9789880014611\OEBPS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26299" r="56436" b="54378"/>
          <a:stretch/>
        </p:blipFill>
        <p:spPr bwMode="auto">
          <a:xfrm>
            <a:off x="4327311" y="2457906"/>
            <a:ext cx="3639485" cy="3445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4" name="Ｍusic_2BP0201">
            <a:hlinkClick r:id="" action="ppaction://media"/>
            <a:extLst>
              <a:ext uri="{FF2B5EF4-FFF2-40B4-BE49-F238E27FC236}">
                <a16:creationId xmlns:a16="http://schemas.microsoft.com/office/drawing/2014/main" id="{80290FD5-75D6-4CB8-AAA4-5A2389A76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8" y="1744114"/>
            <a:ext cx="532138" cy="51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27BA97-27F3-4D37-893A-855A994C7AD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AE420B-4AA0-439E-A42C-DE5647423B9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40" name="群組 4">
            <a:extLst>
              <a:ext uri="{FF2B5EF4-FFF2-40B4-BE49-F238E27FC236}">
                <a16:creationId xmlns:a16="http://schemas.microsoft.com/office/drawing/2014/main" id="{328D4E70-30BD-42DB-83E0-166D61E7A5CA}"/>
              </a:ext>
            </a:extLst>
          </p:cNvPr>
          <p:cNvGrpSpPr/>
          <p:nvPr/>
        </p:nvGrpSpPr>
        <p:grpSpPr>
          <a:xfrm>
            <a:off x="5251093" y="1338083"/>
            <a:ext cx="1872207" cy="979066"/>
            <a:chOff x="3035431" y="1187941"/>
            <a:chExt cx="1872207" cy="979066"/>
          </a:xfrm>
        </p:grpSpPr>
        <p:sp>
          <p:nvSpPr>
            <p:cNvPr id="41" name="矩形 1">
              <a:extLst>
                <a:ext uri="{FF2B5EF4-FFF2-40B4-BE49-F238E27FC236}">
                  <a16:creationId xmlns:a16="http://schemas.microsoft.com/office/drawing/2014/main" id="{AF4F8C3C-85CA-4CFE-BA47-3A6B36B06517}"/>
                </a:ext>
              </a:extLst>
            </p:cNvPr>
            <p:cNvSpPr/>
            <p:nvPr/>
          </p:nvSpPr>
          <p:spPr bwMode="auto">
            <a:xfrm>
              <a:off x="3035431" y="1187941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86774 w 1872207"/>
                <a:gd name="connsiteY1" fmla="*/ 0 h 979066"/>
                <a:gd name="connsiteX2" fmla="*/ 917381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99324 h 979066"/>
                <a:gd name="connsiteX6" fmla="*/ 1872207 w 1872207"/>
                <a:gd name="connsiteY6" fmla="*/ 979066 h 979066"/>
                <a:gd name="connsiteX7" fmla="*/ 1404155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50911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72248" y="-24638"/>
                    <a:pt x="319546" y="47693"/>
                    <a:pt x="486774" y="0"/>
                  </a:cubicBezTo>
                  <a:cubicBezTo>
                    <a:pt x="654002" y="-47693"/>
                    <a:pt x="771987" y="40053"/>
                    <a:pt x="917381" y="0"/>
                  </a:cubicBezTo>
                  <a:cubicBezTo>
                    <a:pt x="1062775" y="-40053"/>
                    <a:pt x="1124091" y="27805"/>
                    <a:pt x="1329267" y="0"/>
                  </a:cubicBezTo>
                  <a:cubicBezTo>
                    <a:pt x="1534443" y="-27805"/>
                    <a:pt x="1636272" y="51092"/>
                    <a:pt x="1872207" y="0"/>
                  </a:cubicBezTo>
                  <a:cubicBezTo>
                    <a:pt x="1914775" y="197726"/>
                    <a:pt x="1853179" y="344764"/>
                    <a:pt x="1872207" y="499324"/>
                  </a:cubicBezTo>
                  <a:cubicBezTo>
                    <a:pt x="1891235" y="653884"/>
                    <a:pt x="1831185" y="795163"/>
                    <a:pt x="1872207" y="979066"/>
                  </a:cubicBezTo>
                  <a:cubicBezTo>
                    <a:pt x="1697794" y="1034035"/>
                    <a:pt x="1594533" y="931806"/>
                    <a:pt x="1404155" y="979066"/>
                  </a:cubicBezTo>
                  <a:cubicBezTo>
                    <a:pt x="1213777" y="1026326"/>
                    <a:pt x="1149673" y="966894"/>
                    <a:pt x="973548" y="979066"/>
                  </a:cubicBezTo>
                  <a:cubicBezTo>
                    <a:pt x="797424" y="991238"/>
                    <a:pt x="641498" y="952362"/>
                    <a:pt x="542940" y="979066"/>
                  </a:cubicBezTo>
                  <a:cubicBezTo>
                    <a:pt x="444382" y="1005770"/>
                    <a:pt x="216062" y="921280"/>
                    <a:pt x="0" y="979066"/>
                  </a:cubicBezTo>
                  <a:cubicBezTo>
                    <a:pt x="-17713" y="826433"/>
                    <a:pt x="10800" y="733483"/>
                    <a:pt x="0" y="509114"/>
                  </a:cubicBezTo>
                  <a:cubicBezTo>
                    <a:pt x="-10800" y="284745"/>
                    <a:pt x="38792" y="192861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7923" y="-11806"/>
                    <a:pt x="274303" y="18548"/>
                    <a:pt x="411886" y="0"/>
                  </a:cubicBezTo>
                  <a:cubicBezTo>
                    <a:pt x="549469" y="-18548"/>
                    <a:pt x="738484" y="21116"/>
                    <a:pt x="823771" y="0"/>
                  </a:cubicBezTo>
                  <a:cubicBezTo>
                    <a:pt x="909059" y="-21116"/>
                    <a:pt x="1097974" y="1417"/>
                    <a:pt x="1273101" y="0"/>
                  </a:cubicBezTo>
                  <a:cubicBezTo>
                    <a:pt x="1448228" y="-1417"/>
                    <a:pt x="1645362" y="47057"/>
                    <a:pt x="1872207" y="0"/>
                  </a:cubicBezTo>
                  <a:cubicBezTo>
                    <a:pt x="1894577" y="150097"/>
                    <a:pt x="1834454" y="291254"/>
                    <a:pt x="1872207" y="499324"/>
                  </a:cubicBezTo>
                  <a:cubicBezTo>
                    <a:pt x="1909960" y="707394"/>
                    <a:pt x="1862236" y="832121"/>
                    <a:pt x="1872207" y="979066"/>
                  </a:cubicBezTo>
                  <a:cubicBezTo>
                    <a:pt x="1661942" y="1011326"/>
                    <a:pt x="1573766" y="927961"/>
                    <a:pt x="1422877" y="979066"/>
                  </a:cubicBezTo>
                  <a:cubicBezTo>
                    <a:pt x="1271988" y="1030171"/>
                    <a:pt x="1112889" y="956761"/>
                    <a:pt x="917381" y="979066"/>
                  </a:cubicBezTo>
                  <a:cubicBezTo>
                    <a:pt x="721873" y="1001371"/>
                    <a:pt x="576001" y="934712"/>
                    <a:pt x="468052" y="979066"/>
                  </a:cubicBezTo>
                  <a:cubicBezTo>
                    <a:pt x="360103" y="1023420"/>
                    <a:pt x="172880" y="966854"/>
                    <a:pt x="0" y="979066"/>
                  </a:cubicBezTo>
                  <a:cubicBezTo>
                    <a:pt x="-26748" y="773280"/>
                    <a:pt x="13863" y="615930"/>
                    <a:pt x="0" y="479742"/>
                  </a:cubicBezTo>
                  <a:cubicBezTo>
                    <a:pt x="-13863" y="343554"/>
                    <a:pt x="22410" y="1908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2" name="文字方塊 5">
              <a:extLst>
                <a:ext uri="{FF2B5EF4-FFF2-40B4-BE49-F238E27FC236}">
                  <a16:creationId xmlns:a16="http://schemas.microsoft.com/office/drawing/2014/main" id="{F713BA5B-F40E-4D06-A063-8BFF6EBFAE72}"/>
                </a:ext>
              </a:extLst>
            </p:cNvPr>
            <p:cNvSpPr txBox="1"/>
            <p:nvPr/>
          </p:nvSpPr>
          <p:spPr>
            <a:xfrm>
              <a:off x="3558600" y="1223038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鈸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7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63352" y="980728"/>
            <a:ext cx="3888432" cy="1902441"/>
            <a:chOff x="263352" y="980728"/>
            <a:chExt cx="3888432" cy="190244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2" y="980728"/>
              <a:ext cx="3888432" cy="1902441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41" y="1176031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聽聽木魚的聲音。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你會怎樣形容它的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760296" y="1176032"/>
            <a:ext cx="2880320" cy="1477328"/>
            <a:chOff x="8760296" y="1176032"/>
            <a:chExt cx="2880320" cy="1477328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760296" y="1176032"/>
              <a:ext cx="2880320" cy="1477328"/>
            </a:xfrm>
            <a:prstGeom prst="wedgeEllipseCallout">
              <a:avLst>
                <a:gd name="adj1" fmla="val -6639"/>
                <a:gd name="adj2" fmla="val 83445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4352" y="1333217"/>
              <a:ext cx="208823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音色清脆、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餘音短。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Picture 2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4173661" y="2314985"/>
            <a:ext cx="3853984" cy="275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Ｍusic_2BP0204">
            <a:hlinkClick r:id="" action="ppaction://media"/>
            <a:extLst>
              <a:ext uri="{FF2B5EF4-FFF2-40B4-BE49-F238E27FC236}">
                <a16:creationId xmlns:a16="http://schemas.microsoft.com/office/drawing/2014/main" id="{0DFBE4EB-CE6F-4836-A955-98EF7B3072C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127" y="1663220"/>
            <a:ext cx="522025" cy="504023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B68481-F758-4848-B352-E2375FEF4C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8A0DE9-CC91-4E8D-A908-5E920BF9399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3" name="群組 2">
            <a:extLst>
              <a:ext uri="{FF2B5EF4-FFF2-40B4-BE49-F238E27FC236}">
                <a16:creationId xmlns:a16="http://schemas.microsoft.com/office/drawing/2014/main" id="{36980236-0D46-4161-A90A-2C7FD65C445E}"/>
              </a:ext>
            </a:extLst>
          </p:cNvPr>
          <p:cNvGrpSpPr/>
          <p:nvPr/>
        </p:nvGrpSpPr>
        <p:grpSpPr>
          <a:xfrm>
            <a:off x="5105858" y="1229383"/>
            <a:ext cx="1872207" cy="979066"/>
            <a:chOff x="3035431" y="1052736"/>
            <a:chExt cx="1872207" cy="979066"/>
          </a:xfrm>
        </p:grpSpPr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DB961B99-81E5-49A7-9B48-ABD5E9759090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954826 w 1872207"/>
                <a:gd name="connsiteY2" fmla="*/ 0 h 979066"/>
                <a:gd name="connsiteX3" fmla="*/ 142287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85433 w 1872207"/>
                <a:gd name="connsiteY7" fmla="*/ 979066 h 979066"/>
                <a:gd name="connsiteX8" fmla="*/ 954826 w 1872207"/>
                <a:gd name="connsiteY8" fmla="*/ 979066 h 979066"/>
                <a:gd name="connsiteX9" fmla="*/ 468052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69952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38493" y="-15048"/>
                    <a:pt x="313437" y="43289"/>
                    <a:pt x="449330" y="0"/>
                  </a:cubicBezTo>
                  <a:cubicBezTo>
                    <a:pt x="585223" y="-43289"/>
                    <a:pt x="767626" y="21862"/>
                    <a:pt x="954826" y="0"/>
                  </a:cubicBezTo>
                  <a:cubicBezTo>
                    <a:pt x="1142026" y="-21862"/>
                    <a:pt x="1296420" y="25207"/>
                    <a:pt x="1422877" y="0"/>
                  </a:cubicBezTo>
                  <a:cubicBezTo>
                    <a:pt x="1549334" y="-25207"/>
                    <a:pt x="1661998" y="52573"/>
                    <a:pt x="1872207" y="0"/>
                  </a:cubicBezTo>
                  <a:cubicBezTo>
                    <a:pt x="1879295" y="167200"/>
                    <a:pt x="1838535" y="293214"/>
                    <a:pt x="1872207" y="479742"/>
                  </a:cubicBezTo>
                  <a:cubicBezTo>
                    <a:pt x="1905879" y="666270"/>
                    <a:pt x="1855995" y="797796"/>
                    <a:pt x="1872207" y="979066"/>
                  </a:cubicBezTo>
                  <a:cubicBezTo>
                    <a:pt x="1685093" y="1027697"/>
                    <a:pt x="1487711" y="924823"/>
                    <a:pt x="1385433" y="979066"/>
                  </a:cubicBezTo>
                  <a:cubicBezTo>
                    <a:pt x="1283155" y="1033309"/>
                    <a:pt x="1091725" y="956646"/>
                    <a:pt x="954826" y="979066"/>
                  </a:cubicBezTo>
                  <a:cubicBezTo>
                    <a:pt x="817927" y="1001486"/>
                    <a:pt x="579220" y="931883"/>
                    <a:pt x="468052" y="979066"/>
                  </a:cubicBezTo>
                  <a:cubicBezTo>
                    <a:pt x="356884" y="1026249"/>
                    <a:pt x="136731" y="967280"/>
                    <a:pt x="0" y="979066"/>
                  </a:cubicBezTo>
                  <a:cubicBezTo>
                    <a:pt x="-39818" y="788390"/>
                    <a:pt x="54959" y="669059"/>
                    <a:pt x="0" y="469952"/>
                  </a:cubicBezTo>
                  <a:cubicBezTo>
                    <a:pt x="-54959" y="270845"/>
                    <a:pt x="27022" y="122617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6186" y="-53852"/>
                    <a:pt x="347994" y="5772"/>
                    <a:pt x="468052" y="0"/>
                  </a:cubicBezTo>
                  <a:cubicBezTo>
                    <a:pt x="588110" y="-5772"/>
                    <a:pt x="777190" y="1918"/>
                    <a:pt x="879937" y="0"/>
                  </a:cubicBezTo>
                  <a:cubicBezTo>
                    <a:pt x="982685" y="-1918"/>
                    <a:pt x="1110554" y="43785"/>
                    <a:pt x="1310545" y="0"/>
                  </a:cubicBezTo>
                  <a:cubicBezTo>
                    <a:pt x="1510536" y="-43785"/>
                    <a:pt x="1648322" y="52912"/>
                    <a:pt x="1872207" y="0"/>
                  </a:cubicBezTo>
                  <a:cubicBezTo>
                    <a:pt x="1877271" y="141433"/>
                    <a:pt x="1866352" y="276623"/>
                    <a:pt x="1872207" y="460161"/>
                  </a:cubicBezTo>
                  <a:cubicBezTo>
                    <a:pt x="1878062" y="643699"/>
                    <a:pt x="1830975" y="744556"/>
                    <a:pt x="1872207" y="979066"/>
                  </a:cubicBezTo>
                  <a:cubicBezTo>
                    <a:pt x="1758384" y="1015240"/>
                    <a:pt x="1585563" y="947888"/>
                    <a:pt x="1366711" y="979066"/>
                  </a:cubicBezTo>
                  <a:cubicBezTo>
                    <a:pt x="1147859" y="1010244"/>
                    <a:pt x="992732" y="958620"/>
                    <a:pt x="898659" y="979066"/>
                  </a:cubicBezTo>
                  <a:cubicBezTo>
                    <a:pt x="804586" y="999512"/>
                    <a:pt x="565643" y="925669"/>
                    <a:pt x="449330" y="979066"/>
                  </a:cubicBezTo>
                  <a:cubicBezTo>
                    <a:pt x="333017" y="1032463"/>
                    <a:pt x="212084" y="962480"/>
                    <a:pt x="0" y="979066"/>
                  </a:cubicBezTo>
                  <a:cubicBezTo>
                    <a:pt x="-46989" y="882697"/>
                    <a:pt x="54696" y="687713"/>
                    <a:pt x="0" y="499324"/>
                  </a:cubicBezTo>
                  <a:cubicBezTo>
                    <a:pt x="-54696" y="310935"/>
                    <a:pt x="32635" y="13173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6526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5" name="文字方塊 5">
              <a:extLst>
                <a:ext uri="{FF2B5EF4-FFF2-40B4-BE49-F238E27FC236}">
                  <a16:creationId xmlns:a16="http://schemas.microsoft.com/office/drawing/2014/main" id="{CB4CBC42-0CD2-4E79-8FD5-58D50B8652D7}"/>
                </a:ext>
              </a:extLst>
            </p:cNvPr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木魚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8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588198" y="950495"/>
            <a:ext cx="3412458" cy="1902441"/>
            <a:chOff x="8588198" y="950495"/>
            <a:chExt cx="3412458" cy="1902441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588198" y="950495"/>
              <a:ext cx="3412458" cy="1902441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2304" y="1299322"/>
              <a:ext cx="28969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以小木槌敲擊來發聲。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63352" y="1406833"/>
            <a:ext cx="3888432" cy="1476336"/>
            <a:chOff x="263352" y="1406833"/>
            <a:chExt cx="3888432" cy="1476336"/>
          </a:xfrm>
        </p:grpSpPr>
        <p:sp>
          <p:nvSpPr>
            <p:cNvPr id="44" name="橢圓形圖說文字 43"/>
            <p:cNvSpPr/>
            <p:nvPr/>
          </p:nvSpPr>
          <p:spPr bwMode="auto">
            <a:xfrm>
              <a:off x="263352" y="1406833"/>
              <a:ext cx="3888432" cy="1476336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61" y="1772816"/>
              <a:ext cx="299147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木魚？</a:t>
              </a:r>
            </a:p>
          </p:txBody>
        </p:sp>
      </p:grpSp>
      <p:pic>
        <p:nvPicPr>
          <p:cNvPr id="36866" name="Picture 2" descr="C:\Users\jade\Desktop\Jade\Longman Music\2A Ch9\MUSIC_2016_2AB\content\bookshelf\9789880014611\OEBPS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t="54529" r="59198" b="25214"/>
          <a:stretch/>
        </p:blipFill>
        <p:spPr bwMode="auto">
          <a:xfrm>
            <a:off x="4367020" y="2275746"/>
            <a:ext cx="3692408" cy="362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Ｍusic_2BP0204">
            <a:hlinkClick r:id="" action="ppaction://media"/>
            <a:extLst>
              <a:ext uri="{FF2B5EF4-FFF2-40B4-BE49-F238E27FC236}">
                <a16:creationId xmlns:a16="http://schemas.microsoft.com/office/drawing/2014/main" id="{D728001F-8CD3-4C4C-B3B3-3DD019F29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127" y="1663220"/>
            <a:ext cx="522025" cy="50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01A37C-3AC2-42DE-8927-20FB174B6D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29AF47-FC83-467D-893D-AE7EE649BA4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3" name="群組 2">
            <a:extLst>
              <a:ext uri="{FF2B5EF4-FFF2-40B4-BE49-F238E27FC236}">
                <a16:creationId xmlns:a16="http://schemas.microsoft.com/office/drawing/2014/main" id="{13410868-49B3-4428-9574-E82399893233}"/>
              </a:ext>
            </a:extLst>
          </p:cNvPr>
          <p:cNvGrpSpPr/>
          <p:nvPr/>
        </p:nvGrpSpPr>
        <p:grpSpPr>
          <a:xfrm>
            <a:off x="5202796" y="1110667"/>
            <a:ext cx="1872207" cy="979066"/>
            <a:chOff x="3035431" y="1052736"/>
            <a:chExt cx="1872207" cy="979066"/>
          </a:xfrm>
        </p:grpSpPr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8411F267-389D-438C-9E72-34E7F6C15FC0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954826 w 1872207"/>
                <a:gd name="connsiteY2" fmla="*/ 0 h 979066"/>
                <a:gd name="connsiteX3" fmla="*/ 142287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85433 w 1872207"/>
                <a:gd name="connsiteY7" fmla="*/ 979066 h 979066"/>
                <a:gd name="connsiteX8" fmla="*/ 954826 w 1872207"/>
                <a:gd name="connsiteY8" fmla="*/ 979066 h 979066"/>
                <a:gd name="connsiteX9" fmla="*/ 468052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69952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38493" y="-15048"/>
                    <a:pt x="313437" y="43289"/>
                    <a:pt x="449330" y="0"/>
                  </a:cubicBezTo>
                  <a:cubicBezTo>
                    <a:pt x="585223" y="-43289"/>
                    <a:pt x="767626" y="21862"/>
                    <a:pt x="954826" y="0"/>
                  </a:cubicBezTo>
                  <a:cubicBezTo>
                    <a:pt x="1142026" y="-21862"/>
                    <a:pt x="1296420" y="25207"/>
                    <a:pt x="1422877" y="0"/>
                  </a:cubicBezTo>
                  <a:cubicBezTo>
                    <a:pt x="1549334" y="-25207"/>
                    <a:pt x="1661998" y="52573"/>
                    <a:pt x="1872207" y="0"/>
                  </a:cubicBezTo>
                  <a:cubicBezTo>
                    <a:pt x="1879295" y="167200"/>
                    <a:pt x="1838535" y="293214"/>
                    <a:pt x="1872207" y="479742"/>
                  </a:cubicBezTo>
                  <a:cubicBezTo>
                    <a:pt x="1905879" y="666270"/>
                    <a:pt x="1855995" y="797796"/>
                    <a:pt x="1872207" y="979066"/>
                  </a:cubicBezTo>
                  <a:cubicBezTo>
                    <a:pt x="1685093" y="1027697"/>
                    <a:pt x="1487711" y="924823"/>
                    <a:pt x="1385433" y="979066"/>
                  </a:cubicBezTo>
                  <a:cubicBezTo>
                    <a:pt x="1283155" y="1033309"/>
                    <a:pt x="1091725" y="956646"/>
                    <a:pt x="954826" y="979066"/>
                  </a:cubicBezTo>
                  <a:cubicBezTo>
                    <a:pt x="817927" y="1001486"/>
                    <a:pt x="579220" y="931883"/>
                    <a:pt x="468052" y="979066"/>
                  </a:cubicBezTo>
                  <a:cubicBezTo>
                    <a:pt x="356884" y="1026249"/>
                    <a:pt x="136731" y="967280"/>
                    <a:pt x="0" y="979066"/>
                  </a:cubicBezTo>
                  <a:cubicBezTo>
                    <a:pt x="-39818" y="788390"/>
                    <a:pt x="54959" y="669059"/>
                    <a:pt x="0" y="469952"/>
                  </a:cubicBezTo>
                  <a:cubicBezTo>
                    <a:pt x="-54959" y="270845"/>
                    <a:pt x="27022" y="122617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6186" y="-53852"/>
                    <a:pt x="347994" y="5772"/>
                    <a:pt x="468052" y="0"/>
                  </a:cubicBezTo>
                  <a:cubicBezTo>
                    <a:pt x="588110" y="-5772"/>
                    <a:pt x="777190" y="1918"/>
                    <a:pt x="879937" y="0"/>
                  </a:cubicBezTo>
                  <a:cubicBezTo>
                    <a:pt x="982685" y="-1918"/>
                    <a:pt x="1110554" y="43785"/>
                    <a:pt x="1310545" y="0"/>
                  </a:cubicBezTo>
                  <a:cubicBezTo>
                    <a:pt x="1510536" y="-43785"/>
                    <a:pt x="1648322" y="52912"/>
                    <a:pt x="1872207" y="0"/>
                  </a:cubicBezTo>
                  <a:cubicBezTo>
                    <a:pt x="1877271" y="141433"/>
                    <a:pt x="1866352" y="276623"/>
                    <a:pt x="1872207" y="460161"/>
                  </a:cubicBezTo>
                  <a:cubicBezTo>
                    <a:pt x="1878062" y="643699"/>
                    <a:pt x="1830975" y="744556"/>
                    <a:pt x="1872207" y="979066"/>
                  </a:cubicBezTo>
                  <a:cubicBezTo>
                    <a:pt x="1758384" y="1015240"/>
                    <a:pt x="1585563" y="947888"/>
                    <a:pt x="1366711" y="979066"/>
                  </a:cubicBezTo>
                  <a:cubicBezTo>
                    <a:pt x="1147859" y="1010244"/>
                    <a:pt x="992732" y="958620"/>
                    <a:pt x="898659" y="979066"/>
                  </a:cubicBezTo>
                  <a:cubicBezTo>
                    <a:pt x="804586" y="999512"/>
                    <a:pt x="565643" y="925669"/>
                    <a:pt x="449330" y="979066"/>
                  </a:cubicBezTo>
                  <a:cubicBezTo>
                    <a:pt x="333017" y="1032463"/>
                    <a:pt x="212084" y="962480"/>
                    <a:pt x="0" y="979066"/>
                  </a:cubicBezTo>
                  <a:cubicBezTo>
                    <a:pt x="-46989" y="882697"/>
                    <a:pt x="54696" y="687713"/>
                    <a:pt x="0" y="499324"/>
                  </a:cubicBezTo>
                  <a:cubicBezTo>
                    <a:pt x="-54696" y="310935"/>
                    <a:pt x="32635" y="13173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6526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5" name="文字方塊 5">
              <a:extLst>
                <a:ext uri="{FF2B5EF4-FFF2-40B4-BE49-F238E27FC236}">
                  <a16:creationId xmlns:a16="http://schemas.microsoft.com/office/drawing/2014/main" id="{D730FA5A-C055-4797-8250-AE3E5DD656A2}"/>
                </a:ext>
              </a:extLst>
            </p:cNvPr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木魚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52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63352" y="980728"/>
            <a:ext cx="3888432" cy="1902441"/>
            <a:chOff x="263352" y="980728"/>
            <a:chExt cx="3888432" cy="190244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2" y="980728"/>
              <a:ext cx="3888432" cy="1902441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41" y="1176031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聽聽梆子的聲音。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你會怎樣形容它的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891168" y="1176031"/>
            <a:ext cx="2821456" cy="1676905"/>
            <a:chOff x="8891168" y="1176031"/>
            <a:chExt cx="2821456" cy="1676905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891168" y="1176031"/>
              <a:ext cx="2821456" cy="1676905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9451" y="1477233"/>
              <a:ext cx="212514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音色清脆、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餘音短。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6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565634"/>
            <a:ext cx="4453073" cy="277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Ｍusic_2BP0203">
            <a:hlinkClick r:id="" action="ppaction://media"/>
            <a:extLst>
              <a:ext uri="{FF2B5EF4-FFF2-40B4-BE49-F238E27FC236}">
                <a16:creationId xmlns:a16="http://schemas.microsoft.com/office/drawing/2014/main" id="{BC869359-3208-4A1A-A5D6-A17A09670E1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609" y="1818290"/>
            <a:ext cx="514661" cy="496913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E33497-E91D-4422-9C13-48AB668119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AE7257-5675-4A79-9E80-EBD3541713B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25" name="群組 2">
            <a:extLst>
              <a:ext uri="{FF2B5EF4-FFF2-40B4-BE49-F238E27FC236}">
                <a16:creationId xmlns:a16="http://schemas.microsoft.com/office/drawing/2014/main" id="{16952FCA-740A-473C-AF82-C0EAE5534590}"/>
              </a:ext>
            </a:extLst>
          </p:cNvPr>
          <p:cNvGrpSpPr/>
          <p:nvPr/>
        </p:nvGrpSpPr>
        <p:grpSpPr>
          <a:xfrm>
            <a:off x="5069377" y="1417638"/>
            <a:ext cx="1872207" cy="979066"/>
            <a:chOff x="3035431" y="1052736"/>
            <a:chExt cx="1872207" cy="979066"/>
          </a:xfrm>
        </p:grpSpPr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2C1D8359-B062-4288-B614-1CBAA9BCDEF4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898659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66711 w 1872207"/>
                <a:gd name="connsiteY7" fmla="*/ 979066 h 979066"/>
                <a:gd name="connsiteX8" fmla="*/ 879937 w 1872207"/>
                <a:gd name="connsiteY8" fmla="*/ 979066 h 979066"/>
                <a:gd name="connsiteX9" fmla="*/ 0 w 1872207"/>
                <a:gd name="connsiteY9" fmla="*/ 979066 h 979066"/>
                <a:gd name="connsiteX10" fmla="*/ 0 w 1872207"/>
                <a:gd name="connsiteY10" fmla="*/ 469952 h 979066"/>
                <a:gd name="connsiteX11" fmla="*/ 0 w 1872207"/>
                <a:gd name="connsiteY11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00980" y="-22930"/>
                    <a:pt x="251104" y="42862"/>
                    <a:pt x="449330" y="0"/>
                  </a:cubicBezTo>
                  <a:cubicBezTo>
                    <a:pt x="647556" y="-42862"/>
                    <a:pt x="777900" y="35046"/>
                    <a:pt x="898659" y="0"/>
                  </a:cubicBezTo>
                  <a:cubicBezTo>
                    <a:pt x="1019418" y="-35046"/>
                    <a:pt x="1228139" y="16334"/>
                    <a:pt x="1329267" y="0"/>
                  </a:cubicBezTo>
                  <a:cubicBezTo>
                    <a:pt x="1430395" y="-16334"/>
                    <a:pt x="1613025" y="30130"/>
                    <a:pt x="1872207" y="0"/>
                  </a:cubicBezTo>
                  <a:cubicBezTo>
                    <a:pt x="1889313" y="173436"/>
                    <a:pt x="1837792" y="373352"/>
                    <a:pt x="1872207" y="479742"/>
                  </a:cubicBezTo>
                  <a:cubicBezTo>
                    <a:pt x="1906622" y="586132"/>
                    <a:pt x="1841697" y="858302"/>
                    <a:pt x="1872207" y="979066"/>
                  </a:cubicBezTo>
                  <a:cubicBezTo>
                    <a:pt x="1652103" y="985385"/>
                    <a:pt x="1512567" y="950850"/>
                    <a:pt x="1366711" y="979066"/>
                  </a:cubicBezTo>
                  <a:cubicBezTo>
                    <a:pt x="1220855" y="1007282"/>
                    <a:pt x="1076787" y="969978"/>
                    <a:pt x="879937" y="979066"/>
                  </a:cubicBezTo>
                  <a:cubicBezTo>
                    <a:pt x="683087" y="988154"/>
                    <a:pt x="415858" y="943043"/>
                    <a:pt x="0" y="979066"/>
                  </a:cubicBezTo>
                  <a:cubicBezTo>
                    <a:pt x="-57352" y="865943"/>
                    <a:pt x="35318" y="666710"/>
                    <a:pt x="0" y="469952"/>
                  </a:cubicBezTo>
                  <a:cubicBezTo>
                    <a:pt x="-35318" y="273194"/>
                    <a:pt x="42496" y="10837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1103" y="-27493"/>
                    <a:pt x="236654" y="43490"/>
                    <a:pt x="449330" y="0"/>
                  </a:cubicBezTo>
                  <a:cubicBezTo>
                    <a:pt x="662006" y="-43490"/>
                    <a:pt x="785382" y="605"/>
                    <a:pt x="936104" y="0"/>
                  </a:cubicBezTo>
                  <a:cubicBezTo>
                    <a:pt x="1086826" y="-605"/>
                    <a:pt x="1255223" y="23781"/>
                    <a:pt x="1347989" y="0"/>
                  </a:cubicBezTo>
                  <a:cubicBezTo>
                    <a:pt x="1440756" y="-23781"/>
                    <a:pt x="1651789" y="43041"/>
                    <a:pt x="1872207" y="0"/>
                  </a:cubicBezTo>
                  <a:cubicBezTo>
                    <a:pt x="1914917" y="206204"/>
                    <a:pt x="1857528" y="261236"/>
                    <a:pt x="1872207" y="469952"/>
                  </a:cubicBezTo>
                  <a:cubicBezTo>
                    <a:pt x="1886886" y="678668"/>
                    <a:pt x="1822160" y="767374"/>
                    <a:pt x="1872207" y="979066"/>
                  </a:cubicBezTo>
                  <a:cubicBezTo>
                    <a:pt x="1756288" y="981660"/>
                    <a:pt x="1554149" y="974396"/>
                    <a:pt x="1404155" y="979066"/>
                  </a:cubicBezTo>
                  <a:cubicBezTo>
                    <a:pt x="1254161" y="983736"/>
                    <a:pt x="1145330" y="931907"/>
                    <a:pt x="936104" y="979066"/>
                  </a:cubicBezTo>
                  <a:cubicBezTo>
                    <a:pt x="726878" y="1026225"/>
                    <a:pt x="596208" y="953171"/>
                    <a:pt x="449330" y="979066"/>
                  </a:cubicBezTo>
                  <a:cubicBezTo>
                    <a:pt x="302452" y="1004961"/>
                    <a:pt x="160371" y="943939"/>
                    <a:pt x="0" y="979066"/>
                  </a:cubicBezTo>
                  <a:cubicBezTo>
                    <a:pt x="-38257" y="783938"/>
                    <a:pt x="45097" y="734904"/>
                    <a:pt x="0" y="509114"/>
                  </a:cubicBezTo>
                  <a:cubicBezTo>
                    <a:pt x="-45097" y="283324"/>
                    <a:pt x="52862" y="23875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4798982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文字方塊 5">
              <a:extLst>
                <a:ext uri="{FF2B5EF4-FFF2-40B4-BE49-F238E27FC236}">
                  <a16:creationId xmlns:a16="http://schemas.microsoft.com/office/drawing/2014/main" id="{6889BF3D-D464-458A-B02E-62E83DB33350}"/>
                </a:ext>
              </a:extLst>
            </p:cNvPr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梆子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4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8461667" y="1073457"/>
            <a:ext cx="3412458" cy="1902441"/>
            <a:chOff x="8461667" y="1073457"/>
            <a:chExt cx="3412458" cy="1902441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8461667" y="1073457"/>
              <a:ext cx="3412458" cy="1902441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9406" y="1486591"/>
              <a:ext cx="28969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以小木槌敲打來發聲。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23392" y="1406833"/>
            <a:ext cx="3273220" cy="1476336"/>
            <a:chOff x="623392" y="1406833"/>
            <a:chExt cx="3273220" cy="1476336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623392" y="1406833"/>
              <a:ext cx="3273220" cy="1476336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5" y="1772816"/>
              <a:ext cx="305719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梆子？</a:t>
              </a:r>
            </a:p>
          </p:txBody>
        </p:sp>
      </p:grpSp>
      <p:pic>
        <p:nvPicPr>
          <p:cNvPr id="38914" name="Picture 2" descr="C:\Users\jade\Desktop\Jade\Longman Music\2A Ch9\MUSIC_2016_2AB\content\bookshelf\9789880014611\OEBPS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41232" r="36032" b="38810"/>
          <a:stretch/>
        </p:blipFill>
        <p:spPr bwMode="auto">
          <a:xfrm>
            <a:off x="4473323" y="2550466"/>
            <a:ext cx="3103864" cy="331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Ｍusic_2BP0203">
            <a:hlinkClick r:id="" action="ppaction://media"/>
            <a:extLst>
              <a:ext uri="{FF2B5EF4-FFF2-40B4-BE49-F238E27FC236}">
                <a16:creationId xmlns:a16="http://schemas.microsoft.com/office/drawing/2014/main" id="{A160FCDB-C352-4545-9624-AFE629AA2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0609" y="1818290"/>
            <a:ext cx="514661" cy="4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114947-CFF5-40DC-9063-28A1B0DBB12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BE20BE-E93D-4324-BA3C-3CF92CE9127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8" name="群組 2">
            <a:extLst>
              <a:ext uri="{FF2B5EF4-FFF2-40B4-BE49-F238E27FC236}">
                <a16:creationId xmlns:a16="http://schemas.microsoft.com/office/drawing/2014/main" id="{6DE972FA-1589-4733-A983-C45BCFEACA90}"/>
              </a:ext>
            </a:extLst>
          </p:cNvPr>
          <p:cNvGrpSpPr/>
          <p:nvPr/>
        </p:nvGrpSpPr>
        <p:grpSpPr>
          <a:xfrm>
            <a:off x="5068567" y="1418817"/>
            <a:ext cx="1872207" cy="979066"/>
            <a:chOff x="3035431" y="1052736"/>
            <a:chExt cx="1872207" cy="979066"/>
          </a:xfrm>
        </p:grpSpPr>
        <p:sp>
          <p:nvSpPr>
            <p:cNvPr id="39" name="矩形 1">
              <a:extLst>
                <a:ext uri="{FF2B5EF4-FFF2-40B4-BE49-F238E27FC236}">
                  <a16:creationId xmlns:a16="http://schemas.microsoft.com/office/drawing/2014/main" id="{40E3C26D-0D82-4898-8965-99D9B7DE47B8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898659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66711 w 1872207"/>
                <a:gd name="connsiteY7" fmla="*/ 979066 h 979066"/>
                <a:gd name="connsiteX8" fmla="*/ 879937 w 1872207"/>
                <a:gd name="connsiteY8" fmla="*/ 979066 h 979066"/>
                <a:gd name="connsiteX9" fmla="*/ 0 w 1872207"/>
                <a:gd name="connsiteY9" fmla="*/ 979066 h 979066"/>
                <a:gd name="connsiteX10" fmla="*/ 0 w 1872207"/>
                <a:gd name="connsiteY10" fmla="*/ 469952 h 979066"/>
                <a:gd name="connsiteX11" fmla="*/ 0 w 1872207"/>
                <a:gd name="connsiteY11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00980" y="-22930"/>
                    <a:pt x="251104" y="42862"/>
                    <a:pt x="449330" y="0"/>
                  </a:cubicBezTo>
                  <a:cubicBezTo>
                    <a:pt x="647556" y="-42862"/>
                    <a:pt x="777900" y="35046"/>
                    <a:pt x="898659" y="0"/>
                  </a:cubicBezTo>
                  <a:cubicBezTo>
                    <a:pt x="1019418" y="-35046"/>
                    <a:pt x="1228139" y="16334"/>
                    <a:pt x="1329267" y="0"/>
                  </a:cubicBezTo>
                  <a:cubicBezTo>
                    <a:pt x="1430395" y="-16334"/>
                    <a:pt x="1613025" y="30130"/>
                    <a:pt x="1872207" y="0"/>
                  </a:cubicBezTo>
                  <a:cubicBezTo>
                    <a:pt x="1889313" y="173436"/>
                    <a:pt x="1837792" y="373352"/>
                    <a:pt x="1872207" y="479742"/>
                  </a:cubicBezTo>
                  <a:cubicBezTo>
                    <a:pt x="1906622" y="586132"/>
                    <a:pt x="1841697" y="858302"/>
                    <a:pt x="1872207" y="979066"/>
                  </a:cubicBezTo>
                  <a:cubicBezTo>
                    <a:pt x="1652103" y="985385"/>
                    <a:pt x="1512567" y="950850"/>
                    <a:pt x="1366711" y="979066"/>
                  </a:cubicBezTo>
                  <a:cubicBezTo>
                    <a:pt x="1220855" y="1007282"/>
                    <a:pt x="1076787" y="969978"/>
                    <a:pt x="879937" y="979066"/>
                  </a:cubicBezTo>
                  <a:cubicBezTo>
                    <a:pt x="683087" y="988154"/>
                    <a:pt x="415858" y="943043"/>
                    <a:pt x="0" y="979066"/>
                  </a:cubicBezTo>
                  <a:cubicBezTo>
                    <a:pt x="-57352" y="865943"/>
                    <a:pt x="35318" y="666710"/>
                    <a:pt x="0" y="469952"/>
                  </a:cubicBezTo>
                  <a:cubicBezTo>
                    <a:pt x="-35318" y="273194"/>
                    <a:pt x="42496" y="10837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1103" y="-27493"/>
                    <a:pt x="236654" y="43490"/>
                    <a:pt x="449330" y="0"/>
                  </a:cubicBezTo>
                  <a:cubicBezTo>
                    <a:pt x="662006" y="-43490"/>
                    <a:pt x="785382" y="605"/>
                    <a:pt x="936104" y="0"/>
                  </a:cubicBezTo>
                  <a:cubicBezTo>
                    <a:pt x="1086826" y="-605"/>
                    <a:pt x="1255223" y="23781"/>
                    <a:pt x="1347989" y="0"/>
                  </a:cubicBezTo>
                  <a:cubicBezTo>
                    <a:pt x="1440756" y="-23781"/>
                    <a:pt x="1651789" y="43041"/>
                    <a:pt x="1872207" y="0"/>
                  </a:cubicBezTo>
                  <a:cubicBezTo>
                    <a:pt x="1914917" y="206204"/>
                    <a:pt x="1857528" y="261236"/>
                    <a:pt x="1872207" y="469952"/>
                  </a:cubicBezTo>
                  <a:cubicBezTo>
                    <a:pt x="1886886" y="678668"/>
                    <a:pt x="1822160" y="767374"/>
                    <a:pt x="1872207" y="979066"/>
                  </a:cubicBezTo>
                  <a:cubicBezTo>
                    <a:pt x="1756288" y="981660"/>
                    <a:pt x="1554149" y="974396"/>
                    <a:pt x="1404155" y="979066"/>
                  </a:cubicBezTo>
                  <a:cubicBezTo>
                    <a:pt x="1254161" y="983736"/>
                    <a:pt x="1145330" y="931907"/>
                    <a:pt x="936104" y="979066"/>
                  </a:cubicBezTo>
                  <a:cubicBezTo>
                    <a:pt x="726878" y="1026225"/>
                    <a:pt x="596208" y="953171"/>
                    <a:pt x="449330" y="979066"/>
                  </a:cubicBezTo>
                  <a:cubicBezTo>
                    <a:pt x="302452" y="1004961"/>
                    <a:pt x="160371" y="943939"/>
                    <a:pt x="0" y="979066"/>
                  </a:cubicBezTo>
                  <a:cubicBezTo>
                    <a:pt x="-38257" y="783938"/>
                    <a:pt x="45097" y="734904"/>
                    <a:pt x="0" y="509114"/>
                  </a:cubicBezTo>
                  <a:cubicBezTo>
                    <a:pt x="-45097" y="283324"/>
                    <a:pt x="52862" y="23875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4798982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2" name="文字方塊 5">
              <a:extLst>
                <a:ext uri="{FF2B5EF4-FFF2-40B4-BE49-F238E27FC236}">
                  <a16:creationId xmlns:a16="http://schemas.microsoft.com/office/drawing/2014/main" id="{14719BDD-D49D-4F19-A67B-686A72A0E80A}"/>
                </a:ext>
              </a:extLst>
            </p:cNvPr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梆子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5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63352" y="980728"/>
            <a:ext cx="3888432" cy="1902441"/>
            <a:chOff x="263352" y="980728"/>
            <a:chExt cx="3888432" cy="190244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2" y="980728"/>
              <a:ext cx="3888432" cy="1902441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41" y="1176031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聽聽鑼的聲音。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你會怎樣形容它的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760296" y="1199929"/>
            <a:ext cx="2952328" cy="1653007"/>
            <a:chOff x="8760296" y="1199929"/>
            <a:chExt cx="2952328" cy="1653007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760296" y="1199929"/>
              <a:ext cx="2952328" cy="1653007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7693" y="1477233"/>
              <a:ext cx="210489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音色明亮、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餘音長。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4367808" y="2237056"/>
            <a:ext cx="3857177" cy="3568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Ｍusic_2BP0205">
            <a:hlinkClick r:id="" action="ppaction://media"/>
            <a:extLst>
              <a:ext uri="{FF2B5EF4-FFF2-40B4-BE49-F238E27FC236}">
                <a16:creationId xmlns:a16="http://schemas.microsoft.com/office/drawing/2014/main" id="{C1AC7191-9186-44EF-8BB1-416C0892ED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858" y="1581441"/>
            <a:ext cx="574400" cy="554591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1A98FB-7383-45B1-BBAA-A1C1ADCFE7E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6DB33F-C39B-4B32-AAC2-00BDF299BE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3" name="群組 2">
            <a:extLst>
              <a:ext uri="{FF2B5EF4-FFF2-40B4-BE49-F238E27FC236}">
                <a16:creationId xmlns:a16="http://schemas.microsoft.com/office/drawing/2014/main" id="{089E4ED6-3827-4154-8DE5-78AA91F378B2}"/>
              </a:ext>
            </a:extLst>
          </p:cNvPr>
          <p:cNvGrpSpPr/>
          <p:nvPr/>
        </p:nvGrpSpPr>
        <p:grpSpPr>
          <a:xfrm>
            <a:off x="5223639" y="1123635"/>
            <a:ext cx="1872207" cy="979066"/>
            <a:chOff x="3035431" y="1052736"/>
            <a:chExt cx="1872207" cy="979066"/>
          </a:xfrm>
        </p:grpSpPr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31D2FCC3-A3DF-4A42-8C93-7A7D975D1BE0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30608 w 1872207"/>
                <a:gd name="connsiteY1" fmla="*/ 0 h 979066"/>
                <a:gd name="connsiteX2" fmla="*/ 917381 w 1872207"/>
                <a:gd name="connsiteY2" fmla="*/ 0 h 979066"/>
                <a:gd name="connsiteX3" fmla="*/ 1366711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460321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9932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80332" y="-14786"/>
                    <a:pt x="320248" y="11113"/>
                    <a:pt x="430608" y="0"/>
                  </a:cubicBezTo>
                  <a:cubicBezTo>
                    <a:pt x="540968" y="-11113"/>
                    <a:pt x="808034" y="51066"/>
                    <a:pt x="917381" y="0"/>
                  </a:cubicBezTo>
                  <a:cubicBezTo>
                    <a:pt x="1026728" y="-51066"/>
                    <a:pt x="1218111" y="11475"/>
                    <a:pt x="1366711" y="0"/>
                  </a:cubicBezTo>
                  <a:cubicBezTo>
                    <a:pt x="1515311" y="-11475"/>
                    <a:pt x="1671636" y="8076"/>
                    <a:pt x="1872207" y="0"/>
                  </a:cubicBezTo>
                  <a:cubicBezTo>
                    <a:pt x="1887255" y="194941"/>
                    <a:pt x="1818905" y="361090"/>
                    <a:pt x="1872207" y="479742"/>
                  </a:cubicBezTo>
                  <a:cubicBezTo>
                    <a:pt x="1925509" y="598394"/>
                    <a:pt x="1847934" y="863115"/>
                    <a:pt x="1872207" y="979066"/>
                  </a:cubicBezTo>
                  <a:cubicBezTo>
                    <a:pt x="1777690" y="1003635"/>
                    <a:pt x="1640576" y="951236"/>
                    <a:pt x="1460321" y="979066"/>
                  </a:cubicBezTo>
                  <a:cubicBezTo>
                    <a:pt x="1280066" y="1006896"/>
                    <a:pt x="1199471" y="957832"/>
                    <a:pt x="973548" y="979066"/>
                  </a:cubicBezTo>
                  <a:cubicBezTo>
                    <a:pt x="747625" y="1000300"/>
                    <a:pt x="629901" y="941577"/>
                    <a:pt x="542940" y="979066"/>
                  </a:cubicBezTo>
                  <a:cubicBezTo>
                    <a:pt x="455979" y="1016555"/>
                    <a:pt x="190692" y="954135"/>
                    <a:pt x="0" y="979066"/>
                  </a:cubicBezTo>
                  <a:cubicBezTo>
                    <a:pt x="-50474" y="819080"/>
                    <a:pt x="5988" y="663362"/>
                    <a:pt x="0" y="499324"/>
                  </a:cubicBezTo>
                  <a:cubicBezTo>
                    <a:pt x="-5988" y="335286"/>
                    <a:pt x="28527" y="12060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199274" y="-44776"/>
                    <a:pt x="339892" y="627"/>
                    <a:pt x="430608" y="0"/>
                  </a:cubicBezTo>
                  <a:cubicBezTo>
                    <a:pt x="521324" y="-627"/>
                    <a:pt x="798018" y="11035"/>
                    <a:pt x="898659" y="0"/>
                  </a:cubicBezTo>
                  <a:cubicBezTo>
                    <a:pt x="999300" y="-11035"/>
                    <a:pt x="1176249" y="6794"/>
                    <a:pt x="1329267" y="0"/>
                  </a:cubicBezTo>
                  <a:cubicBezTo>
                    <a:pt x="1482285" y="-6794"/>
                    <a:pt x="1694115" y="52634"/>
                    <a:pt x="1872207" y="0"/>
                  </a:cubicBezTo>
                  <a:cubicBezTo>
                    <a:pt x="1919072" y="178119"/>
                    <a:pt x="1828512" y="356510"/>
                    <a:pt x="1872207" y="499324"/>
                  </a:cubicBezTo>
                  <a:cubicBezTo>
                    <a:pt x="1915902" y="642138"/>
                    <a:pt x="1821266" y="789374"/>
                    <a:pt x="1872207" y="979066"/>
                  </a:cubicBezTo>
                  <a:cubicBezTo>
                    <a:pt x="1696157" y="982598"/>
                    <a:pt x="1553059" y="925142"/>
                    <a:pt x="1366711" y="979066"/>
                  </a:cubicBezTo>
                  <a:cubicBezTo>
                    <a:pt x="1180363" y="1032990"/>
                    <a:pt x="1042356" y="930240"/>
                    <a:pt x="879937" y="979066"/>
                  </a:cubicBezTo>
                  <a:cubicBezTo>
                    <a:pt x="717518" y="1027892"/>
                    <a:pt x="663462" y="952774"/>
                    <a:pt x="468052" y="979066"/>
                  </a:cubicBezTo>
                  <a:cubicBezTo>
                    <a:pt x="272643" y="1005358"/>
                    <a:pt x="221010" y="944803"/>
                    <a:pt x="0" y="979066"/>
                  </a:cubicBezTo>
                  <a:cubicBezTo>
                    <a:pt x="-15752" y="791337"/>
                    <a:pt x="55335" y="742485"/>
                    <a:pt x="0" y="509114"/>
                  </a:cubicBezTo>
                  <a:cubicBezTo>
                    <a:pt x="-55335" y="275743"/>
                    <a:pt x="11077" y="2543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3770121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5" name="文字方塊 5">
              <a:extLst>
                <a:ext uri="{FF2B5EF4-FFF2-40B4-BE49-F238E27FC236}">
                  <a16:creationId xmlns:a16="http://schemas.microsoft.com/office/drawing/2014/main" id="{3BCA531D-36B4-467B-AB75-18C13B3B0F4A}"/>
                </a:ext>
              </a:extLst>
            </p:cNvPr>
            <p:cNvSpPr txBox="1"/>
            <p:nvPr/>
          </p:nvSpPr>
          <p:spPr>
            <a:xfrm>
              <a:off x="3541941" y="1127066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鑼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5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588198" y="950495"/>
            <a:ext cx="3412458" cy="1902441"/>
            <a:chOff x="8588198" y="950495"/>
            <a:chExt cx="3412458" cy="1902441"/>
          </a:xfrm>
        </p:grpSpPr>
        <p:sp>
          <p:nvSpPr>
            <p:cNvPr id="31" name="橢圓形圖說文字 30"/>
            <p:cNvSpPr/>
            <p:nvPr/>
          </p:nvSpPr>
          <p:spPr bwMode="auto">
            <a:xfrm>
              <a:off x="8588198" y="950495"/>
              <a:ext cx="3412458" cy="1902441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2304" y="1299322"/>
              <a:ext cx="28969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以木槌敲打鑼面來發聲。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623391" y="1406833"/>
            <a:ext cx="3096345" cy="1476336"/>
            <a:chOff x="623391" y="1406833"/>
            <a:chExt cx="3096345" cy="1476336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623391" y="1406833"/>
              <a:ext cx="3096345" cy="1476336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424" y="1772816"/>
              <a:ext cx="280831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鑼？</a:t>
              </a:r>
            </a:p>
          </p:txBody>
        </p:sp>
      </p:grpSp>
      <p:pic>
        <p:nvPicPr>
          <p:cNvPr id="40962" name="Picture 2" descr="C:\Users\jade\Desktop\Jade\Longman Music\2A Ch9\MUSIC_2016_2AB\content\bookshelf\9789880014611\OEBPS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2" t="52472" r="11081" b="27410"/>
          <a:stretch/>
        </p:blipFill>
        <p:spPr bwMode="auto">
          <a:xfrm>
            <a:off x="4357956" y="2231855"/>
            <a:ext cx="3682260" cy="362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Ｍusic_2BP0205">
            <a:hlinkClick r:id="" action="ppaction://media"/>
            <a:extLst>
              <a:ext uri="{FF2B5EF4-FFF2-40B4-BE49-F238E27FC236}">
                <a16:creationId xmlns:a16="http://schemas.microsoft.com/office/drawing/2014/main" id="{3B4D4244-319A-4C68-85D5-AA6BDBD5C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0858" y="1581441"/>
            <a:ext cx="574400" cy="55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C708A1-33D0-476A-8774-6254F0D6AC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3CA5C0-EFC8-4BF1-A42F-BA38847FB09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9" name="群組 2">
            <a:extLst>
              <a:ext uri="{FF2B5EF4-FFF2-40B4-BE49-F238E27FC236}">
                <a16:creationId xmlns:a16="http://schemas.microsoft.com/office/drawing/2014/main" id="{5F6A041D-403E-4596-99C1-91FC5BB2B59F}"/>
              </a:ext>
            </a:extLst>
          </p:cNvPr>
          <p:cNvGrpSpPr/>
          <p:nvPr/>
        </p:nvGrpSpPr>
        <p:grpSpPr>
          <a:xfrm>
            <a:off x="5223639" y="1123635"/>
            <a:ext cx="1872207" cy="979066"/>
            <a:chOff x="3035431" y="1052736"/>
            <a:chExt cx="1872207" cy="979066"/>
          </a:xfrm>
        </p:grpSpPr>
        <p:sp>
          <p:nvSpPr>
            <p:cNvPr id="40" name="矩形 1">
              <a:extLst>
                <a:ext uri="{FF2B5EF4-FFF2-40B4-BE49-F238E27FC236}">
                  <a16:creationId xmlns:a16="http://schemas.microsoft.com/office/drawing/2014/main" id="{9DA86DFA-7237-48FA-AA98-3AC278423B33}"/>
                </a:ext>
              </a:extLst>
            </p:cNvPr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30608 w 1872207"/>
                <a:gd name="connsiteY1" fmla="*/ 0 h 979066"/>
                <a:gd name="connsiteX2" fmla="*/ 917381 w 1872207"/>
                <a:gd name="connsiteY2" fmla="*/ 0 h 979066"/>
                <a:gd name="connsiteX3" fmla="*/ 1366711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460321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9932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80332" y="-14786"/>
                    <a:pt x="320248" y="11113"/>
                    <a:pt x="430608" y="0"/>
                  </a:cubicBezTo>
                  <a:cubicBezTo>
                    <a:pt x="540968" y="-11113"/>
                    <a:pt x="808034" y="51066"/>
                    <a:pt x="917381" y="0"/>
                  </a:cubicBezTo>
                  <a:cubicBezTo>
                    <a:pt x="1026728" y="-51066"/>
                    <a:pt x="1218111" y="11475"/>
                    <a:pt x="1366711" y="0"/>
                  </a:cubicBezTo>
                  <a:cubicBezTo>
                    <a:pt x="1515311" y="-11475"/>
                    <a:pt x="1671636" y="8076"/>
                    <a:pt x="1872207" y="0"/>
                  </a:cubicBezTo>
                  <a:cubicBezTo>
                    <a:pt x="1887255" y="194941"/>
                    <a:pt x="1818905" y="361090"/>
                    <a:pt x="1872207" y="479742"/>
                  </a:cubicBezTo>
                  <a:cubicBezTo>
                    <a:pt x="1925509" y="598394"/>
                    <a:pt x="1847934" y="863115"/>
                    <a:pt x="1872207" y="979066"/>
                  </a:cubicBezTo>
                  <a:cubicBezTo>
                    <a:pt x="1777690" y="1003635"/>
                    <a:pt x="1640576" y="951236"/>
                    <a:pt x="1460321" y="979066"/>
                  </a:cubicBezTo>
                  <a:cubicBezTo>
                    <a:pt x="1280066" y="1006896"/>
                    <a:pt x="1199471" y="957832"/>
                    <a:pt x="973548" y="979066"/>
                  </a:cubicBezTo>
                  <a:cubicBezTo>
                    <a:pt x="747625" y="1000300"/>
                    <a:pt x="629901" y="941577"/>
                    <a:pt x="542940" y="979066"/>
                  </a:cubicBezTo>
                  <a:cubicBezTo>
                    <a:pt x="455979" y="1016555"/>
                    <a:pt x="190692" y="954135"/>
                    <a:pt x="0" y="979066"/>
                  </a:cubicBezTo>
                  <a:cubicBezTo>
                    <a:pt x="-50474" y="819080"/>
                    <a:pt x="5988" y="663362"/>
                    <a:pt x="0" y="499324"/>
                  </a:cubicBezTo>
                  <a:cubicBezTo>
                    <a:pt x="-5988" y="335286"/>
                    <a:pt x="28527" y="12060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199274" y="-44776"/>
                    <a:pt x="339892" y="627"/>
                    <a:pt x="430608" y="0"/>
                  </a:cubicBezTo>
                  <a:cubicBezTo>
                    <a:pt x="521324" y="-627"/>
                    <a:pt x="798018" y="11035"/>
                    <a:pt x="898659" y="0"/>
                  </a:cubicBezTo>
                  <a:cubicBezTo>
                    <a:pt x="999300" y="-11035"/>
                    <a:pt x="1176249" y="6794"/>
                    <a:pt x="1329267" y="0"/>
                  </a:cubicBezTo>
                  <a:cubicBezTo>
                    <a:pt x="1482285" y="-6794"/>
                    <a:pt x="1694115" y="52634"/>
                    <a:pt x="1872207" y="0"/>
                  </a:cubicBezTo>
                  <a:cubicBezTo>
                    <a:pt x="1919072" y="178119"/>
                    <a:pt x="1828512" y="356510"/>
                    <a:pt x="1872207" y="499324"/>
                  </a:cubicBezTo>
                  <a:cubicBezTo>
                    <a:pt x="1915902" y="642138"/>
                    <a:pt x="1821266" y="789374"/>
                    <a:pt x="1872207" y="979066"/>
                  </a:cubicBezTo>
                  <a:cubicBezTo>
                    <a:pt x="1696157" y="982598"/>
                    <a:pt x="1553059" y="925142"/>
                    <a:pt x="1366711" y="979066"/>
                  </a:cubicBezTo>
                  <a:cubicBezTo>
                    <a:pt x="1180363" y="1032990"/>
                    <a:pt x="1042356" y="930240"/>
                    <a:pt x="879937" y="979066"/>
                  </a:cubicBezTo>
                  <a:cubicBezTo>
                    <a:pt x="717518" y="1027892"/>
                    <a:pt x="663462" y="952774"/>
                    <a:pt x="468052" y="979066"/>
                  </a:cubicBezTo>
                  <a:cubicBezTo>
                    <a:pt x="272643" y="1005358"/>
                    <a:pt x="221010" y="944803"/>
                    <a:pt x="0" y="979066"/>
                  </a:cubicBezTo>
                  <a:cubicBezTo>
                    <a:pt x="-15752" y="791337"/>
                    <a:pt x="55335" y="742485"/>
                    <a:pt x="0" y="509114"/>
                  </a:cubicBezTo>
                  <a:cubicBezTo>
                    <a:pt x="-55335" y="275743"/>
                    <a:pt x="11077" y="2543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3770121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文字方塊 5">
              <a:extLst>
                <a:ext uri="{FF2B5EF4-FFF2-40B4-BE49-F238E27FC236}">
                  <a16:creationId xmlns:a16="http://schemas.microsoft.com/office/drawing/2014/main" id="{E0EC3CBF-3130-4946-A1DC-722C53968B55}"/>
                </a:ext>
              </a:extLst>
            </p:cNvPr>
            <p:cNvSpPr txBox="1"/>
            <p:nvPr/>
          </p:nvSpPr>
          <p:spPr>
            <a:xfrm>
              <a:off x="3541941" y="1127066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鑼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7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63351" y="980728"/>
            <a:ext cx="4248473" cy="1902441"/>
            <a:chOff x="263351" y="980728"/>
            <a:chExt cx="4248473" cy="190244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1" y="980728"/>
              <a:ext cx="4248473" cy="1902441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741" y="1176031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聽聽小堂鼓的聲音。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你會怎樣形容它的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音色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760296" y="1127066"/>
            <a:ext cx="2952328" cy="1725870"/>
            <a:chOff x="8760296" y="1127066"/>
            <a:chExt cx="2952328" cy="1725870"/>
          </a:xfrm>
        </p:grpSpPr>
        <p:sp>
          <p:nvSpPr>
            <p:cNvPr id="38" name="橢圓形圖說文字 37"/>
            <p:cNvSpPr/>
            <p:nvPr/>
          </p:nvSpPr>
          <p:spPr bwMode="auto">
            <a:xfrm>
              <a:off x="8760296" y="1127066"/>
              <a:ext cx="2952328" cy="1725870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4352" y="1477233"/>
              <a:ext cx="212514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音色雄渾、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餘音短。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4835698" y="2060848"/>
            <a:ext cx="2484438" cy="379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Ｍusic_2BP0202">
            <a:hlinkClick r:id="" action="ppaction://media"/>
            <a:extLst>
              <a:ext uri="{FF2B5EF4-FFF2-40B4-BE49-F238E27FC236}">
                <a16:creationId xmlns:a16="http://schemas.microsoft.com/office/drawing/2014/main" id="{68EB8F0D-2EC9-4154-92A0-3EE207C7397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160" y="1360284"/>
            <a:ext cx="474894" cy="458517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169C-88D0-4861-9FC4-049C21887E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3FA2D5-4953-4581-A306-616804539DB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25" name="群組 2">
            <a:extLst>
              <a:ext uri="{FF2B5EF4-FFF2-40B4-BE49-F238E27FC236}">
                <a16:creationId xmlns:a16="http://schemas.microsoft.com/office/drawing/2014/main" id="{F9206BB3-16B4-462C-8944-53438C030A3A}"/>
              </a:ext>
            </a:extLst>
          </p:cNvPr>
          <p:cNvGrpSpPr/>
          <p:nvPr/>
        </p:nvGrpSpPr>
        <p:grpSpPr>
          <a:xfrm>
            <a:off x="4809113" y="931876"/>
            <a:ext cx="2628453" cy="979066"/>
            <a:chOff x="3035498" y="1052736"/>
            <a:chExt cx="2628453" cy="979066"/>
          </a:xfrm>
        </p:grpSpPr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C9803838-D7D9-4D83-A3F9-EE366786FBFC}"/>
                </a:ext>
              </a:extLst>
            </p:cNvPr>
            <p:cNvSpPr/>
            <p:nvPr/>
          </p:nvSpPr>
          <p:spPr bwMode="auto">
            <a:xfrm>
              <a:off x="3035498" y="1052736"/>
              <a:ext cx="2628453" cy="979066"/>
            </a:xfrm>
            <a:custGeom>
              <a:avLst/>
              <a:gdLst>
                <a:gd name="connsiteX0" fmla="*/ 0 w 2628453"/>
                <a:gd name="connsiteY0" fmla="*/ 0 h 979066"/>
                <a:gd name="connsiteX1" fmla="*/ 578260 w 2628453"/>
                <a:gd name="connsiteY1" fmla="*/ 0 h 979066"/>
                <a:gd name="connsiteX2" fmla="*/ 1103950 w 2628453"/>
                <a:gd name="connsiteY2" fmla="*/ 0 h 979066"/>
                <a:gd name="connsiteX3" fmla="*/ 1577072 w 2628453"/>
                <a:gd name="connsiteY3" fmla="*/ 0 h 979066"/>
                <a:gd name="connsiteX4" fmla="*/ 2155331 w 2628453"/>
                <a:gd name="connsiteY4" fmla="*/ 0 h 979066"/>
                <a:gd name="connsiteX5" fmla="*/ 2628453 w 2628453"/>
                <a:gd name="connsiteY5" fmla="*/ 0 h 979066"/>
                <a:gd name="connsiteX6" fmla="*/ 2628453 w 2628453"/>
                <a:gd name="connsiteY6" fmla="*/ 489533 h 979066"/>
                <a:gd name="connsiteX7" fmla="*/ 2628453 w 2628453"/>
                <a:gd name="connsiteY7" fmla="*/ 979066 h 979066"/>
                <a:gd name="connsiteX8" fmla="*/ 2181616 w 2628453"/>
                <a:gd name="connsiteY8" fmla="*/ 979066 h 979066"/>
                <a:gd name="connsiteX9" fmla="*/ 1734779 w 2628453"/>
                <a:gd name="connsiteY9" fmla="*/ 979066 h 979066"/>
                <a:gd name="connsiteX10" fmla="*/ 1182804 w 2628453"/>
                <a:gd name="connsiteY10" fmla="*/ 979066 h 979066"/>
                <a:gd name="connsiteX11" fmla="*/ 709682 w 2628453"/>
                <a:gd name="connsiteY11" fmla="*/ 979066 h 979066"/>
                <a:gd name="connsiteX12" fmla="*/ 0 w 2628453"/>
                <a:gd name="connsiteY12" fmla="*/ 979066 h 979066"/>
                <a:gd name="connsiteX13" fmla="*/ 0 w 2628453"/>
                <a:gd name="connsiteY13" fmla="*/ 518905 h 979066"/>
                <a:gd name="connsiteX14" fmla="*/ 0 w 2628453"/>
                <a:gd name="connsiteY14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453" h="979066" fill="none" extrusionOk="0">
                  <a:moveTo>
                    <a:pt x="0" y="0"/>
                  </a:moveTo>
                  <a:cubicBezTo>
                    <a:pt x="144181" y="-68887"/>
                    <a:pt x="391968" y="920"/>
                    <a:pt x="578260" y="0"/>
                  </a:cubicBezTo>
                  <a:cubicBezTo>
                    <a:pt x="764552" y="-920"/>
                    <a:pt x="954793" y="32385"/>
                    <a:pt x="1103950" y="0"/>
                  </a:cubicBezTo>
                  <a:cubicBezTo>
                    <a:pt x="1253107" y="-32385"/>
                    <a:pt x="1454506" y="50058"/>
                    <a:pt x="1577072" y="0"/>
                  </a:cubicBezTo>
                  <a:cubicBezTo>
                    <a:pt x="1699638" y="-50058"/>
                    <a:pt x="1925269" y="7231"/>
                    <a:pt x="2155331" y="0"/>
                  </a:cubicBezTo>
                  <a:cubicBezTo>
                    <a:pt x="2385393" y="-7231"/>
                    <a:pt x="2447508" y="38738"/>
                    <a:pt x="2628453" y="0"/>
                  </a:cubicBezTo>
                  <a:cubicBezTo>
                    <a:pt x="2681509" y="127968"/>
                    <a:pt x="2608130" y="356860"/>
                    <a:pt x="2628453" y="489533"/>
                  </a:cubicBezTo>
                  <a:cubicBezTo>
                    <a:pt x="2648776" y="622206"/>
                    <a:pt x="2610041" y="820191"/>
                    <a:pt x="2628453" y="979066"/>
                  </a:cubicBezTo>
                  <a:cubicBezTo>
                    <a:pt x="2408189" y="999344"/>
                    <a:pt x="2396872" y="933686"/>
                    <a:pt x="2181616" y="979066"/>
                  </a:cubicBezTo>
                  <a:cubicBezTo>
                    <a:pt x="1966360" y="1024446"/>
                    <a:pt x="1825420" y="970590"/>
                    <a:pt x="1734779" y="979066"/>
                  </a:cubicBezTo>
                  <a:cubicBezTo>
                    <a:pt x="1644138" y="987542"/>
                    <a:pt x="1417229" y="927871"/>
                    <a:pt x="1182804" y="979066"/>
                  </a:cubicBezTo>
                  <a:cubicBezTo>
                    <a:pt x="948380" y="1030261"/>
                    <a:pt x="941365" y="957224"/>
                    <a:pt x="709682" y="979066"/>
                  </a:cubicBezTo>
                  <a:cubicBezTo>
                    <a:pt x="477999" y="1000908"/>
                    <a:pt x="235771" y="926182"/>
                    <a:pt x="0" y="979066"/>
                  </a:cubicBezTo>
                  <a:cubicBezTo>
                    <a:pt x="-21020" y="816319"/>
                    <a:pt x="39909" y="626302"/>
                    <a:pt x="0" y="518905"/>
                  </a:cubicBezTo>
                  <a:cubicBezTo>
                    <a:pt x="-39909" y="411508"/>
                    <a:pt x="34225" y="173285"/>
                    <a:pt x="0" y="0"/>
                  </a:cubicBezTo>
                  <a:close/>
                </a:path>
                <a:path w="2628453" h="979066" stroke="0" extrusionOk="0">
                  <a:moveTo>
                    <a:pt x="0" y="0"/>
                  </a:moveTo>
                  <a:cubicBezTo>
                    <a:pt x="121526" y="-2208"/>
                    <a:pt x="283928" y="10659"/>
                    <a:pt x="473122" y="0"/>
                  </a:cubicBezTo>
                  <a:cubicBezTo>
                    <a:pt x="662316" y="-10659"/>
                    <a:pt x="732943" y="59229"/>
                    <a:pt x="972528" y="0"/>
                  </a:cubicBezTo>
                  <a:cubicBezTo>
                    <a:pt x="1212113" y="-59229"/>
                    <a:pt x="1219833" y="18376"/>
                    <a:pt x="1445649" y="0"/>
                  </a:cubicBezTo>
                  <a:cubicBezTo>
                    <a:pt x="1671465" y="-18376"/>
                    <a:pt x="1762873" y="16910"/>
                    <a:pt x="1892486" y="0"/>
                  </a:cubicBezTo>
                  <a:cubicBezTo>
                    <a:pt x="2022099" y="-16910"/>
                    <a:pt x="2289176" y="42642"/>
                    <a:pt x="2628453" y="0"/>
                  </a:cubicBezTo>
                  <a:cubicBezTo>
                    <a:pt x="2649885" y="111591"/>
                    <a:pt x="2622331" y="359677"/>
                    <a:pt x="2628453" y="479742"/>
                  </a:cubicBezTo>
                  <a:cubicBezTo>
                    <a:pt x="2634575" y="599807"/>
                    <a:pt x="2596294" y="789773"/>
                    <a:pt x="2628453" y="979066"/>
                  </a:cubicBezTo>
                  <a:cubicBezTo>
                    <a:pt x="2415791" y="1013609"/>
                    <a:pt x="2365930" y="977212"/>
                    <a:pt x="2155331" y="979066"/>
                  </a:cubicBezTo>
                  <a:cubicBezTo>
                    <a:pt x="1944732" y="980920"/>
                    <a:pt x="1822708" y="955391"/>
                    <a:pt x="1629641" y="979066"/>
                  </a:cubicBezTo>
                  <a:cubicBezTo>
                    <a:pt x="1436574" y="1002741"/>
                    <a:pt x="1282766" y="949626"/>
                    <a:pt x="1182804" y="979066"/>
                  </a:cubicBezTo>
                  <a:cubicBezTo>
                    <a:pt x="1082842" y="1008506"/>
                    <a:pt x="876710" y="928811"/>
                    <a:pt x="735967" y="979066"/>
                  </a:cubicBezTo>
                  <a:cubicBezTo>
                    <a:pt x="595224" y="1029321"/>
                    <a:pt x="289030" y="922958"/>
                    <a:pt x="0" y="979066"/>
                  </a:cubicBezTo>
                  <a:cubicBezTo>
                    <a:pt x="-52990" y="849265"/>
                    <a:pt x="23961" y="723535"/>
                    <a:pt x="0" y="499324"/>
                  </a:cubicBezTo>
                  <a:cubicBezTo>
                    <a:pt x="-23961" y="275113"/>
                    <a:pt x="3302" y="1982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1160891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文字方塊 5">
              <a:extLst>
                <a:ext uri="{FF2B5EF4-FFF2-40B4-BE49-F238E27FC236}">
                  <a16:creationId xmlns:a16="http://schemas.microsoft.com/office/drawing/2014/main" id="{0CBCBD9C-8341-44EC-B516-2D47221BE2BF}"/>
                </a:ext>
              </a:extLst>
            </p:cNvPr>
            <p:cNvSpPr txBox="1"/>
            <p:nvPr/>
          </p:nvSpPr>
          <p:spPr>
            <a:xfrm>
              <a:off x="3287688" y="1127066"/>
              <a:ext cx="210826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小堂鼓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0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85" y="2174205"/>
            <a:ext cx="10054083" cy="2046883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</a:t>
            </a:r>
            <a:r>
              <a:rPr lang="zh-TW" altLang="en-US" sz="36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敲擊樂器的演奏方法及音色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討論有</a:t>
            </a:r>
            <a:r>
              <a:rPr lang="zh-TW" altLang="en-US" sz="36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敲擊樂器演奏的場合的氣氛，及樂器的音色如何影響氣氛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分析樂曲的樂器和音樂元素與氣氛的關係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C738797-3AF6-4B69-99D5-AB024DFC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1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8472264" y="950495"/>
            <a:ext cx="3528392" cy="1902441"/>
            <a:chOff x="8472264" y="950495"/>
            <a:chExt cx="3528392" cy="1902441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8472264" y="950495"/>
              <a:ext cx="3528392" cy="1902441"/>
            </a:xfrm>
            <a:prstGeom prst="wedgeEllipseCallout">
              <a:avLst>
                <a:gd name="adj1" fmla="val -4478"/>
                <a:gd name="adj2" fmla="val 6847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2304" y="1159584"/>
              <a:ext cx="289697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把小堂鼓置於架上，以兩根木棒敲打鼓面發聲。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63352" y="1406833"/>
            <a:ext cx="3888432" cy="1476336"/>
            <a:chOff x="263352" y="1406833"/>
            <a:chExt cx="3888432" cy="1476336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263352" y="1406833"/>
              <a:ext cx="3888432" cy="1476336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84" y="1794882"/>
              <a:ext cx="33843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怎樣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小堂鼓？</a:t>
              </a:r>
            </a:p>
          </p:txBody>
        </p:sp>
      </p:grpSp>
      <p:pic>
        <p:nvPicPr>
          <p:cNvPr id="43010" name="Picture 2" descr="C:\Users\jade\Desktop\Jade\Longman Music\2A Ch9\MUSIC_2016_2AB\content\bookshelf\9789880014611\OEBPS\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9" t="24676" r="16612" b="56042"/>
          <a:stretch/>
        </p:blipFill>
        <p:spPr bwMode="auto">
          <a:xfrm>
            <a:off x="4353027" y="2080732"/>
            <a:ext cx="3800280" cy="3652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Ｍusic_2BP0202">
            <a:hlinkClick r:id="" action="ppaction://media"/>
            <a:extLst>
              <a:ext uri="{FF2B5EF4-FFF2-40B4-BE49-F238E27FC236}">
                <a16:creationId xmlns:a16="http://schemas.microsoft.com/office/drawing/2014/main" id="{85397A97-37F3-4752-9EB1-AF3E24BB2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6160" y="1360284"/>
            <a:ext cx="474894" cy="4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044D54B-4E45-49DD-B72F-31F4196D3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69" y="3486725"/>
            <a:ext cx="2304256" cy="32835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F7E39-091D-4454-B5AF-1A6C6F41C10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7212" y="3418544"/>
            <a:ext cx="2044805" cy="3391074"/>
          </a:xfrm>
          <a:prstGeom prst="rect">
            <a:avLst/>
          </a:prstGeom>
        </p:spPr>
      </p:pic>
      <p:grpSp>
        <p:nvGrpSpPr>
          <p:cNvPr id="38" name="群組 2">
            <a:extLst>
              <a:ext uri="{FF2B5EF4-FFF2-40B4-BE49-F238E27FC236}">
                <a16:creationId xmlns:a16="http://schemas.microsoft.com/office/drawing/2014/main" id="{432FE8BD-B62A-4D80-899D-D02C633E99B7}"/>
              </a:ext>
            </a:extLst>
          </p:cNvPr>
          <p:cNvGrpSpPr/>
          <p:nvPr/>
        </p:nvGrpSpPr>
        <p:grpSpPr>
          <a:xfrm>
            <a:off x="4809113" y="931876"/>
            <a:ext cx="2628453" cy="979066"/>
            <a:chOff x="3035498" y="1052736"/>
            <a:chExt cx="2628453" cy="979066"/>
          </a:xfrm>
        </p:grpSpPr>
        <p:sp>
          <p:nvSpPr>
            <p:cNvPr id="39" name="矩形 1">
              <a:extLst>
                <a:ext uri="{FF2B5EF4-FFF2-40B4-BE49-F238E27FC236}">
                  <a16:creationId xmlns:a16="http://schemas.microsoft.com/office/drawing/2014/main" id="{3C086375-20FD-409B-AE8E-80191962DC24}"/>
                </a:ext>
              </a:extLst>
            </p:cNvPr>
            <p:cNvSpPr/>
            <p:nvPr/>
          </p:nvSpPr>
          <p:spPr bwMode="auto">
            <a:xfrm>
              <a:off x="3035498" y="1052736"/>
              <a:ext cx="2628453" cy="979066"/>
            </a:xfrm>
            <a:custGeom>
              <a:avLst/>
              <a:gdLst>
                <a:gd name="connsiteX0" fmla="*/ 0 w 2628453"/>
                <a:gd name="connsiteY0" fmla="*/ 0 h 979066"/>
                <a:gd name="connsiteX1" fmla="*/ 578260 w 2628453"/>
                <a:gd name="connsiteY1" fmla="*/ 0 h 979066"/>
                <a:gd name="connsiteX2" fmla="*/ 1103950 w 2628453"/>
                <a:gd name="connsiteY2" fmla="*/ 0 h 979066"/>
                <a:gd name="connsiteX3" fmla="*/ 1577072 w 2628453"/>
                <a:gd name="connsiteY3" fmla="*/ 0 h 979066"/>
                <a:gd name="connsiteX4" fmla="*/ 2155331 w 2628453"/>
                <a:gd name="connsiteY4" fmla="*/ 0 h 979066"/>
                <a:gd name="connsiteX5" fmla="*/ 2628453 w 2628453"/>
                <a:gd name="connsiteY5" fmla="*/ 0 h 979066"/>
                <a:gd name="connsiteX6" fmla="*/ 2628453 w 2628453"/>
                <a:gd name="connsiteY6" fmla="*/ 489533 h 979066"/>
                <a:gd name="connsiteX7" fmla="*/ 2628453 w 2628453"/>
                <a:gd name="connsiteY7" fmla="*/ 979066 h 979066"/>
                <a:gd name="connsiteX8" fmla="*/ 2181616 w 2628453"/>
                <a:gd name="connsiteY8" fmla="*/ 979066 h 979066"/>
                <a:gd name="connsiteX9" fmla="*/ 1734779 w 2628453"/>
                <a:gd name="connsiteY9" fmla="*/ 979066 h 979066"/>
                <a:gd name="connsiteX10" fmla="*/ 1182804 w 2628453"/>
                <a:gd name="connsiteY10" fmla="*/ 979066 h 979066"/>
                <a:gd name="connsiteX11" fmla="*/ 709682 w 2628453"/>
                <a:gd name="connsiteY11" fmla="*/ 979066 h 979066"/>
                <a:gd name="connsiteX12" fmla="*/ 0 w 2628453"/>
                <a:gd name="connsiteY12" fmla="*/ 979066 h 979066"/>
                <a:gd name="connsiteX13" fmla="*/ 0 w 2628453"/>
                <a:gd name="connsiteY13" fmla="*/ 518905 h 979066"/>
                <a:gd name="connsiteX14" fmla="*/ 0 w 2628453"/>
                <a:gd name="connsiteY14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453" h="979066" fill="none" extrusionOk="0">
                  <a:moveTo>
                    <a:pt x="0" y="0"/>
                  </a:moveTo>
                  <a:cubicBezTo>
                    <a:pt x="144181" y="-68887"/>
                    <a:pt x="391968" y="920"/>
                    <a:pt x="578260" y="0"/>
                  </a:cubicBezTo>
                  <a:cubicBezTo>
                    <a:pt x="764552" y="-920"/>
                    <a:pt x="954793" y="32385"/>
                    <a:pt x="1103950" y="0"/>
                  </a:cubicBezTo>
                  <a:cubicBezTo>
                    <a:pt x="1253107" y="-32385"/>
                    <a:pt x="1454506" y="50058"/>
                    <a:pt x="1577072" y="0"/>
                  </a:cubicBezTo>
                  <a:cubicBezTo>
                    <a:pt x="1699638" y="-50058"/>
                    <a:pt x="1925269" y="7231"/>
                    <a:pt x="2155331" y="0"/>
                  </a:cubicBezTo>
                  <a:cubicBezTo>
                    <a:pt x="2385393" y="-7231"/>
                    <a:pt x="2447508" y="38738"/>
                    <a:pt x="2628453" y="0"/>
                  </a:cubicBezTo>
                  <a:cubicBezTo>
                    <a:pt x="2681509" y="127968"/>
                    <a:pt x="2608130" y="356860"/>
                    <a:pt x="2628453" y="489533"/>
                  </a:cubicBezTo>
                  <a:cubicBezTo>
                    <a:pt x="2648776" y="622206"/>
                    <a:pt x="2610041" y="820191"/>
                    <a:pt x="2628453" y="979066"/>
                  </a:cubicBezTo>
                  <a:cubicBezTo>
                    <a:pt x="2408189" y="999344"/>
                    <a:pt x="2396872" y="933686"/>
                    <a:pt x="2181616" y="979066"/>
                  </a:cubicBezTo>
                  <a:cubicBezTo>
                    <a:pt x="1966360" y="1024446"/>
                    <a:pt x="1825420" y="970590"/>
                    <a:pt x="1734779" y="979066"/>
                  </a:cubicBezTo>
                  <a:cubicBezTo>
                    <a:pt x="1644138" y="987542"/>
                    <a:pt x="1417229" y="927871"/>
                    <a:pt x="1182804" y="979066"/>
                  </a:cubicBezTo>
                  <a:cubicBezTo>
                    <a:pt x="948380" y="1030261"/>
                    <a:pt x="941365" y="957224"/>
                    <a:pt x="709682" y="979066"/>
                  </a:cubicBezTo>
                  <a:cubicBezTo>
                    <a:pt x="477999" y="1000908"/>
                    <a:pt x="235771" y="926182"/>
                    <a:pt x="0" y="979066"/>
                  </a:cubicBezTo>
                  <a:cubicBezTo>
                    <a:pt x="-21020" y="816319"/>
                    <a:pt x="39909" y="626302"/>
                    <a:pt x="0" y="518905"/>
                  </a:cubicBezTo>
                  <a:cubicBezTo>
                    <a:pt x="-39909" y="411508"/>
                    <a:pt x="34225" y="173285"/>
                    <a:pt x="0" y="0"/>
                  </a:cubicBezTo>
                  <a:close/>
                </a:path>
                <a:path w="2628453" h="979066" stroke="0" extrusionOk="0">
                  <a:moveTo>
                    <a:pt x="0" y="0"/>
                  </a:moveTo>
                  <a:cubicBezTo>
                    <a:pt x="121526" y="-2208"/>
                    <a:pt x="283928" y="10659"/>
                    <a:pt x="473122" y="0"/>
                  </a:cubicBezTo>
                  <a:cubicBezTo>
                    <a:pt x="662316" y="-10659"/>
                    <a:pt x="732943" y="59229"/>
                    <a:pt x="972528" y="0"/>
                  </a:cubicBezTo>
                  <a:cubicBezTo>
                    <a:pt x="1212113" y="-59229"/>
                    <a:pt x="1219833" y="18376"/>
                    <a:pt x="1445649" y="0"/>
                  </a:cubicBezTo>
                  <a:cubicBezTo>
                    <a:pt x="1671465" y="-18376"/>
                    <a:pt x="1762873" y="16910"/>
                    <a:pt x="1892486" y="0"/>
                  </a:cubicBezTo>
                  <a:cubicBezTo>
                    <a:pt x="2022099" y="-16910"/>
                    <a:pt x="2289176" y="42642"/>
                    <a:pt x="2628453" y="0"/>
                  </a:cubicBezTo>
                  <a:cubicBezTo>
                    <a:pt x="2649885" y="111591"/>
                    <a:pt x="2622331" y="359677"/>
                    <a:pt x="2628453" y="479742"/>
                  </a:cubicBezTo>
                  <a:cubicBezTo>
                    <a:pt x="2634575" y="599807"/>
                    <a:pt x="2596294" y="789773"/>
                    <a:pt x="2628453" y="979066"/>
                  </a:cubicBezTo>
                  <a:cubicBezTo>
                    <a:pt x="2415791" y="1013609"/>
                    <a:pt x="2365930" y="977212"/>
                    <a:pt x="2155331" y="979066"/>
                  </a:cubicBezTo>
                  <a:cubicBezTo>
                    <a:pt x="1944732" y="980920"/>
                    <a:pt x="1822708" y="955391"/>
                    <a:pt x="1629641" y="979066"/>
                  </a:cubicBezTo>
                  <a:cubicBezTo>
                    <a:pt x="1436574" y="1002741"/>
                    <a:pt x="1282766" y="949626"/>
                    <a:pt x="1182804" y="979066"/>
                  </a:cubicBezTo>
                  <a:cubicBezTo>
                    <a:pt x="1082842" y="1008506"/>
                    <a:pt x="876710" y="928811"/>
                    <a:pt x="735967" y="979066"/>
                  </a:cubicBezTo>
                  <a:cubicBezTo>
                    <a:pt x="595224" y="1029321"/>
                    <a:pt x="289030" y="922958"/>
                    <a:pt x="0" y="979066"/>
                  </a:cubicBezTo>
                  <a:cubicBezTo>
                    <a:pt x="-52990" y="849265"/>
                    <a:pt x="23961" y="723535"/>
                    <a:pt x="0" y="499324"/>
                  </a:cubicBezTo>
                  <a:cubicBezTo>
                    <a:pt x="-23961" y="275113"/>
                    <a:pt x="3302" y="1982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1160891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2" name="文字方塊 5">
              <a:extLst>
                <a:ext uri="{FF2B5EF4-FFF2-40B4-BE49-F238E27FC236}">
                  <a16:creationId xmlns:a16="http://schemas.microsoft.com/office/drawing/2014/main" id="{8D380C23-C1F8-4294-BA7F-22E55F15F911}"/>
                </a:ext>
              </a:extLst>
            </p:cNvPr>
            <p:cNvSpPr txBox="1"/>
            <p:nvPr/>
          </p:nvSpPr>
          <p:spPr>
            <a:xfrm>
              <a:off x="3287688" y="1127066"/>
              <a:ext cx="210826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小堂鼓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7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896200" y="908720"/>
            <a:ext cx="3888432" cy="1831143"/>
            <a:chOff x="7896200" y="908720"/>
            <a:chExt cx="3888432" cy="1831143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7896200" y="908720"/>
              <a:ext cx="3888432" cy="1831143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248" y="1231592"/>
              <a:ext cx="309634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你最想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演奏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哪種樂器？為甚麼？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1160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1482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辨識中國敲擊樂器：音色和演奏方法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75720" y="4459178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小堂鼓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3431704" y="1912582"/>
            <a:ext cx="1635708" cy="249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542868" y="1372791"/>
            <a:ext cx="2456788" cy="119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1462628" y="2531256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鈸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70267" y="503524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木魚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600480" y="3209018"/>
            <a:ext cx="2371465" cy="169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字方塊 24"/>
          <p:cNvSpPr txBox="1"/>
          <p:nvPr/>
        </p:nvSpPr>
        <p:spPr>
          <a:xfrm>
            <a:off x="6096867" y="265897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梆子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98" y="1287750"/>
            <a:ext cx="2165878" cy="13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文字方塊 26"/>
          <p:cNvSpPr txBox="1"/>
          <p:nvPr/>
        </p:nvSpPr>
        <p:spPr>
          <a:xfrm>
            <a:off x="6312543" y="510725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鑼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5730990" y="3410618"/>
            <a:ext cx="1732494" cy="160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DBF31F-1204-44A8-AA02-028E48F4B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你曾經在哪些場合聽過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敲擊樂器的演奏？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839416" y="1988840"/>
            <a:ext cx="3922445" cy="3528392"/>
          </a:xfrm>
          <a:prstGeom prst="roundRect">
            <a:avLst/>
          </a:prstGeom>
          <a:solidFill>
            <a:srgbClr val="B8ED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2770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00" b="50875" l="13125" r="5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8998" r="47366" b="49853"/>
          <a:stretch/>
        </p:blipFill>
        <p:spPr bwMode="auto">
          <a:xfrm rot="522728">
            <a:off x="1009272" y="1997631"/>
            <a:ext cx="3438717" cy="34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937665" y="1747940"/>
            <a:ext cx="4519054" cy="2359365"/>
            <a:chOff x="5456357" y="1988840"/>
            <a:chExt cx="3377771" cy="2376264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5456357" y="1988840"/>
              <a:ext cx="3272148" cy="2376264"/>
            </a:xfrm>
            <a:prstGeom prst="wedgeEllipseCallout">
              <a:avLst>
                <a:gd name="adj1" fmla="val 34009"/>
                <a:gd name="adj2" fmla="val 6250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785" y="2577888"/>
              <a:ext cx="3096343" cy="102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端午節的龍舟競渡中，會利用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鼓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來敲打節拍。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9528979" y="2488848"/>
            <a:ext cx="2621622" cy="1840162"/>
            <a:chOff x="8944532" y="2080299"/>
            <a:chExt cx="2621622" cy="1840162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8944532" y="2080299"/>
              <a:ext cx="2621622" cy="1840162"/>
            </a:xfrm>
            <a:prstGeom prst="wedgeEllipseCallout">
              <a:avLst>
                <a:gd name="adj1" fmla="val -40101"/>
                <a:gd name="adj2" fmla="val 6316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0336" y="2457696"/>
              <a:ext cx="216023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當時的氣氛緊張熱鬧。</a:t>
              </a:r>
            </a:p>
          </p:txBody>
        </p:sp>
      </p:grpSp>
      <p:sp>
        <p:nvSpPr>
          <p:cNvPr id="3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1340768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C2499F1-6D75-41A2-832D-86053C3486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8300164" y="4212084"/>
            <a:ext cx="1390930" cy="28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這些樂器發出的聲音對當時的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有甚麼影響？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839416" y="1988840"/>
            <a:ext cx="3922445" cy="3528392"/>
          </a:xfrm>
          <a:prstGeom prst="roundRect">
            <a:avLst/>
          </a:prstGeom>
          <a:solidFill>
            <a:srgbClr val="B8ED7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2770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00" b="50875" l="13125" r="5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8998" r="47366" b="49853"/>
          <a:stretch/>
        </p:blipFill>
        <p:spPr bwMode="auto">
          <a:xfrm rot="522728">
            <a:off x="1009272" y="1997631"/>
            <a:ext cx="3438717" cy="34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5456356" y="1988840"/>
            <a:ext cx="5752212" cy="2376264"/>
            <a:chOff x="5456356" y="1988840"/>
            <a:chExt cx="5752212" cy="2376264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5456356" y="1988840"/>
              <a:ext cx="5752212" cy="2376264"/>
            </a:xfrm>
            <a:prstGeom prst="wedgeEllipseCallout">
              <a:avLst>
                <a:gd name="adj1" fmla="val 19846"/>
                <a:gd name="adj2" fmla="val 69857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177" y="2629361"/>
              <a:ext cx="521636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鼓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雄渾的聲音提高划艇健兒的士氣，增強比賽的緊湊氣氛。</a:t>
              </a:r>
            </a:p>
          </p:txBody>
        </p:sp>
      </p:grpSp>
      <p:pic>
        <p:nvPicPr>
          <p:cNvPr id="19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4843687-E85E-4EA9-95BE-12CECB65E4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026507" y="4197662"/>
            <a:ext cx="1398085" cy="28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7696" y="-47716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57696" y="5903176"/>
            <a:ext cx="12274376" cy="1112334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623392" y="2060848"/>
            <a:ext cx="3922445" cy="3528392"/>
          </a:xfrm>
          <a:prstGeom prst="roundRect">
            <a:avLst/>
          </a:prstGeom>
          <a:solidFill>
            <a:srgbClr val="B129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727848" y="1628800"/>
            <a:ext cx="4216684" cy="2592288"/>
            <a:chOff x="4727848" y="1628800"/>
            <a:chExt cx="4216684" cy="2592288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4727848" y="1628800"/>
              <a:ext cx="4216684" cy="2592288"/>
            </a:xfrm>
            <a:prstGeom prst="wedgeEllipseCallout">
              <a:avLst>
                <a:gd name="adj1" fmla="val 23349"/>
                <a:gd name="adj2" fmla="val 64145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896" y="1922056"/>
              <a:ext cx="3271883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農曆新年期間或店鋪開張時舉行的舞獅表演，會使用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鑼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鈸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等樂器演奏。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9018994" y="2080299"/>
            <a:ext cx="2621622" cy="1840162"/>
            <a:chOff x="9018994" y="2080299"/>
            <a:chExt cx="2621622" cy="1840162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9018994" y="2080299"/>
              <a:ext cx="2621622" cy="1840162"/>
            </a:xfrm>
            <a:prstGeom prst="wedgeEllipseCallout">
              <a:avLst>
                <a:gd name="adj1" fmla="val -25063"/>
                <a:gd name="adj2" fmla="val 7370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884" y="2261716"/>
              <a:ext cx="216023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當時的氣氛熱鬧、喜氣洋洋。</a:t>
              </a:r>
            </a:p>
          </p:txBody>
        </p:sp>
      </p:grpSp>
      <p:pic>
        <p:nvPicPr>
          <p:cNvPr id="33794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13" b="50625" l="56875" r="94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8" t="20371" r="5770" b="49085"/>
          <a:stretch/>
        </p:blipFill>
        <p:spPr bwMode="auto">
          <a:xfrm rot="21177569">
            <a:off x="949497" y="2169910"/>
            <a:ext cx="3149220" cy="31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你曾經在哪些場合聽過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敲擊樂器的演奏？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1340768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017DF066-7B06-4C00-804E-634762E6E5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8112224" y="4251040"/>
            <a:ext cx="1282443" cy="27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7696" y="-47716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57696" y="5903176"/>
            <a:ext cx="12274376" cy="1112334"/>
          </a:xfrm>
          <a:prstGeom prst="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623392" y="1988840"/>
            <a:ext cx="3922445" cy="3528392"/>
          </a:xfrm>
          <a:prstGeom prst="roundRect">
            <a:avLst/>
          </a:prstGeom>
          <a:solidFill>
            <a:srgbClr val="B129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943872" y="1988840"/>
            <a:ext cx="5904656" cy="1872208"/>
            <a:chOff x="4943872" y="1988840"/>
            <a:chExt cx="5904656" cy="1872208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4943872" y="1988840"/>
              <a:ext cx="5904656" cy="1872208"/>
            </a:xfrm>
            <a:prstGeom prst="wedgeEllipseCallout">
              <a:avLst>
                <a:gd name="adj1" fmla="val 33412"/>
                <a:gd name="adj2" fmla="val 7925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794" y="2413337"/>
              <a:ext cx="49406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鑼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鈸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的聲音尖銳、明亮，能增加熱鬧的氣氛。</a:t>
              </a:r>
            </a:p>
          </p:txBody>
        </p:sp>
      </p:grpSp>
      <p:pic>
        <p:nvPicPr>
          <p:cNvPr id="33794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13" b="50625" l="56875" r="94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8" t="20371" r="5770" b="49085"/>
          <a:stretch/>
        </p:blipFill>
        <p:spPr bwMode="auto">
          <a:xfrm rot="21177569">
            <a:off x="949497" y="2097902"/>
            <a:ext cx="3149220" cy="31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這些樂器發出的聲音對當時的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有甚麼影響？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AFEF070-FA11-4D38-8A8A-299DE285A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9990269" y="4285545"/>
            <a:ext cx="1282443" cy="27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7696" y="-47716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57696" y="5903176"/>
            <a:ext cx="12274376" cy="1112334"/>
          </a:xfrm>
          <a:prstGeom prst="rect">
            <a:avLst/>
          </a:prstGeom>
          <a:solidFill>
            <a:srgbClr val="E0D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623392" y="1988840"/>
            <a:ext cx="3922445" cy="3528392"/>
          </a:xfrm>
          <a:prstGeom prst="round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17845" y="1772816"/>
            <a:ext cx="4214459" cy="2448272"/>
            <a:chOff x="4617845" y="1772816"/>
            <a:chExt cx="4214459" cy="2448272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4617845" y="1772816"/>
              <a:ext cx="4214459" cy="2448272"/>
            </a:xfrm>
            <a:prstGeom prst="wedgeEllipseCallout">
              <a:avLst>
                <a:gd name="adj1" fmla="val 8398"/>
                <a:gd name="adj2" fmla="val 6179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1864" y="2276872"/>
              <a:ext cx="388843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u="sng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舞蹈表演會敲打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鈸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小堂鼓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梆子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木魚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鑼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等樂器。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8944532" y="1772816"/>
            <a:ext cx="2840100" cy="2147645"/>
            <a:chOff x="8944532" y="1772816"/>
            <a:chExt cx="2840100" cy="2147645"/>
          </a:xfrm>
        </p:grpSpPr>
        <p:sp>
          <p:nvSpPr>
            <p:cNvPr id="33" name="橢圓形圖說文字 32"/>
            <p:cNvSpPr/>
            <p:nvPr/>
          </p:nvSpPr>
          <p:spPr bwMode="auto">
            <a:xfrm>
              <a:off x="8944532" y="1772816"/>
              <a:ext cx="2840100" cy="2147645"/>
            </a:xfrm>
            <a:prstGeom prst="wedgeEllipseCallout">
              <a:avLst>
                <a:gd name="adj1" fmla="val -41502"/>
                <a:gd name="adj2" fmla="val 6657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0336" y="2095688"/>
              <a:ext cx="2609409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這些樂器配合不同樂曲產生不同的氣氛。</a:t>
              </a:r>
            </a:p>
          </p:txBody>
        </p:sp>
      </p:grpSp>
      <p:pic>
        <p:nvPicPr>
          <p:cNvPr id="34818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25" b="83125" l="34141" r="7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4" t="50000" r="27518" b="19461"/>
          <a:stretch/>
        </p:blipFill>
        <p:spPr bwMode="auto">
          <a:xfrm rot="413392">
            <a:off x="861294" y="2125486"/>
            <a:ext cx="3375751" cy="33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你曾經在哪些場合聽過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敲擊樂器的演奏？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1340768"/>
            <a:ext cx="10620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21685C12-278F-4CB1-A32E-B1B75A91E4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7646165" y="4197662"/>
            <a:ext cx="1398085" cy="28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7696" y="-47716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57696" y="5903176"/>
            <a:ext cx="12274376" cy="1112334"/>
          </a:xfrm>
          <a:prstGeom prst="rect">
            <a:avLst/>
          </a:prstGeom>
          <a:solidFill>
            <a:srgbClr val="E0D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623392" y="1988840"/>
            <a:ext cx="3922445" cy="3528392"/>
          </a:xfrm>
          <a:prstGeom prst="round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89853" y="1772816"/>
            <a:ext cx="6878755" cy="1980220"/>
            <a:chOff x="4689853" y="1772816"/>
            <a:chExt cx="6878755" cy="1980220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4689853" y="1772816"/>
              <a:ext cx="6878755" cy="1980220"/>
            </a:xfrm>
            <a:prstGeom prst="wedgeEllipseCallout">
              <a:avLst>
                <a:gd name="adj1" fmla="val 4110"/>
                <a:gd name="adj2" fmla="val 6552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3912" y="1988840"/>
              <a:ext cx="561662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不同種類的</a:t>
              </a:r>
              <a:r>
                <a:rPr lang="zh-TW" altLang="en-US" sz="3000" u="sng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舞以不同的樂器增添氣氛。例如在喜慶節日跳的舞蹈以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鑼鼓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增添熱鬧的氣氛。</a:t>
              </a:r>
            </a:p>
          </p:txBody>
        </p:sp>
      </p:grpSp>
      <p:pic>
        <p:nvPicPr>
          <p:cNvPr id="34818" name="Picture 2" descr="C:\Users\jade\Desktop\Jade\Longman Music\2A Ch9\MUSIC_2016_2AB\content\bookshelf\9789880014611\OEBPS\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25" b="83125" l="34141" r="7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4" t="50000" r="27518" b="19461"/>
          <a:stretch/>
        </p:blipFill>
        <p:spPr bwMode="auto">
          <a:xfrm rot="413392">
            <a:off x="861294" y="2125486"/>
            <a:ext cx="3375751" cy="33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這些樂器發出的聲音對當時的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有甚麼影響？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E7E1070-33AD-4294-9D75-EDCD8CE1F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7800384" y="4180554"/>
            <a:ext cx="1398085" cy="28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9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FDCF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89730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9295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分析中國敲擊樂器和增添音樂氣氛的關係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223792" y="4603194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小堂鼓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4079776" y="2056598"/>
            <a:ext cx="1635708" cy="249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1190940" y="1516807"/>
            <a:ext cx="2456788" cy="119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2110700" y="2675272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鈸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18339" y="517925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木魚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1248552" y="3353034"/>
            <a:ext cx="2371465" cy="169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字方塊 24"/>
          <p:cNvSpPr txBox="1"/>
          <p:nvPr/>
        </p:nvSpPr>
        <p:spPr>
          <a:xfrm>
            <a:off x="6744939" y="287500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梆子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70" y="1503774"/>
            <a:ext cx="2165878" cy="13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文字方塊 26"/>
          <p:cNvSpPr txBox="1"/>
          <p:nvPr/>
        </p:nvSpPr>
        <p:spPr>
          <a:xfrm>
            <a:off x="6960615" y="5251266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鑼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6379062" y="3554634"/>
            <a:ext cx="1732494" cy="160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你還在哪些場合聽過以下的樂器演奏？當時的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549910" y="1484784"/>
            <a:ext cx="3162714" cy="2246640"/>
            <a:chOff x="8549910" y="1484784"/>
            <a:chExt cx="3162714" cy="2246640"/>
          </a:xfrm>
        </p:grpSpPr>
        <p:sp>
          <p:nvSpPr>
            <p:cNvPr id="29" name="橢圓形圖說文字 28"/>
            <p:cNvSpPr/>
            <p:nvPr/>
          </p:nvSpPr>
          <p:spPr bwMode="auto">
            <a:xfrm>
              <a:off x="8549910" y="1484784"/>
              <a:ext cx="3162714" cy="2246640"/>
            </a:xfrm>
            <a:prstGeom prst="wedgeEllipseCallout">
              <a:avLst>
                <a:gd name="adj1" fmla="val -1608"/>
                <a:gd name="adj2" fmla="val 6310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296" y="1772816"/>
              <a:ext cx="2866834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留意最近的電視宣傳音樂，看看當中有沒有使用這些樂器來演奏。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112FA91-0881-4B82-9094-47CB61A0A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887534" y="4082226"/>
            <a:ext cx="1996754" cy="29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2210684" y="1700808"/>
            <a:ext cx="5109452" cy="393649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21" b="41276" l="6543" r="34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2410" r="65474" b="58871"/>
          <a:stretch/>
        </p:blipFill>
        <p:spPr bwMode="auto">
          <a:xfrm>
            <a:off x="2902353" y="2187566"/>
            <a:ext cx="372611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聆聽以下樂段，説説它的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256240" y="1700808"/>
            <a:ext cx="2621622" cy="1612278"/>
            <a:chOff x="8256240" y="1700808"/>
            <a:chExt cx="2621622" cy="161227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8256240" y="1700808"/>
              <a:ext cx="2621622" cy="1612278"/>
            </a:xfrm>
            <a:prstGeom prst="wedgeEllipseCallout">
              <a:avLst>
                <a:gd name="adj1" fmla="val 13078"/>
                <a:gd name="adj2" fmla="val 6371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8662" y="1988840"/>
              <a:ext cx="223785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氣氛熱鬧、歡樂。</a:t>
              </a:r>
            </a:p>
          </p:txBody>
        </p:sp>
      </p:grpSp>
      <p:sp>
        <p:nvSpPr>
          <p:cNvPr id="37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497238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hlinkClick r:id="rId7"/>
            <a:extLst>
              <a:ext uri="{FF2B5EF4-FFF2-40B4-BE49-F238E27FC236}">
                <a16:creationId xmlns:a16="http://schemas.microsoft.com/office/drawing/2014/main" id="{6E318946-D7B1-424D-9D32-B72EC2E4D529}"/>
              </a:ext>
            </a:extLst>
          </p:cNvPr>
          <p:cNvSpPr/>
          <p:nvPr/>
        </p:nvSpPr>
        <p:spPr bwMode="auto">
          <a:xfrm>
            <a:off x="3216044" y="1848467"/>
            <a:ext cx="3204197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0:42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83B80-9E7C-4435-B22E-93D1A210B0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D12EA1D-ABEB-43A4-B4C9-A5CE17ED925F}"/>
              </a:ext>
            </a:extLst>
          </p:cNvPr>
          <p:cNvSpPr txBox="1"/>
          <p:nvPr/>
        </p:nvSpPr>
        <p:spPr>
          <a:xfrm>
            <a:off x="2388898" y="4972323"/>
            <a:ext cx="3080126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金蛇狂舞</a:t>
            </a:r>
            <a:r>
              <a:rPr lang="en-US" altLang="zh-TW" sz="2000" dirty="0">
                <a:solidFill>
                  <a:srgbClr val="00B050"/>
                </a:solidFill>
              </a:rPr>
              <a:t> 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zh-TW" altLang="en-US" dirty="0">
                <a:solidFill>
                  <a:srgbClr val="FF9900"/>
                </a:solidFill>
              </a:rPr>
              <a:t>聶耳編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199456" y="1470151"/>
            <a:ext cx="6552728" cy="1972546"/>
            <a:chOff x="1199456" y="1470150"/>
            <a:chExt cx="6552728" cy="2204816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1199456" y="1470150"/>
              <a:ext cx="6552728" cy="2189507"/>
            </a:xfrm>
            <a:prstGeom prst="wedgeEllipseCallout">
              <a:avLst>
                <a:gd name="adj1" fmla="val 55689"/>
                <a:gd name="adj2" fmla="val -2486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129" y="2023681"/>
              <a:ext cx="5395007" cy="165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今天向大家介紹一些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敲擊樂器。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4" y="152400"/>
            <a:ext cx="34073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340732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33D00-33D9-4A55-B668-E30F57DC58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284780" y="1307679"/>
            <a:ext cx="3280052" cy="48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 descr="一張含有 文字 的圖片&#10;&#10;自動產生的描述">
            <a:extLst>
              <a:ext uri="{FF2B5EF4-FFF2-40B4-BE49-F238E27FC236}">
                <a16:creationId xmlns:a16="http://schemas.microsoft.com/office/drawing/2014/main" id="{3D0A4F61-D461-47FE-BE91-9BD742D75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5" y="1600200"/>
            <a:ext cx="3620770" cy="4525963"/>
          </a:xfrm>
        </p:spPr>
      </p:pic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0181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2210684" y="1700808"/>
            <a:ext cx="5109452" cy="3528392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樂曲怎樣運用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來營造氣氛？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456970" y="1151166"/>
            <a:ext cx="4039630" cy="2161920"/>
            <a:chOff x="7456970" y="1151166"/>
            <a:chExt cx="4039630" cy="2161920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7456970" y="1151166"/>
              <a:ext cx="4039630" cy="2161920"/>
            </a:xfrm>
            <a:prstGeom prst="wedgeEllipseCallout">
              <a:avLst>
                <a:gd name="adj1" fmla="val -4528"/>
                <a:gd name="adj2" fmla="val 63601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4192" y="1447616"/>
              <a:ext cx="338437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樂曲速度快、力度強，為樂曲增添熱鬧、歡樂的氣氛。</a:t>
              </a:r>
            </a:p>
          </p:txBody>
        </p:sp>
      </p:grpSp>
      <p:sp>
        <p:nvSpPr>
          <p:cNvPr id="17" name="Rectangle: Rounded Corners 16">
            <a:hlinkClick r:id="rId5"/>
            <a:extLst>
              <a:ext uri="{FF2B5EF4-FFF2-40B4-BE49-F238E27FC236}">
                <a16:creationId xmlns:a16="http://schemas.microsoft.com/office/drawing/2014/main" id="{15A55834-D472-4E28-99C8-0241E19CE909}"/>
              </a:ext>
            </a:extLst>
          </p:cNvPr>
          <p:cNvSpPr/>
          <p:nvPr/>
        </p:nvSpPr>
        <p:spPr bwMode="auto">
          <a:xfrm>
            <a:off x="3216044" y="1848467"/>
            <a:ext cx="3204197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0:42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8B6397-F4AB-4C8B-A63F-A1DE35F090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EBC4CCE-7E6A-461A-A091-D4AB82CA4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21" b="41276" l="6543" r="34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2410" r="65474" b="58871"/>
          <a:stretch/>
        </p:blipFill>
        <p:spPr bwMode="auto">
          <a:xfrm>
            <a:off x="3006466" y="2220930"/>
            <a:ext cx="3517888" cy="2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60AD385C-4072-4DF6-B9AC-94825157BBCD}"/>
              </a:ext>
            </a:extLst>
          </p:cNvPr>
          <p:cNvSpPr txBox="1"/>
          <p:nvPr/>
        </p:nvSpPr>
        <p:spPr>
          <a:xfrm>
            <a:off x="3216026" y="4814802"/>
            <a:ext cx="3204196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金蛇狂舞</a:t>
            </a:r>
            <a:r>
              <a:rPr lang="en-US" altLang="zh-TW" dirty="0">
                <a:solidFill>
                  <a:srgbClr val="00B050"/>
                </a:solidFill>
              </a:rPr>
              <a:t> 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zh-TW" altLang="en-US" dirty="0">
                <a:solidFill>
                  <a:srgbClr val="FF9900"/>
                </a:solidFill>
              </a:rPr>
              <a:t>聶耳編</a:t>
            </a:r>
            <a:endParaRPr 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2104579" y="1600200"/>
            <a:ext cx="5215557" cy="4298114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聆聽以下樂段，説説它的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256240" y="1700808"/>
            <a:ext cx="2621622" cy="1612278"/>
            <a:chOff x="8256240" y="1700808"/>
            <a:chExt cx="2621622" cy="161227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8256240" y="1700808"/>
              <a:ext cx="2621622" cy="1612278"/>
            </a:xfrm>
            <a:prstGeom prst="wedgeEllipseCallout">
              <a:avLst>
                <a:gd name="adj1" fmla="val -12003"/>
                <a:gd name="adj2" fmla="val 6244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6280" y="2116006"/>
              <a:ext cx="178102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氣氛雄壯。</a:t>
              </a: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30630" r="32409" b="27084"/>
          <a:stretch/>
        </p:blipFill>
        <p:spPr bwMode="auto">
          <a:xfrm>
            <a:off x="3499177" y="2131025"/>
            <a:ext cx="2389239" cy="30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597" y="5315702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hlinkClick r:id="rId6"/>
            <a:extLst>
              <a:ext uri="{FF2B5EF4-FFF2-40B4-BE49-F238E27FC236}">
                <a16:creationId xmlns:a16="http://schemas.microsoft.com/office/drawing/2014/main" id="{CBA0EAFD-A542-4470-A50A-506D4674A8C7}"/>
              </a:ext>
            </a:extLst>
          </p:cNvPr>
          <p:cNvSpPr/>
          <p:nvPr/>
        </p:nvSpPr>
        <p:spPr bwMode="auto">
          <a:xfrm>
            <a:off x="3143672" y="1683958"/>
            <a:ext cx="3168351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5:08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C5FF58-B2F7-41D0-AAF2-85E525F76C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C7A04B1-AD89-415F-9539-F357B56B43A2}"/>
              </a:ext>
            </a:extLst>
          </p:cNvPr>
          <p:cNvSpPr txBox="1"/>
          <p:nvPr/>
        </p:nvSpPr>
        <p:spPr>
          <a:xfrm>
            <a:off x="2580838" y="5300580"/>
            <a:ext cx="290479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將軍令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zh-TW" altLang="en-US" dirty="0">
                <a:solidFill>
                  <a:srgbClr val="FF9900"/>
                </a:solidFill>
              </a:rPr>
              <a:t>古曲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2104579" y="1700808"/>
            <a:ext cx="5215557" cy="3989774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30630" r="32409" b="27084"/>
          <a:stretch/>
        </p:blipFill>
        <p:spPr bwMode="auto">
          <a:xfrm>
            <a:off x="3517737" y="2377847"/>
            <a:ext cx="2152151" cy="27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樂曲怎樣運用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來營造氣氛？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456970" y="1151166"/>
            <a:ext cx="4039630" cy="2161920"/>
            <a:chOff x="7456970" y="1151166"/>
            <a:chExt cx="4039630" cy="2161920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7456970" y="1151166"/>
              <a:ext cx="4039630" cy="2161920"/>
            </a:xfrm>
            <a:prstGeom prst="wedgeEllipseCallout">
              <a:avLst>
                <a:gd name="adj1" fmla="val -7580"/>
                <a:gd name="adj2" fmla="val 64552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8873" y="1447616"/>
              <a:ext cx="305367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樂曲速度稍快、力度強，為樂曲增添雄壯的氣氛。</a:t>
              </a:r>
            </a:p>
          </p:txBody>
        </p:sp>
      </p:grpSp>
      <p:sp>
        <p:nvSpPr>
          <p:cNvPr id="21" name="Rectangle: Rounded Corners 20">
            <a:hlinkClick r:id="rId5"/>
            <a:extLst>
              <a:ext uri="{FF2B5EF4-FFF2-40B4-BE49-F238E27FC236}">
                <a16:creationId xmlns:a16="http://schemas.microsoft.com/office/drawing/2014/main" id="{CEBE10DF-A431-4FD7-808E-35F2E8B5E2DB}"/>
              </a:ext>
            </a:extLst>
          </p:cNvPr>
          <p:cNvSpPr/>
          <p:nvPr/>
        </p:nvSpPr>
        <p:spPr bwMode="auto">
          <a:xfrm>
            <a:off x="3154629" y="1942484"/>
            <a:ext cx="3168351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5:08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444E50-6A56-4491-9446-178B5B7123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16874B8D-26C6-4E1E-ADB1-B30034C6D293}"/>
              </a:ext>
            </a:extLst>
          </p:cNvPr>
          <p:cNvSpPr txBox="1"/>
          <p:nvPr/>
        </p:nvSpPr>
        <p:spPr>
          <a:xfrm>
            <a:off x="3154629" y="5211730"/>
            <a:ext cx="290479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將軍令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zh-TW" altLang="en-US" dirty="0">
                <a:solidFill>
                  <a:srgbClr val="FF9900"/>
                </a:solidFill>
              </a:rPr>
              <a:t>古曲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1991545" y="1641902"/>
            <a:ext cx="5328592" cy="4266136"/>
          </a:xfrm>
          <a:prstGeom prst="roundRect">
            <a:avLst/>
          </a:prstGeom>
          <a:solidFill>
            <a:srgbClr val="E0D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聆聽以下樂段，説説它的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是怎樣的。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256240" y="1700808"/>
            <a:ext cx="2621622" cy="1612278"/>
            <a:chOff x="8256240" y="1700808"/>
            <a:chExt cx="2621622" cy="161227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8256240" y="1700808"/>
              <a:ext cx="2621622" cy="1612278"/>
            </a:xfrm>
            <a:prstGeom prst="wedgeEllipseCallout">
              <a:avLst>
                <a:gd name="adj1" fmla="val -12787"/>
                <a:gd name="adj2" fmla="val 66905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8288" y="1981289"/>
              <a:ext cx="17810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氣氛悲哀而寧靜。</a:t>
              </a: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47770" r="66986" b="17552"/>
          <a:stretch/>
        </p:blipFill>
        <p:spPr bwMode="auto">
          <a:xfrm>
            <a:off x="3268970" y="2144625"/>
            <a:ext cx="2860442" cy="2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387" y="5160681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hlinkClick r:id="rId6"/>
            <a:extLst>
              <a:ext uri="{FF2B5EF4-FFF2-40B4-BE49-F238E27FC236}">
                <a16:creationId xmlns:a16="http://schemas.microsoft.com/office/drawing/2014/main" id="{D0D3876C-B2C1-4607-8C08-5BD2669013CF}"/>
              </a:ext>
            </a:extLst>
          </p:cNvPr>
          <p:cNvSpPr/>
          <p:nvPr/>
        </p:nvSpPr>
        <p:spPr bwMode="auto">
          <a:xfrm>
            <a:off x="3228674" y="1723223"/>
            <a:ext cx="2900738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聽（播放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0:55-3:32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2B1144-864E-4D55-BDCA-FF0C405B684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09E433-B1DA-4C53-8A87-AC8E5446ED2F}"/>
              </a:ext>
            </a:extLst>
          </p:cNvPr>
          <p:cNvSpPr txBox="1"/>
          <p:nvPr/>
        </p:nvSpPr>
        <p:spPr>
          <a:xfrm>
            <a:off x="2325804" y="5072122"/>
            <a:ext cx="3329556" cy="67710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梁祝小提琴協奏曲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en-US" altLang="zh-TW" sz="2000" dirty="0">
                <a:solidFill>
                  <a:srgbClr val="00B050"/>
                </a:solidFill>
              </a:rPr>
              <a:t> </a:t>
            </a:r>
            <a:r>
              <a:rPr lang="zh-TW" altLang="en-US" dirty="0">
                <a:solidFill>
                  <a:srgbClr val="FF9900"/>
                </a:solidFill>
              </a:rPr>
              <a:t>何占豪、陳鋼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sp>
        <p:nvSpPr>
          <p:cNvPr id="2" name="圓角矩形 1"/>
          <p:cNvSpPr/>
          <p:nvPr/>
        </p:nvSpPr>
        <p:spPr bwMode="auto">
          <a:xfrm>
            <a:off x="2104579" y="1600200"/>
            <a:ext cx="5215557" cy="4221086"/>
          </a:xfrm>
          <a:prstGeom prst="roundRect">
            <a:avLst/>
          </a:prstGeom>
          <a:solidFill>
            <a:srgbClr val="E0D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47770" r="66986" b="17552"/>
          <a:stretch/>
        </p:blipFill>
        <p:spPr bwMode="auto">
          <a:xfrm>
            <a:off x="3329375" y="2183160"/>
            <a:ext cx="2800816" cy="286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988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樂曲怎樣運用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來營造氣氛？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464152" y="1121927"/>
            <a:ext cx="4039630" cy="2161920"/>
            <a:chOff x="7456970" y="1151166"/>
            <a:chExt cx="4039630" cy="2161920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7456970" y="1151166"/>
              <a:ext cx="4039630" cy="2161920"/>
            </a:xfrm>
            <a:prstGeom prst="wedgeEllipseCallout">
              <a:avLst>
                <a:gd name="adj1" fmla="val -10886"/>
                <a:gd name="adj2" fmla="val 6740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2184" y="1447616"/>
              <a:ext cx="338437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樂曲速度慢、力度輕柔，為樂曲增添悲哀而寧靜的氣氛。</a:t>
              </a:r>
            </a:p>
          </p:txBody>
        </p:sp>
      </p:grpSp>
      <p:sp>
        <p:nvSpPr>
          <p:cNvPr id="22" name="Rectangle: Rounded Corners 21">
            <a:hlinkClick r:id="rId5"/>
            <a:extLst>
              <a:ext uri="{FF2B5EF4-FFF2-40B4-BE49-F238E27FC236}">
                <a16:creationId xmlns:a16="http://schemas.microsoft.com/office/drawing/2014/main" id="{C6222BBE-C25E-4186-B79E-CA33F5AA2677}"/>
              </a:ext>
            </a:extLst>
          </p:cNvPr>
          <p:cNvSpPr/>
          <p:nvPr/>
        </p:nvSpPr>
        <p:spPr bwMode="auto">
          <a:xfrm>
            <a:off x="3228674" y="1723223"/>
            <a:ext cx="2900738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聽（播放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0:55-3:32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81B03CD-A9C3-4831-BFDA-5690958299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9847" y="3578960"/>
            <a:ext cx="1619750" cy="3207032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4180AD1-DD28-48F2-A814-66737475C623}"/>
              </a:ext>
            </a:extLst>
          </p:cNvPr>
          <p:cNvSpPr txBox="1"/>
          <p:nvPr/>
        </p:nvSpPr>
        <p:spPr>
          <a:xfrm>
            <a:off x="3014265" y="5077522"/>
            <a:ext cx="3329556" cy="67710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00B050"/>
                </a:solidFill>
              </a:rPr>
              <a:t>梁祝小提琴協奏曲</a:t>
            </a:r>
            <a:r>
              <a:rPr lang="zh-TW" altLang="en-US" dirty="0">
                <a:solidFill>
                  <a:srgbClr val="00B050"/>
                </a:solidFill>
              </a:rPr>
              <a:t>（選段）</a:t>
            </a:r>
            <a:r>
              <a:rPr lang="en-US" altLang="zh-TW" sz="2000" dirty="0">
                <a:solidFill>
                  <a:srgbClr val="00B050"/>
                </a:solidFill>
              </a:rPr>
              <a:t> </a:t>
            </a:r>
            <a:r>
              <a:rPr lang="zh-TW" altLang="en-US" dirty="0">
                <a:solidFill>
                  <a:srgbClr val="FF9900"/>
                </a:solidFill>
              </a:rPr>
              <a:t>何占豪、陳鋼</a:t>
            </a:r>
            <a:endParaRPr lang="en-US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506144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520752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分析樂曲的樂器與氣氛的關係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47770" r="66986" b="17552"/>
          <a:stretch/>
        </p:blipFill>
        <p:spPr bwMode="auto">
          <a:xfrm>
            <a:off x="8331586" y="1880171"/>
            <a:ext cx="1665829" cy="170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889556"/>
            <a:ext cx="11066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再次聆聽以下三段樂段。哪兩首樂曲包含了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敲擊樂器的聲音？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23392" y="4525802"/>
            <a:ext cx="3713435" cy="1063438"/>
            <a:chOff x="623392" y="4525802"/>
            <a:chExt cx="3713435" cy="106343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623392" y="4525802"/>
              <a:ext cx="3713435" cy="1063438"/>
            </a:xfrm>
            <a:prstGeom prst="wedgeEllipseCallout">
              <a:avLst>
                <a:gd name="adj1" fmla="val 56785"/>
                <a:gd name="adj2" fmla="val -104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51" y="4747210"/>
              <a:ext cx="33843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樂曲一和樂曲二。</a:t>
              </a:r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1" b="41276" l="6543" r="34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2410" r="65474" b="58871"/>
          <a:stretch/>
        </p:blipFill>
        <p:spPr bwMode="auto">
          <a:xfrm>
            <a:off x="1240774" y="1880043"/>
            <a:ext cx="2309061" cy="17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30630" r="32409" b="35409"/>
          <a:stretch/>
        </p:blipFill>
        <p:spPr bwMode="auto">
          <a:xfrm>
            <a:off x="5046070" y="1929893"/>
            <a:ext cx="1591764" cy="16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43" y="1340768"/>
            <a:ext cx="4940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這對樂曲的氣氛有甚麼影響？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306385" y="4293095"/>
            <a:ext cx="5478247" cy="1738147"/>
            <a:chOff x="6306385" y="4293095"/>
            <a:chExt cx="5478247" cy="1738147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6306385" y="4293095"/>
              <a:ext cx="5478247" cy="1738147"/>
            </a:xfrm>
            <a:prstGeom prst="wedgeEllipseCallout">
              <a:avLst>
                <a:gd name="adj1" fmla="val -57845"/>
                <a:gd name="adj2" fmla="val -212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4707141"/>
              <a:ext cx="511256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樂曲一：有助增強歡樂的氣氛；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樂曲二：有助增強雄壯的氣氛。</a:t>
              </a:r>
            </a:p>
          </p:txBody>
        </p:sp>
      </p:grpSp>
      <p:sp>
        <p:nvSpPr>
          <p:cNvPr id="31" name="Rectangle: Rounded Corners 30">
            <a:hlinkClick r:id="rId7"/>
            <a:extLst>
              <a:ext uri="{FF2B5EF4-FFF2-40B4-BE49-F238E27FC236}">
                <a16:creationId xmlns:a16="http://schemas.microsoft.com/office/drawing/2014/main" id="{25241B18-3D04-4738-8690-BD8895C2568E}"/>
              </a:ext>
            </a:extLst>
          </p:cNvPr>
          <p:cNvSpPr/>
          <p:nvPr/>
        </p:nvSpPr>
        <p:spPr bwMode="auto">
          <a:xfrm>
            <a:off x="693605" y="3619713"/>
            <a:ext cx="3204197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0:42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Rectangle: Rounded Corners 31">
            <a:hlinkClick r:id="rId8"/>
            <a:extLst>
              <a:ext uri="{FF2B5EF4-FFF2-40B4-BE49-F238E27FC236}">
                <a16:creationId xmlns:a16="http://schemas.microsoft.com/office/drawing/2014/main" id="{418F2519-3341-4276-86F6-D742E8037B01}"/>
              </a:ext>
            </a:extLst>
          </p:cNvPr>
          <p:cNvSpPr/>
          <p:nvPr/>
        </p:nvSpPr>
        <p:spPr bwMode="auto">
          <a:xfrm>
            <a:off x="4179289" y="3636455"/>
            <a:ext cx="3168351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5:08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Rectangle: Rounded Corners 32">
            <a:hlinkClick r:id="rId9"/>
            <a:extLst>
              <a:ext uri="{FF2B5EF4-FFF2-40B4-BE49-F238E27FC236}">
                <a16:creationId xmlns:a16="http://schemas.microsoft.com/office/drawing/2014/main" id="{9A36316F-E5D9-4222-B14C-1C813A08EDDF}"/>
              </a:ext>
            </a:extLst>
          </p:cNvPr>
          <p:cNvSpPr/>
          <p:nvPr/>
        </p:nvSpPr>
        <p:spPr bwMode="auto">
          <a:xfrm>
            <a:off x="7681255" y="3654024"/>
            <a:ext cx="3008309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聽（播放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0:55-3:32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B04D72-6CB9-4BCE-B2B0-D94769AEE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7177" y="4549115"/>
            <a:ext cx="1128857" cy="22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E3D52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654342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657567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分析樂曲的音樂元素和音樂氣氛的關係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47770" r="66986" b="17552"/>
          <a:stretch/>
        </p:blipFill>
        <p:spPr bwMode="auto">
          <a:xfrm>
            <a:off x="8442128" y="1565426"/>
            <a:ext cx="1641987" cy="168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889556"/>
            <a:ext cx="1137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你認為哪首樂曲適合在農曆新年的電視宣傳片段或廣告中播放？為甚麼？</a:t>
            </a: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1" b="41276" l="6543" r="34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12410" r="65474" b="58871"/>
          <a:stretch/>
        </p:blipFill>
        <p:spPr bwMode="auto">
          <a:xfrm>
            <a:off x="1202698" y="1579037"/>
            <a:ext cx="2160240" cy="162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5" t="30630" r="32409" b="35409"/>
          <a:stretch/>
        </p:blipFill>
        <p:spPr bwMode="auto">
          <a:xfrm>
            <a:off x="5092187" y="1618802"/>
            <a:ext cx="1556480" cy="161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431704" y="4077072"/>
            <a:ext cx="7848871" cy="2160240"/>
            <a:chOff x="3431704" y="4077072"/>
            <a:chExt cx="7848871" cy="2160240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3431704" y="4077072"/>
              <a:ext cx="7848871" cy="2160240"/>
            </a:xfrm>
            <a:prstGeom prst="wedgeEllipseCallout">
              <a:avLst>
                <a:gd name="adj1" fmla="val -55606"/>
                <a:gd name="adj2" fmla="val -1304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132" y="4437112"/>
              <a:ext cx="670337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金蛇狂舞</a:t>
              </a:r>
              <a:r>
                <a:rPr lang="en-US" altLang="zh-TW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。因為它的速度快、力度強，營造出熱鬧、歡樂的氣氛，能配合農曆新年這個喜慶節日。</a:t>
              </a:r>
            </a:p>
          </p:txBody>
        </p:sp>
      </p:grpSp>
      <p:sp>
        <p:nvSpPr>
          <p:cNvPr id="29" name="Rectangle: Rounded Corners 28">
            <a:hlinkClick r:id="rId7"/>
            <a:extLst>
              <a:ext uri="{FF2B5EF4-FFF2-40B4-BE49-F238E27FC236}">
                <a16:creationId xmlns:a16="http://schemas.microsoft.com/office/drawing/2014/main" id="{E223F0AA-B515-4CE5-9742-250728B04187}"/>
              </a:ext>
            </a:extLst>
          </p:cNvPr>
          <p:cNvSpPr/>
          <p:nvPr/>
        </p:nvSpPr>
        <p:spPr bwMode="auto">
          <a:xfrm>
            <a:off x="725070" y="3233930"/>
            <a:ext cx="3204197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 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0:42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: Rounded Corners 29">
            <a:hlinkClick r:id="rId8"/>
            <a:extLst>
              <a:ext uri="{FF2B5EF4-FFF2-40B4-BE49-F238E27FC236}">
                <a16:creationId xmlns:a16="http://schemas.microsoft.com/office/drawing/2014/main" id="{572AFECE-3FE5-45D8-86C7-50FC091B86CB}"/>
              </a:ext>
            </a:extLst>
          </p:cNvPr>
          <p:cNvSpPr/>
          <p:nvPr/>
        </p:nvSpPr>
        <p:spPr bwMode="auto">
          <a:xfrm>
            <a:off x="4419507" y="3267216"/>
            <a:ext cx="3168351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聽（由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5:08 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開始播放）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tangle: Rounded Corners 30">
            <a:hlinkClick r:id="rId9"/>
            <a:extLst>
              <a:ext uri="{FF2B5EF4-FFF2-40B4-BE49-F238E27FC236}">
                <a16:creationId xmlns:a16="http://schemas.microsoft.com/office/drawing/2014/main" id="{9EB2BEDC-F1C1-4633-9D26-795F412DFD69}"/>
              </a:ext>
            </a:extLst>
          </p:cNvPr>
          <p:cNvSpPr/>
          <p:nvPr/>
        </p:nvSpPr>
        <p:spPr bwMode="auto">
          <a:xfrm>
            <a:off x="7812752" y="3286438"/>
            <a:ext cx="2963767" cy="432048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按此聆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聽（播放 </a:t>
            </a:r>
            <a:r>
              <a:rPr lang="en-US" altLang="zh-TW" dirty="0">
                <a:solidFill>
                  <a:schemeClr val="bg1"/>
                </a:solidFill>
                <a:latin typeface="Arial" charset="0"/>
              </a:rPr>
              <a:t>0:55-3:32</a:t>
            </a: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）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D1F382-ABAB-4BD4-829E-4434FB571A7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6982" y="4067864"/>
            <a:ext cx="1390443" cy="2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22947" y="5903176"/>
            <a:ext cx="12274047" cy="1112334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63352" y="1304928"/>
            <a:ext cx="3736007" cy="2189507"/>
            <a:chOff x="263352" y="1304928"/>
            <a:chExt cx="3736007" cy="2189507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263352" y="1304928"/>
              <a:ext cx="3736007" cy="2189507"/>
            </a:xfrm>
            <a:prstGeom prst="wedgeEllipseCallout">
              <a:avLst>
                <a:gd name="adj1" fmla="val 48310"/>
                <a:gd name="adj2" fmla="val 6914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385" y="1628800"/>
              <a:ext cx="289327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鈸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木魚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梆子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鑼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小堂鼓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都是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18" name="Rectangle: Rounded Corners 17">
            <a:hlinkClick r:id="rId4" action="ppaction://hlinkfile"/>
            <a:extLst>
              <a:ext uri="{FF2B5EF4-FFF2-40B4-BE49-F238E27FC236}">
                <a16:creationId xmlns:a16="http://schemas.microsoft.com/office/drawing/2014/main" id="{CCD36EA8-90C9-4AF6-A403-4A916040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404664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214552" y="1074222"/>
            <a:ext cx="4193169" cy="2817542"/>
            <a:chOff x="4214552" y="1074222"/>
            <a:chExt cx="4193169" cy="2817542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4214552" y="1074222"/>
              <a:ext cx="4193169" cy="2817542"/>
            </a:xfrm>
            <a:prstGeom prst="wedgeEllipseCallout">
              <a:avLst>
                <a:gd name="adj1" fmla="val -11921"/>
                <a:gd name="adj2" fmla="val 5904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9909" y="1527582"/>
              <a:ext cx="3672409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我們可通過演奏這些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敲擊樂器，為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傳統的喜慶節日增添氣氛。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8544191" y="1137677"/>
            <a:ext cx="3472201" cy="2817542"/>
            <a:chOff x="8544191" y="1137677"/>
            <a:chExt cx="3472201" cy="2817542"/>
          </a:xfrm>
        </p:grpSpPr>
        <p:sp>
          <p:nvSpPr>
            <p:cNvPr id="36" name="橢圓形圖說文字 35"/>
            <p:cNvSpPr/>
            <p:nvPr/>
          </p:nvSpPr>
          <p:spPr bwMode="auto">
            <a:xfrm>
              <a:off x="8544191" y="1137677"/>
              <a:ext cx="3472201" cy="2817542"/>
            </a:xfrm>
            <a:prstGeom prst="wedgeEllipseCallout">
              <a:avLst>
                <a:gd name="adj1" fmla="val -54979"/>
                <a:gd name="adj2" fmla="val 6961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2235" y="1612459"/>
              <a:ext cx="301451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演奏時，透過運用不同的速度和力度，能營造出不同的氣氛。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62677F0-D741-4D88-AC39-A2C0AD25C8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920" y="4333239"/>
            <a:ext cx="1197260" cy="2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B57EB24-80FE-4099-B485-88E107F49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69684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E008AFE2-9CD6-4391-8C94-6D4023E6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593C62C8-EB85-4340-BE02-F0B89A8FE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ea typeface="標楷體" pitchFamily="65" charset="-120"/>
            </a:endParaRPr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384331" y="2636912"/>
            <a:ext cx="8320639" cy="2376264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41430FCF-ACB8-420A-830A-6DE6C18B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2957906"/>
            <a:ext cx="6746472" cy="140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瀏覽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  <a:hlinkClick r:id="rId4"/>
              </a:rPr>
              <a:t>音樂事務處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網頁，點選「敲擊樂器」，認識更多</a:t>
            </a:r>
            <a:r>
              <a:rPr lang="zh-TW" altLang="en-US" sz="2600" u="sng" dirty="0">
                <a:solidFill>
                  <a:srgbClr val="00800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敲擊樂器。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觀看影片，認識更多</a:t>
            </a:r>
            <a:r>
              <a:rPr lang="zh-TW" altLang="en-US" sz="2600" u="sng" dirty="0">
                <a:solidFill>
                  <a:srgbClr val="00800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敲擊樂器。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6FD17088-C48A-46E1-829C-19BC7DDC642E}"/>
              </a:ext>
            </a:extLst>
          </p:cNvPr>
          <p:cNvSpPr>
            <a:spLocks/>
          </p:cNvSpPr>
          <p:nvPr/>
        </p:nvSpPr>
        <p:spPr bwMode="auto">
          <a:xfrm>
            <a:off x="2935882" y="762166"/>
            <a:ext cx="7891331" cy="151447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1" name="Content Placeholder 3" descr="Clapper board">
            <a:hlinkClick r:id="rId6"/>
            <a:extLst>
              <a:ext uri="{FF2B5EF4-FFF2-40B4-BE49-F238E27FC236}">
                <a16:creationId xmlns:a16="http://schemas.microsoft.com/office/drawing/2014/main" id="{A40AE17A-C66A-4DAF-AC11-F168A1C7EF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6320" y="3861047"/>
            <a:ext cx="555625" cy="554037"/>
          </a:xfr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09F877E4-DB87-47BD-A32F-06ADAC3D3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1154022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4FE06EC2-E213-40E3-801D-0EC6FB63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75" y="3332410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65042F5E-BA41-417B-AC6F-151DA69FF4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92079"/>
              </p:ext>
            </p:extLst>
          </p:nvPr>
        </p:nvGraphicFramePr>
        <p:xfrm>
          <a:off x="9866398" y="1124744"/>
          <a:ext cx="838572" cy="1774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5" name="Document" showAsIcon="1" r:id="rId8" imgW="381104" imgH="806335" progId="Word.Document.8">
                  <p:embed/>
                </p:oleObj>
              </mc:Choice>
              <mc:Fallback>
                <p:oleObj name="Document" showAsIcon="1" r:id="rId8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66398" y="1124744"/>
                        <a:ext cx="838572" cy="1774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矩形 77">
            <a:extLst>
              <a:ext uri="{FF2B5EF4-FFF2-40B4-BE49-F238E27FC236}">
                <a16:creationId xmlns:a16="http://schemas.microsoft.com/office/drawing/2014/main" id="{21D39515-B0FD-498A-BC65-17F6365F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1124744"/>
            <a:ext cx="690207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 「中國敲擊樂器」 ，鞏固學生辨認</a:t>
            </a:r>
            <a:r>
              <a:rPr lang="zh-TW" altLang="en-US" sz="2600" u="sng" dirty="0">
                <a:solidFill>
                  <a:srgbClr val="FF660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敲擊樂器音色的能力。</a:t>
            </a: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FD75F50E-4D06-4F90-A5ED-071D9ACF6618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nextslide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519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E2F8AB7-B1CE-49D1-A037-4DA7B8C09C9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81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7464152" y="760043"/>
            <a:ext cx="3888432" cy="2269266"/>
            <a:chOff x="7464152" y="760043"/>
            <a:chExt cx="3888432" cy="2269266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7464152" y="760043"/>
              <a:ext cx="3888432" cy="2189507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200" y="1090317"/>
              <a:ext cx="321137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你知道這個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1" name="矩形 20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1199455" y="2194580"/>
            <a:ext cx="5492685" cy="267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群組 4"/>
          <p:cNvGrpSpPr/>
          <p:nvPr/>
        </p:nvGrpSpPr>
        <p:grpSpPr>
          <a:xfrm>
            <a:off x="3035431" y="1187941"/>
            <a:ext cx="1872207" cy="979066"/>
            <a:chOff x="3035431" y="1187941"/>
            <a:chExt cx="1872207" cy="979066"/>
          </a:xfrm>
        </p:grpSpPr>
        <p:sp>
          <p:nvSpPr>
            <p:cNvPr id="2" name="矩形 1"/>
            <p:cNvSpPr/>
            <p:nvPr/>
          </p:nvSpPr>
          <p:spPr bwMode="auto">
            <a:xfrm>
              <a:off x="3035431" y="1187941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86774 w 1872207"/>
                <a:gd name="connsiteY1" fmla="*/ 0 h 979066"/>
                <a:gd name="connsiteX2" fmla="*/ 917381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99324 h 979066"/>
                <a:gd name="connsiteX6" fmla="*/ 1872207 w 1872207"/>
                <a:gd name="connsiteY6" fmla="*/ 979066 h 979066"/>
                <a:gd name="connsiteX7" fmla="*/ 1404155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50911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72248" y="-24638"/>
                    <a:pt x="319546" y="47693"/>
                    <a:pt x="486774" y="0"/>
                  </a:cubicBezTo>
                  <a:cubicBezTo>
                    <a:pt x="654002" y="-47693"/>
                    <a:pt x="771987" y="40053"/>
                    <a:pt x="917381" y="0"/>
                  </a:cubicBezTo>
                  <a:cubicBezTo>
                    <a:pt x="1062775" y="-40053"/>
                    <a:pt x="1124091" y="27805"/>
                    <a:pt x="1329267" y="0"/>
                  </a:cubicBezTo>
                  <a:cubicBezTo>
                    <a:pt x="1534443" y="-27805"/>
                    <a:pt x="1636272" y="51092"/>
                    <a:pt x="1872207" y="0"/>
                  </a:cubicBezTo>
                  <a:cubicBezTo>
                    <a:pt x="1914775" y="197726"/>
                    <a:pt x="1853179" y="344764"/>
                    <a:pt x="1872207" y="499324"/>
                  </a:cubicBezTo>
                  <a:cubicBezTo>
                    <a:pt x="1891235" y="653884"/>
                    <a:pt x="1831185" y="795163"/>
                    <a:pt x="1872207" y="979066"/>
                  </a:cubicBezTo>
                  <a:cubicBezTo>
                    <a:pt x="1697794" y="1034035"/>
                    <a:pt x="1594533" y="931806"/>
                    <a:pt x="1404155" y="979066"/>
                  </a:cubicBezTo>
                  <a:cubicBezTo>
                    <a:pt x="1213777" y="1026326"/>
                    <a:pt x="1149673" y="966894"/>
                    <a:pt x="973548" y="979066"/>
                  </a:cubicBezTo>
                  <a:cubicBezTo>
                    <a:pt x="797424" y="991238"/>
                    <a:pt x="641498" y="952362"/>
                    <a:pt x="542940" y="979066"/>
                  </a:cubicBezTo>
                  <a:cubicBezTo>
                    <a:pt x="444382" y="1005770"/>
                    <a:pt x="216062" y="921280"/>
                    <a:pt x="0" y="979066"/>
                  </a:cubicBezTo>
                  <a:cubicBezTo>
                    <a:pt x="-17713" y="826433"/>
                    <a:pt x="10800" y="733483"/>
                    <a:pt x="0" y="509114"/>
                  </a:cubicBezTo>
                  <a:cubicBezTo>
                    <a:pt x="-10800" y="284745"/>
                    <a:pt x="38792" y="192861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7923" y="-11806"/>
                    <a:pt x="274303" y="18548"/>
                    <a:pt x="411886" y="0"/>
                  </a:cubicBezTo>
                  <a:cubicBezTo>
                    <a:pt x="549469" y="-18548"/>
                    <a:pt x="738484" y="21116"/>
                    <a:pt x="823771" y="0"/>
                  </a:cubicBezTo>
                  <a:cubicBezTo>
                    <a:pt x="909059" y="-21116"/>
                    <a:pt x="1097974" y="1417"/>
                    <a:pt x="1273101" y="0"/>
                  </a:cubicBezTo>
                  <a:cubicBezTo>
                    <a:pt x="1448228" y="-1417"/>
                    <a:pt x="1645362" y="47057"/>
                    <a:pt x="1872207" y="0"/>
                  </a:cubicBezTo>
                  <a:cubicBezTo>
                    <a:pt x="1894577" y="150097"/>
                    <a:pt x="1834454" y="291254"/>
                    <a:pt x="1872207" y="499324"/>
                  </a:cubicBezTo>
                  <a:cubicBezTo>
                    <a:pt x="1909960" y="707394"/>
                    <a:pt x="1862236" y="832121"/>
                    <a:pt x="1872207" y="979066"/>
                  </a:cubicBezTo>
                  <a:cubicBezTo>
                    <a:pt x="1661942" y="1011326"/>
                    <a:pt x="1573766" y="927961"/>
                    <a:pt x="1422877" y="979066"/>
                  </a:cubicBezTo>
                  <a:cubicBezTo>
                    <a:pt x="1271988" y="1030171"/>
                    <a:pt x="1112889" y="956761"/>
                    <a:pt x="917381" y="979066"/>
                  </a:cubicBezTo>
                  <a:cubicBezTo>
                    <a:pt x="721873" y="1001371"/>
                    <a:pt x="576001" y="934712"/>
                    <a:pt x="468052" y="979066"/>
                  </a:cubicBezTo>
                  <a:cubicBezTo>
                    <a:pt x="360103" y="1023420"/>
                    <a:pt x="172880" y="966854"/>
                    <a:pt x="0" y="979066"/>
                  </a:cubicBezTo>
                  <a:cubicBezTo>
                    <a:pt x="-26748" y="773280"/>
                    <a:pt x="13863" y="615930"/>
                    <a:pt x="0" y="479742"/>
                  </a:cubicBezTo>
                  <a:cubicBezTo>
                    <a:pt x="-13863" y="343554"/>
                    <a:pt x="22410" y="1908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0483028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558600" y="1223038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鈸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A31E807-F402-4F92-9B49-26707C7FB2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55446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052736"/>
            <a:ext cx="1270563" cy="1895680"/>
          </a:xfrm>
          <a:prstGeom prst="rect">
            <a:avLst/>
          </a:prstGeom>
          <a:ln w="381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32086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金蛇狂舞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2"/>
          <p:cNvSpPr/>
          <p:nvPr/>
        </p:nvSpPr>
        <p:spPr>
          <a:xfrm>
            <a:off x="7199333" y="2548426"/>
            <a:ext cx="1512168" cy="520559"/>
          </a:xfrm>
          <a:custGeom>
            <a:avLst/>
            <a:gdLst>
              <a:gd name="connsiteX0" fmla="*/ 0 w 1484138"/>
              <a:gd name="connsiteY0" fmla="*/ 152403 h 914400"/>
              <a:gd name="connsiteX1" fmla="*/ 152403 w 1484138"/>
              <a:gd name="connsiteY1" fmla="*/ 0 h 914400"/>
              <a:gd name="connsiteX2" fmla="*/ 1331735 w 1484138"/>
              <a:gd name="connsiteY2" fmla="*/ 0 h 914400"/>
              <a:gd name="connsiteX3" fmla="*/ 1484138 w 1484138"/>
              <a:gd name="connsiteY3" fmla="*/ 152403 h 914400"/>
              <a:gd name="connsiteX4" fmla="*/ 1484138 w 1484138"/>
              <a:gd name="connsiteY4" fmla="*/ 761997 h 914400"/>
              <a:gd name="connsiteX5" fmla="*/ 1331735 w 1484138"/>
              <a:gd name="connsiteY5" fmla="*/ 914400 h 914400"/>
              <a:gd name="connsiteX6" fmla="*/ 152403 w 1484138"/>
              <a:gd name="connsiteY6" fmla="*/ 914400 h 914400"/>
              <a:gd name="connsiteX7" fmla="*/ 0 w 1484138"/>
              <a:gd name="connsiteY7" fmla="*/ 761997 h 914400"/>
              <a:gd name="connsiteX8" fmla="*/ 0 w 1484138"/>
              <a:gd name="connsiteY8" fmla="*/ 152403 h 914400"/>
              <a:gd name="connsiteX0" fmla="*/ 78827 w 1562965"/>
              <a:gd name="connsiteY0" fmla="*/ 152403 h 914400"/>
              <a:gd name="connsiteX1" fmla="*/ 231230 w 1562965"/>
              <a:gd name="connsiteY1" fmla="*/ 0 h 914400"/>
              <a:gd name="connsiteX2" fmla="*/ 1410562 w 1562965"/>
              <a:gd name="connsiteY2" fmla="*/ 0 h 914400"/>
              <a:gd name="connsiteX3" fmla="*/ 1562965 w 1562965"/>
              <a:gd name="connsiteY3" fmla="*/ 152403 h 914400"/>
              <a:gd name="connsiteX4" fmla="*/ 1562965 w 1562965"/>
              <a:gd name="connsiteY4" fmla="*/ 761997 h 914400"/>
              <a:gd name="connsiteX5" fmla="*/ 1410562 w 1562965"/>
              <a:gd name="connsiteY5" fmla="*/ 914400 h 914400"/>
              <a:gd name="connsiteX6" fmla="*/ 231230 w 1562965"/>
              <a:gd name="connsiteY6" fmla="*/ 914400 h 914400"/>
              <a:gd name="connsiteX7" fmla="*/ 0 w 1562965"/>
              <a:gd name="connsiteY7" fmla="*/ 430921 h 914400"/>
              <a:gd name="connsiteX8" fmla="*/ 78827 w 1562965"/>
              <a:gd name="connsiteY8" fmla="*/ 152403 h 914400"/>
              <a:gd name="connsiteX0" fmla="*/ 78827 w 1573506"/>
              <a:gd name="connsiteY0" fmla="*/ 152403 h 914400"/>
              <a:gd name="connsiteX1" fmla="*/ 231230 w 1573506"/>
              <a:gd name="connsiteY1" fmla="*/ 0 h 914400"/>
              <a:gd name="connsiteX2" fmla="*/ 1410562 w 1573506"/>
              <a:gd name="connsiteY2" fmla="*/ 0 h 914400"/>
              <a:gd name="connsiteX3" fmla="*/ 1562965 w 1573506"/>
              <a:gd name="connsiteY3" fmla="*/ 152403 h 914400"/>
              <a:gd name="connsiteX4" fmla="*/ 1562965 w 1573506"/>
              <a:gd name="connsiteY4" fmla="*/ 761997 h 914400"/>
              <a:gd name="connsiteX5" fmla="*/ 1520921 w 1573506"/>
              <a:gd name="connsiteY5" fmla="*/ 788276 h 914400"/>
              <a:gd name="connsiteX6" fmla="*/ 231230 w 1573506"/>
              <a:gd name="connsiteY6" fmla="*/ 914400 h 914400"/>
              <a:gd name="connsiteX7" fmla="*/ 0 w 1573506"/>
              <a:gd name="connsiteY7" fmla="*/ 430921 h 914400"/>
              <a:gd name="connsiteX8" fmla="*/ 78827 w 1573506"/>
              <a:gd name="connsiteY8" fmla="*/ 152403 h 914400"/>
              <a:gd name="connsiteX0" fmla="*/ 78827 w 1573506"/>
              <a:gd name="connsiteY0" fmla="*/ 152403 h 914400"/>
              <a:gd name="connsiteX1" fmla="*/ 231230 w 1573506"/>
              <a:gd name="connsiteY1" fmla="*/ 0 h 914400"/>
              <a:gd name="connsiteX2" fmla="*/ 1095251 w 1573506"/>
              <a:gd name="connsiteY2" fmla="*/ 15765 h 914400"/>
              <a:gd name="connsiteX3" fmla="*/ 1562965 w 1573506"/>
              <a:gd name="connsiteY3" fmla="*/ 152403 h 914400"/>
              <a:gd name="connsiteX4" fmla="*/ 1562965 w 1573506"/>
              <a:gd name="connsiteY4" fmla="*/ 761997 h 914400"/>
              <a:gd name="connsiteX5" fmla="*/ 1520921 w 1573506"/>
              <a:gd name="connsiteY5" fmla="*/ 788276 h 914400"/>
              <a:gd name="connsiteX6" fmla="*/ 231230 w 1573506"/>
              <a:gd name="connsiteY6" fmla="*/ 914400 h 914400"/>
              <a:gd name="connsiteX7" fmla="*/ 0 w 1573506"/>
              <a:gd name="connsiteY7" fmla="*/ 430921 h 914400"/>
              <a:gd name="connsiteX8" fmla="*/ 78827 w 1573506"/>
              <a:gd name="connsiteY8" fmla="*/ 152403 h 914400"/>
              <a:gd name="connsiteX0" fmla="*/ 0 w 1494679"/>
              <a:gd name="connsiteY0" fmla="*/ 152403 h 914400"/>
              <a:gd name="connsiteX1" fmla="*/ 152403 w 1494679"/>
              <a:gd name="connsiteY1" fmla="*/ 0 h 914400"/>
              <a:gd name="connsiteX2" fmla="*/ 1016424 w 1494679"/>
              <a:gd name="connsiteY2" fmla="*/ 15765 h 914400"/>
              <a:gd name="connsiteX3" fmla="*/ 1484138 w 1494679"/>
              <a:gd name="connsiteY3" fmla="*/ 152403 h 914400"/>
              <a:gd name="connsiteX4" fmla="*/ 1484138 w 1494679"/>
              <a:gd name="connsiteY4" fmla="*/ 761997 h 914400"/>
              <a:gd name="connsiteX5" fmla="*/ 1442094 w 1494679"/>
              <a:gd name="connsiteY5" fmla="*/ 788276 h 914400"/>
              <a:gd name="connsiteX6" fmla="*/ 152403 w 1494679"/>
              <a:gd name="connsiteY6" fmla="*/ 914400 h 914400"/>
              <a:gd name="connsiteX7" fmla="*/ 15766 w 1494679"/>
              <a:gd name="connsiteY7" fmla="*/ 509749 h 914400"/>
              <a:gd name="connsiteX8" fmla="*/ 0 w 1494679"/>
              <a:gd name="connsiteY8" fmla="*/ 152403 h 914400"/>
              <a:gd name="connsiteX0" fmla="*/ 0 w 1494679"/>
              <a:gd name="connsiteY0" fmla="*/ 152403 h 807686"/>
              <a:gd name="connsiteX1" fmla="*/ 152403 w 1494679"/>
              <a:gd name="connsiteY1" fmla="*/ 0 h 807686"/>
              <a:gd name="connsiteX2" fmla="*/ 1016424 w 1494679"/>
              <a:gd name="connsiteY2" fmla="*/ 15765 h 807686"/>
              <a:gd name="connsiteX3" fmla="*/ 1484138 w 1494679"/>
              <a:gd name="connsiteY3" fmla="*/ 152403 h 807686"/>
              <a:gd name="connsiteX4" fmla="*/ 1484138 w 1494679"/>
              <a:gd name="connsiteY4" fmla="*/ 761997 h 807686"/>
              <a:gd name="connsiteX5" fmla="*/ 1442094 w 1494679"/>
              <a:gd name="connsiteY5" fmla="*/ 788276 h 807686"/>
              <a:gd name="connsiteX6" fmla="*/ 199700 w 1494679"/>
              <a:gd name="connsiteY6" fmla="*/ 772511 h 807686"/>
              <a:gd name="connsiteX7" fmla="*/ 15766 w 1494679"/>
              <a:gd name="connsiteY7" fmla="*/ 509749 h 807686"/>
              <a:gd name="connsiteX8" fmla="*/ 0 w 1494679"/>
              <a:gd name="connsiteY8" fmla="*/ 152403 h 807686"/>
              <a:gd name="connsiteX0" fmla="*/ 0 w 1484138"/>
              <a:gd name="connsiteY0" fmla="*/ 152403 h 814582"/>
              <a:gd name="connsiteX1" fmla="*/ 152403 w 1484138"/>
              <a:gd name="connsiteY1" fmla="*/ 0 h 814582"/>
              <a:gd name="connsiteX2" fmla="*/ 1016424 w 1484138"/>
              <a:gd name="connsiteY2" fmla="*/ 15765 h 814582"/>
              <a:gd name="connsiteX3" fmla="*/ 1484138 w 1484138"/>
              <a:gd name="connsiteY3" fmla="*/ 152403 h 814582"/>
              <a:gd name="connsiteX4" fmla="*/ 1484138 w 1484138"/>
              <a:gd name="connsiteY4" fmla="*/ 761997 h 814582"/>
              <a:gd name="connsiteX5" fmla="*/ 1321258 w 1484138"/>
              <a:gd name="connsiteY5" fmla="*/ 804041 h 814582"/>
              <a:gd name="connsiteX6" fmla="*/ 199700 w 1484138"/>
              <a:gd name="connsiteY6" fmla="*/ 772511 h 814582"/>
              <a:gd name="connsiteX7" fmla="*/ 15766 w 1484138"/>
              <a:gd name="connsiteY7" fmla="*/ 509749 h 814582"/>
              <a:gd name="connsiteX8" fmla="*/ 0 w 1484138"/>
              <a:gd name="connsiteY8" fmla="*/ 152403 h 814582"/>
              <a:gd name="connsiteX0" fmla="*/ 0 w 1484138"/>
              <a:gd name="connsiteY0" fmla="*/ 152403 h 814582"/>
              <a:gd name="connsiteX1" fmla="*/ 152403 w 1484138"/>
              <a:gd name="connsiteY1" fmla="*/ 0 h 814582"/>
              <a:gd name="connsiteX2" fmla="*/ 1016424 w 1484138"/>
              <a:gd name="connsiteY2" fmla="*/ 15765 h 814582"/>
              <a:gd name="connsiteX3" fmla="*/ 1484138 w 1484138"/>
              <a:gd name="connsiteY3" fmla="*/ 152403 h 814582"/>
              <a:gd name="connsiteX4" fmla="*/ 1432624 w 1484138"/>
              <a:gd name="connsiteY4" fmla="*/ 752507 h 814582"/>
              <a:gd name="connsiteX5" fmla="*/ 1484138 w 1484138"/>
              <a:gd name="connsiteY5" fmla="*/ 761997 h 814582"/>
              <a:gd name="connsiteX6" fmla="*/ 1321258 w 1484138"/>
              <a:gd name="connsiteY6" fmla="*/ 804041 h 814582"/>
              <a:gd name="connsiteX7" fmla="*/ 199700 w 1484138"/>
              <a:gd name="connsiteY7" fmla="*/ 772511 h 814582"/>
              <a:gd name="connsiteX8" fmla="*/ 15766 w 1484138"/>
              <a:gd name="connsiteY8" fmla="*/ 509749 h 814582"/>
              <a:gd name="connsiteX9" fmla="*/ 0 w 1484138"/>
              <a:gd name="connsiteY9" fmla="*/ 152403 h 814582"/>
              <a:gd name="connsiteX0" fmla="*/ 0 w 1484138"/>
              <a:gd name="connsiteY0" fmla="*/ 152403 h 822347"/>
              <a:gd name="connsiteX1" fmla="*/ 152403 w 1484138"/>
              <a:gd name="connsiteY1" fmla="*/ 0 h 822347"/>
              <a:gd name="connsiteX2" fmla="*/ 1016424 w 1484138"/>
              <a:gd name="connsiteY2" fmla="*/ 15765 h 822347"/>
              <a:gd name="connsiteX3" fmla="*/ 1484138 w 1484138"/>
              <a:gd name="connsiteY3" fmla="*/ 152403 h 822347"/>
              <a:gd name="connsiteX4" fmla="*/ 1432624 w 1484138"/>
              <a:gd name="connsiteY4" fmla="*/ 752507 h 822347"/>
              <a:gd name="connsiteX5" fmla="*/ 1430637 w 1484138"/>
              <a:gd name="connsiteY5" fmla="*/ 775957 h 822347"/>
              <a:gd name="connsiteX6" fmla="*/ 1321258 w 1484138"/>
              <a:gd name="connsiteY6" fmla="*/ 804041 h 822347"/>
              <a:gd name="connsiteX7" fmla="*/ 199700 w 1484138"/>
              <a:gd name="connsiteY7" fmla="*/ 772511 h 822347"/>
              <a:gd name="connsiteX8" fmla="*/ 15766 w 1484138"/>
              <a:gd name="connsiteY8" fmla="*/ 509749 h 822347"/>
              <a:gd name="connsiteX9" fmla="*/ 0 w 1484138"/>
              <a:gd name="connsiteY9" fmla="*/ 152403 h 822347"/>
              <a:gd name="connsiteX0" fmla="*/ 0 w 1484138"/>
              <a:gd name="connsiteY0" fmla="*/ 152403 h 804650"/>
              <a:gd name="connsiteX1" fmla="*/ 152403 w 1484138"/>
              <a:gd name="connsiteY1" fmla="*/ 0 h 804650"/>
              <a:gd name="connsiteX2" fmla="*/ 1016424 w 1484138"/>
              <a:gd name="connsiteY2" fmla="*/ 15765 h 804650"/>
              <a:gd name="connsiteX3" fmla="*/ 1484138 w 1484138"/>
              <a:gd name="connsiteY3" fmla="*/ 152403 h 804650"/>
              <a:gd name="connsiteX4" fmla="*/ 1432624 w 1484138"/>
              <a:gd name="connsiteY4" fmla="*/ 752507 h 804650"/>
              <a:gd name="connsiteX5" fmla="*/ 1430637 w 1484138"/>
              <a:gd name="connsiteY5" fmla="*/ 775957 h 804650"/>
              <a:gd name="connsiteX6" fmla="*/ 1321258 w 1484138"/>
              <a:gd name="connsiteY6" fmla="*/ 804041 h 804650"/>
              <a:gd name="connsiteX7" fmla="*/ 199700 w 1484138"/>
              <a:gd name="connsiteY7" fmla="*/ 772511 h 804650"/>
              <a:gd name="connsiteX8" fmla="*/ 15766 w 1484138"/>
              <a:gd name="connsiteY8" fmla="*/ 509749 h 804650"/>
              <a:gd name="connsiteX9" fmla="*/ 0 w 1484138"/>
              <a:gd name="connsiteY9" fmla="*/ 152403 h 80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4138" h="804650">
                <a:moveTo>
                  <a:pt x="0" y="152403"/>
                </a:moveTo>
                <a:cubicBezTo>
                  <a:pt x="0" y="68233"/>
                  <a:pt x="68233" y="0"/>
                  <a:pt x="152403" y="0"/>
                </a:cubicBezTo>
                <a:lnTo>
                  <a:pt x="1016424" y="15765"/>
                </a:lnTo>
                <a:cubicBezTo>
                  <a:pt x="1100594" y="15765"/>
                  <a:pt x="1484138" y="68233"/>
                  <a:pt x="1484138" y="152403"/>
                </a:cubicBezTo>
                <a:cubicBezTo>
                  <a:pt x="1483078" y="331417"/>
                  <a:pt x="1433684" y="573493"/>
                  <a:pt x="1432624" y="752507"/>
                </a:cubicBezTo>
                <a:lnTo>
                  <a:pt x="1430637" y="775957"/>
                </a:lnTo>
                <a:cubicBezTo>
                  <a:pt x="1371787" y="811266"/>
                  <a:pt x="1405428" y="804041"/>
                  <a:pt x="1321258" y="804041"/>
                </a:cubicBezTo>
                <a:lnTo>
                  <a:pt x="199700" y="772511"/>
                </a:lnTo>
                <a:cubicBezTo>
                  <a:pt x="115530" y="772511"/>
                  <a:pt x="15766" y="593919"/>
                  <a:pt x="15766" y="509749"/>
                </a:cubicBezTo>
                <a:cubicBezTo>
                  <a:pt x="15766" y="306551"/>
                  <a:pt x="0" y="355601"/>
                  <a:pt x="0" y="15240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u="sng" dirty="0"/>
              <a:t>聶耳</a:t>
            </a:r>
            <a:endParaRPr kumimoji="0" lang="zh-HK" altLang="en-US" sz="2800" u="sng" dirty="0"/>
          </a:p>
        </p:txBody>
      </p:sp>
      <p:sp>
        <p:nvSpPr>
          <p:cNvPr id="19" name="矩形 18"/>
          <p:cNvSpPr/>
          <p:nvPr/>
        </p:nvSpPr>
        <p:spPr bwMode="auto">
          <a:xfrm>
            <a:off x="-47625" y="5235249"/>
            <a:ext cx="12239626" cy="222619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1113497" y="1268760"/>
            <a:ext cx="5976665" cy="1800225"/>
          </a:xfrm>
          <a:prstGeom prst="wedgeRoundRectCallout">
            <a:avLst>
              <a:gd name="adj1" fmla="val -14896"/>
              <a:gd name="adj2" fmla="val 98412"/>
              <a:gd name="adj3" fmla="val 16667"/>
            </a:avLst>
          </a:prstGeom>
          <a:solidFill>
            <a:srgbClr val="E3D52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作曲家</a:t>
            </a:r>
            <a:r>
              <a:rPr kumimoji="0" lang="zh-TW" altLang="en-US" sz="2800" u="sng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聶耳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把民間音樂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倒八板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改編成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金蛇狂舞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sp>
        <p:nvSpPr>
          <p:cNvPr id="23" name="圓角矩形圖說文字 22"/>
          <p:cNvSpPr/>
          <p:nvPr/>
        </p:nvSpPr>
        <p:spPr>
          <a:xfrm>
            <a:off x="4223792" y="3573016"/>
            <a:ext cx="7448069" cy="2016224"/>
          </a:xfrm>
          <a:prstGeom prst="wedgeRoundRectCallout">
            <a:avLst>
              <a:gd name="adj1" fmla="val -55722"/>
              <a:gd name="adj2" fmla="val 14848"/>
              <a:gd name="adj3" fmla="val 16667"/>
            </a:avLst>
          </a:prstGeom>
          <a:solidFill>
            <a:srgbClr val="E3D52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金蛇狂舞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氣氛歡樂，經常在農曆新年、元宵等歡慶節日使用。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2008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0" lang="zh-TW" altLang="en-US" sz="2800" u="sng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北京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奧運會的開幕及閉幕式也採用這首樂曲作背景音樂，以帶動現場的歡樂氣氛。</a:t>
            </a:r>
          </a:p>
        </p:txBody>
      </p:sp>
      <p:pic>
        <p:nvPicPr>
          <p:cNvPr id="24" name="Picture 1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2DDAF1-0466-4892-A843-C93EE7F6FC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895" y="3864979"/>
            <a:ext cx="3479329" cy="19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4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55446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532086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將軍令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-47625" y="4648973"/>
            <a:ext cx="12239626" cy="220729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3493004" y="1052736"/>
            <a:ext cx="6641830" cy="1080120"/>
          </a:xfrm>
          <a:prstGeom prst="wedgeRoundRectCallout">
            <a:avLst>
              <a:gd name="adj1" fmla="val -58517"/>
              <a:gd name="adj2" fmla="val 71333"/>
              <a:gd name="adj3" fmla="val 16667"/>
            </a:avLst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將軍令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相傳是古代行軍時的音樂。</a:t>
            </a:r>
          </a:p>
        </p:txBody>
      </p:sp>
      <p:sp>
        <p:nvSpPr>
          <p:cNvPr id="23" name="圓角矩形圖說文字 22"/>
          <p:cNvSpPr/>
          <p:nvPr/>
        </p:nvSpPr>
        <p:spPr>
          <a:xfrm>
            <a:off x="4367808" y="4005064"/>
            <a:ext cx="6912768" cy="1770246"/>
          </a:xfrm>
          <a:prstGeom prst="wedgeRoundRectCallout">
            <a:avLst>
              <a:gd name="adj1" fmla="val -66323"/>
              <a:gd name="adj2" fmla="val -59173"/>
              <a:gd name="adj3" fmla="val 16667"/>
            </a:avLst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將軍令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常被用作武術表演的音樂，也曾被改編為粵語歌曲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男兒當自強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，成為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黃飛鴻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系列電影的經典歌曲。</a:t>
            </a:r>
          </a:p>
        </p:txBody>
      </p:sp>
      <p:sp>
        <p:nvSpPr>
          <p:cNvPr id="24" name="圓角矩形圖說文字 23"/>
          <p:cNvSpPr/>
          <p:nvPr/>
        </p:nvSpPr>
        <p:spPr>
          <a:xfrm>
            <a:off x="3857136" y="2420888"/>
            <a:ext cx="6487336" cy="1368152"/>
          </a:xfrm>
          <a:prstGeom prst="wedgeRoundRectCallout">
            <a:avLst>
              <a:gd name="adj1" fmla="val -58874"/>
              <a:gd name="adj2" fmla="val -27342"/>
              <a:gd name="adj3" fmla="val 16667"/>
            </a:avLst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將軍令</a:t>
            </a:r>
            <a:r>
              <a:rPr kumimoji="0" lang="en-US" altLang="zh-TW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  <a:r>
              <a:rPr kumimoji="0" lang="zh-TW" altLang="en-US" sz="280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以嗩吶、笛、笙、大堂鼓、大鑼等樂器演奏，氣氛莊嚴隆重、氣勢磅礡。</a:t>
            </a:r>
          </a:p>
        </p:txBody>
      </p:sp>
      <p:pic>
        <p:nvPicPr>
          <p:cNvPr id="25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33A77-BDB1-492A-B1C0-14E065E73F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599" y="2290511"/>
            <a:ext cx="240185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689109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89109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梁祝小提琴協奏曲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</a:t>
            </a:r>
            <a:r>
              <a: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-47625" y="5235249"/>
            <a:ext cx="12239626" cy="222619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AA01A484-B508-4B79-B75B-5C6C3EC9CE4F}"/>
              </a:ext>
            </a:extLst>
          </p:cNvPr>
          <p:cNvSpPr/>
          <p:nvPr/>
        </p:nvSpPr>
        <p:spPr>
          <a:xfrm>
            <a:off x="839416" y="1335262"/>
            <a:ext cx="109568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《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梁祝小提琴協奏曲</a:t>
            </a:r>
            <a:r>
              <a: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何占豪</a:t>
            </a:r>
            <a:r>
              <a:rPr lang="zh-TW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zh-TW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陳鋼</a:t>
            </a:r>
            <a:r>
              <a:rPr lang="zh-TW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 </a:t>
            </a:r>
            <a:r>
              <a: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1959 </a:t>
            </a:r>
            <a:r>
              <a:rPr lang="zh-TW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年創作的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15" name="矩形 2">
            <a:extLst>
              <a:ext uri="{FF2B5EF4-FFF2-40B4-BE49-F238E27FC236}">
                <a16:creationId xmlns:a16="http://schemas.microsoft.com/office/drawing/2014/main" id="{F62A6D38-8C4C-457D-8535-B1DC61B0E396}"/>
              </a:ext>
            </a:extLst>
          </p:cNvPr>
          <p:cNvSpPr/>
          <p:nvPr/>
        </p:nvSpPr>
        <p:spPr>
          <a:xfrm>
            <a:off x="1031776" y="2371070"/>
            <a:ext cx="10572125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內容取自民間故事。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女扮男裝到學校讀書，在校內</a:t>
            </a:r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認識了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梁山伯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，兩人成為好朋友。</a:t>
            </a:r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後來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離校返家，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梁山伯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家探望她時，才知道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</a:t>
            </a:r>
            <a:endParaRPr lang="en-US" altLang="zh-TW" sz="3000" u="sng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是女孩子，便向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家提親。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2D97F-B35F-402C-8610-3C78D0AC0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8481">
            <a:off x="8743907" y="4638723"/>
            <a:ext cx="2117342" cy="170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6319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1" y="152401"/>
            <a:ext cx="689109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69" y="188640"/>
            <a:ext cx="689109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梁祝小提琴協奏曲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-47625" y="5235249"/>
            <a:ext cx="12239626" cy="2226199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92642" y="61720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F3327A27-A645-4B25-BA89-5D49295CAEB6}"/>
              </a:ext>
            </a:extLst>
          </p:cNvPr>
          <p:cNvSpPr/>
          <p:nvPr/>
        </p:nvSpPr>
        <p:spPr>
          <a:xfrm>
            <a:off x="642519" y="1599007"/>
            <a:ext cx="1095684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可惜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當時已許配他人，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梁山伯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因傷心過度而病死。</a:t>
            </a:r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出嫁時路經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梁山伯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的墳墓，突然天色大變，令送嫁</a:t>
            </a:r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隊伍停下。她下轎拜祭時，墳墓更裂開，</a:t>
            </a:r>
            <a:r>
              <a:rPr lang="zh-TW" altLang="en-US" sz="30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祝英台</a:t>
            </a:r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便跳入墳墓裏。</a:t>
            </a:r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en-US" altLang="zh-TW" sz="3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最後兩人化成一對蝴蝶，雙雙飛去。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569D1D-E8D3-45BF-BA7E-5213E15CF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8481">
            <a:off x="8800100" y="3995585"/>
            <a:ext cx="2117342" cy="170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12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210880" y="1019386"/>
            <a:ext cx="1872207" cy="979066"/>
            <a:chOff x="3035431" y="1052736"/>
            <a:chExt cx="1872207" cy="979066"/>
          </a:xfrm>
        </p:grpSpPr>
        <p:sp>
          <p:nvSpPr>
            <p:cNvPr id="2" name="矩形 1"/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954826 w 1872207"/>
                <a:gd name="connsiteY2" fmla="*/ 0 h 979066"/>
                <a:gd name="connsiteX3" fmla="*/ 142287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85433 w 1872207"/>
                <a:gd name="connsiteY7" fmla="*/ 979066 h 979066"/>
                <a:gd name="connsiteX8" fmla="*/ 954826 w 1872207"/>
                <a:gd name="connsiteY8" fmla="*/ 979066 h 979066"/>
                <a:gd name="connsiteX9" fmla="*/ 468052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69952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38493" y="-15048"/>
                    <a:pt x="313437" y="43289"/>
                    <a:pt x="449330" y="0"/>
                  </a:cubicBezTo>
                  <a:cubicBezTo>
                    <a:pt x="585223" y="-43289"/>
                    <a:pt x="767626" y="21862"/>
                    <a:pt x="954826" y="0"/>
                  </a:cubicBezTo>
                  <a:cubicBezTo>
                    <a:pt x="1142026" y="-21862"/>
                    <a:pt x="1296420" y="25207"/>
                    <a:pt x="1422877" y="0"/>
                  </a:cubicBezTo>
                  <a:cubicBezTo>
                    <a:pt x="1549334" y="-25207"/>
                    <a:pt x="1661998" y="52573"/>
                    <a:pt x="1872207" y="0"/>
                  </a:cubicBezTo>
                  <a:cubicBezTo>
                    <a:pt x="1879295" y="167200"/>
                    <a:pt x="1838535" y="293214"/>
                    <a:pt x="1872207" y="479742"/>
                  </a:cubicBezTo>
                  <a:cubicBezTo>
                    <a:pt x="1905879" y="666270"/>
                    <a:pt x="1855995" y="797796"/>
                    <a:pt x="1872207" y="979066"/>
                  </a:cubicBezTo>
                  <a:cubicBezTo>
                    <a:pt x="1685093" y="1027697"/>
                    <a:pt x="1487711" y="924823"/>
                    <a:pt x="1385433" y="979066"/>
                  </a:cubicBezTo>
                  <a:cubicBezTo>
                    <a:pt x="1283155" y="1033309"/>
                    <a:pt x="1091725" y="956646"/>
                    <a:pt x="954826" y="979066"/>
                  </a:cubicBezTo>
                  <a:cubicBezTo>
                    <a:pt x="817927" y="1001486"/>
                    <a:pt x="579220" y="931883"/>
                    <a:pt x="468052" y="979066"/>
                  </a:cubicBezTo>
                  <a:cubicBezTo>
                    <a:pt x="356884" y="1026249"/>
                    <a:pt x="136731" y="967280"/>
                    <a:pt x="0" y="979066"/>
                  </a:cubicBezTo>
                  <a:cubicBezTo>
                    <a:pt x="-39818" y="788390"/>
                    <a:pt x="54959" y="669059"/>
                    <a:pt x="0" y="469952"/>
                  </a:cubicBezTo>
                  <a:cubicBezTo>
                    <a:pt x="-54959" y="270845"/>
                    <a:pt x="27022" y="122617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6186" y="-53852"/>
                    <a:pt x="347994" y="5772"/>
                    <a:pt x="468052" y="0"/>
                  </a:cubicBezTo>
                  <a:cubicBezTo>
                    <a:pt x="588110" y="-5772"/>
                    <a:pt x="777190" y="1918"/>
                    <a:pt x="879937" y="0"/>
                  </a:cubicBezTo>
                  <a:cubicBezTo>
                    <a:pt x="982685" y="-1918"/>
                    <a:pt x="1110554" y="43785"/>
                    <a:pt x="1310545" y="0"/>
                  </a:cubicBezTo>
                  <a:cubicBezTo>
                    <a:pt x="1510536" y="-43785"/>
                    <a:pt x="1648322" y="52912"/>
                    <a:pt x="1872207" y="0"/>
                  </a:cubicBezTo>
                  <a:cubicBezTo>
                    <a:pt x="1877271" y="141433"/>
                    <a:pt x="1866352" y="276623"/>
                    <a:pt x="1872207" y="460161"/>
                  </a:cubicBezTo>
                  <a:cubicBezTo>
                    <a:pt x="1878062" y="643699"/>
                    <a:pt x="1830975" y="744556"/>
                    <a:pt x="1872207" y="979066"/>
                  </a:cubicBezTo>
                  <a:cubicBezTo>
                    <a:pt x="1758384" y="1015240"/>
                    <a:pt x="1585563" y="947888"/>
                    <a:pt x="1366711" y="979066"/>
                  </a:cubicBezTo>
                  <a:cubicBezTo>
                    <a:pt x="1147859" y="1010244"/>
                    <a:pt x="992732" y="958620"/>
                    <a:pt x="898659" y="979066"/>
                  </a:cubicBezTo>
                  <a:cubicBezTo>
                    <a:pt x="804586" y="999512"/>
                    <a:pt x="565643" y="925669"/>
                    <a:pt x="449330" y="979066"/>
                  </a:cubicBezTo>
                  <a:cubicBezTo>
                    <a:pt x="333017" y="1032463"/>
                    <a:pt x="212084" y="962480"/>
                    <a:pt x="0" y="979066"/>
                  </a:cubicBezTo>
                  <a:cubicBezTo>
                    <a:pt x="-46989" y="882697"/>
                    <a:pt x="54696" y="687713"/>
                    <a:pt x="0" y="499324"/>
                  </a:cubicBezTo>
                  <a:cubicBezTo>
                    <a:pt x="-54696" y="310935"/>
                    <a:pt x="32635" y="13173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6526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木魚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19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1775520" y="2088376"/>
            <a:ext cx="4742928" cy="338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群組 23"/>
          <p:cNvGrpSpPr/>
          <p:nvPr/>
        </p:nvGrpSpPr>
        <p:grpSpPr>
          <a:xfrm>
            <a:off x="7464152" y="760043"/>
            <a:ext cx="3888432" cy="2269266"/>
            <a:chOff x="7464152" y="760043"/>
            <a:chExt cx="3888432" cy="2269266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7464152" y="760043"/>
              <a:ext cx="3888432" cy="2189507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200" y="1090317"/>
              <a:ext cx="321137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你知道這個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95F7EE5-C64D-4B55-A2D4-0AA3290056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100773" y="990501"/>
            <a:ext cx="1872207" cy="979066"/>
            <a:chOff x="3035431" y="1052736"/>
            <a:chExt cx="1872207" cy="979066"/>
          </a:xfrm>
        </p:grpSpPr>
        <p:sp>
          <p:nvSpPr>
            <p:cNvPr id="2" name="矩形 1"/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49330 w 1872207"/>
                <a:gd name="connsiteY1" fmla="*/ 0 h 979066"/>
                <a:gd name="connsiteX2" fmla="*/ 898659 w 1872207"/>
                <a:gd name="connsiteY2" fmla="*/ 0 h 979066"/>
                <a:gd name="connsiteX3" fmla="*/ 1329267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366711 w 1872207"/>
                <a:gd name="connsiteY7" fmla="*/ 979066 h 979066"/>
                <a:gd name="connsiteX8" fmla="*/ 879937 w 1872207"/>
                <a:gd name="connsiteY8" fmla="*/ 979066 h 979066"/>
                <a:gd name="connsiteX9" fmla="*/ 0 w 1872207"/>
                <a:gd name="connsiteY9" fmla="*/ 979066 h 979066"/>
                <a:gd name="connsiteX10" fmla="*/ 0 w 1872207"/>
                <a:gd name="connsiteY10" fmla="*/ 469952 h 979066"/>
                <a:gd name="connsiteX11" fmla="*/ 0 w 1872207"/>
                <a:gd name="connsiteY11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00980" y="-22930"/>
                    <a:pt x="251104" y="42862"/>
                    <a:pt x="449330" y="0"/>
                  </a:cubicBezTo>
                  <a:cubicBezTo>
                    <a:pt x="647556" y="-42862"/>
                    <a:pt x="777900" y="35046"/>
                    <a:pt x="898659" y="0"/>
                  </a:cubicBezTo>
                  <a:cubicBezTo>
                    <a:pt x="1019418" y="-35046"/>
                    <a:pt x="1228139" y="16334"/>
                    <a:pt x="1329267" y="0"/>
                  </a:cubicBezTo>
                  <a:cubicBezTo>
                    <a:pt x="1430395" y="-16334"/>
                    <a:pt x="1613025" y="30130"/>
                    <a:pt x="1872207" y="0"/>
                  </a:cubicBezTo>
                  <a:cubicBezTo>
                    <a:pt x="1889313" y="173436"/>
                    <a:pt x="1837792" y="373352"/>
                    <a:pt x="1872207" y="479742"/>
                  </a:cubicBezTo>
                  <a:cubicBezTo>
                    <a:pt x="1906622" y="586132"/>
                    <a:pt x="1841697" y="858302"/>
                    <a:pt x="1872207" y="979066"/>
                  </a:cubicBezTo>
                  <a:cubicBezTo>
                    <a:pt x="1652103" y="985385"/>
                    <a:pt x="1512567" y="950850"/>
                    <a:pt x="1366711" y="979066"/>
                  </a:cubicBezTo>
                  <a:cubicBezTo>
                    <a:pt x="1220855" y="1007282"/>
                    <a:pt x="1076787" y="969978"/>
                    <a:pt x="879937" y="979066"/>
                  </a:cubicBezTo>
                  <a:cubicBezTo>
                    <a:pt x="683087" y="988154"/>
                    <a:pt x="415858" y="943043"/>
                    <a:pt x="0" y="979066"/>
                  </a:cubicBezTo>
                  <a:cubicBezTo>
                    <a:pt x="-57352" y="865943"/>
                    <a:pt x="35318" y="666710"/>
                    <a:pt x="0" y="469952"/>
                  </a:cubicBezTo>
                  <a:cubicBezTo>
                    <a:pt x="-35318" y="273194"/>
                    <a:pt x="42496" y="10837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91103" y="-27493"/>
                    <a:pt x="236654" y="43490"/>
                    <a:pt x="449330" y="0"/>
                  </a:cubicBezTo>
                  <a:cubicBezTo>
                    <a:pt x="662006" y="-43490"/>
                    <a:pt x="785382" y="605"/>
                    <a:pt x="936104" y="0"/>
                  </a:cubicBezTo>
                  <a:cubicBezTo>
                    <a:pt x="1086826" y="-605"/>
                    <a:pt x="1255223" y="23781"/>
                    <a:pt x="1347989" y="0"/>
                  </a:cubicBezTo>
                  <a:cubicBezTo>
                    <a:pt x="1440756" y="-23781"/>
                    <a:pt x="1651789" y="43041"/>
                    <a:pt x="1872207" y="0"/>
                  </a:cubicBezTo>
                  <a:cubicBezTo>
                    <a:pt x="1914917" y="206204"/>
                    <a:pt x="1857528" y="261236"/>
                    <a:pt x="1872207" y="469952"/>
                  </a:cubicBezTo>
                  <a:cubicBezTo>
                    <a:pt x="1886886" y="678668"/>
                    <a:pt x="1822160" y="767374"/>
                    <a:pt x="1872207" y="979066"/>
                  </a:cubicBezTo>
                  <a:cubicBezTo>
                    <a:pt x="1756288" y="981660"/>
                    <a:pt x="1554149" y="974396"/>
                    <a:pt x="1404155" y="979066"/>
                  </a:cubicBezTo>
                  <a:cubicBezTo>
                    <a:pt x="1254161" y="983736"/>
                    <a:pt x="1145330" y="931907"/>
                    <a:pt x="936104" y="979066"/>
                  </a:cubicBezTo>
                  <a:cubicBezTo>
                    <a:pt x="726878" y="1026225"/>
                    <a:pt x="596208" y="953171"/>
                    <a:pt x="449330" y="979066"/>
                  </a:cubicBezTo>
                  <a:cubicBezTo>
                    <a:pt x="302452" y="1004961"/>
                    <a:pt x="160371" y="943939"/>
                    <a:pt x="0" y="979066"/>
                  </a:cubicBezTo>
                  <a:cubicBezTo>
                    <a:pt x="-38257" y="783938"/>
                    <a:pt x="45097" y="734904"/>
                    <a:pt x="0" y="509114"/>
                  </a:cubicBezTo>
                  <a:cubicBezTo>
                    <a:pt x="-45097" y="283324"/>
                    <a:pt x="52862" y="23875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4798982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260780" y="1127066"/>
              <a:ext cx="14670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梆子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21" name="圖片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60" y="2060848"/>
            <a:ext cx="485469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群組 23"/>
          <p:cNvGrpSpPr/>
          <p:nvPr/>
        </p:nvGrpSpPr>
        <p:grpSpPr>
          <a:xfrm>
            <a:off x="7464152" y="760043"/>
            <a:ext cx="3888432" cy="2269266"/>
            <a:chOff x="7464152" y="760043"/>
            <a:chExt cx="3888432" cy="2269266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7464152" y="760043"/>
              <a:ext cx="3888432" cy="2189507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200" y="1090317"/>
              <a:ext cx="321137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你知道這個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3C821AE-D2C4-40D5-AB33-707DC265D6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035431" y="1052736"/>
            <a:ext cx="1872207" cy="979066"/>
            <a:chOff x="3035431" y="1052736"/>
            <a:chExt cx="1872207" cy="979066"/>
          </a:xfrm>
        </p:grpSpPr>
        <p:sp>
          <p:nvSpPr>
            <p:cNvPr id="2" name="矩形 1"/>
            <p:cNvSpPr/>
            <p:nvPr/>
          </p:nvSpPr>
          <p:spPr bwMode="auto">
            <a:xfrm>
              <a:off x="3035431" y="1052736"/>
              <a:ext cx="1872207" cy="979066"/>
            </a:xfrm>
            <a:custGeom>
              <a:avLst/>
              <a:gdLst>
                <a:gd name="connsiteX0" fmla="*/ 0 w 1872207"/>
                <a:gd name="connsiteY0" fmla="*/ 0 h 979066"/>
                <a:gd name="connsiteX1" fmla="*/ 430608 w 1872207"/>
                <a:gd name="connsiteY1" fmla="*/ 0 h 979066"/>
                <a:gd name="connsiteX2" fmla="*/ 917381 w 1872207"/>
                <a:gd name="connsiteY2" fmla="*/ 0 h 979066"/>
                <a:gd name="connsiteX3" fmla="*/ 1366711 w 1872207"/>
                <a:gd name="connsiteY3" fmla="*/ 0 h 979066"/>
                <a:gd name="connsiteX4" fmla="*/ 1872207 w 1872207"/>
                <a:gd name="connsiteY4" fmla="*/ 0 h 979066"/>
                <a:gd name="connsiteX5" fmla="*/ 1872207 w 1872207"/>
                <a:gd name="connsiteY5" fmla="*/ 479742 h 979066"/>
                <a:gd name="connsiteX6" fmla="*/ 1872207 w 1872207"/>
                <a:gd name="connsiteY6" fmla="*/ 979066 h 979066"/>
                <a:gd name="connsiteX7" fmla="*/ 1460321 w 1872207"/>
                <a:gd name="connsiteY7" fmla="*/ 979066 h 979066"/>
                <a:gd name="connsiteX8" fmla="*/ 973548 w 1872207"/>
                <a:gd name="connsiteY8" fmla="*/ 979066 h 979066"/>
                <a:gd name="connsiteX9" fmla="*/ 542940 w 1872207"/>
                <a:gd name="connsiteY9" fmla="*/ 979066 h 979066"/>
                <a:gd name="connsiteX10" fmla="*/ 0 w 1872207"/>
                <a:gd name="connsiteY10" fmla="*/ 979066 h 979066"/>
                <a:gd name="connsiteX11" fmla="*/ 0 w 1872207"/>
                <a:gd name="connsiteY11" fmla="*/ 499324 h 979066"/>
                <a:gd name="connsiteX12" fmla="*/ 0 w 1872207"/>
                <a:gd name="connsiteY12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2207" h="979066" fill="none" extrusionOk="0">
                  <a:moveTo>
                    <a:pt x="0" y="0"/>
                  </a:moveTo>
                  <a:cubicBezTo>
                    <a:pt x="180332" y="-14786"/>
                    <a:pt x="320248" y="11113"/>
                    <a:pt x="430608" y="0"/>
                  </a:cubicBezTo>
                  <a:cubicBezTo>
                    <a:pt x="540968" y="-11113"/>
                    <a:pt x="808034" y="51066"/>
                    <a:pt x="917381" y="0"/>
                  </a:cubicBezTo>
                  <a:cubicBezTo>
                    <a:pt x="1026728" y="-51066"/>
                    <a:pt x="1218111" y="11475"/>
                    <a:pt x="1366711" y="0"/>
                  </a:cubicBezTo>
                  <a:cubicBezTo>
                    <a:pt x="1515311" y="-11475"/>
                    <a:pt x="1671636" y="8076"/>
                    <a:pt x="1872207" y="0"/>
                  </a:cubicBezTo>
                  <a:cubicBezTo>
                    <a:pt x="1887255" y="194941"/>
                    <a:pt x="1818905" y="361090"/>
                    <a:pt x="1872207" y="479742"/>
                  </a:cubicBezTo>
                  <a:cubicBezTo>
                    <a:pt x="1925509" y="598394"/>
                    <a:pt x="1847934" y="863115"/>
                    <a:pt x="1872207" y="979066"/>
                  </a:cubicBezTo>
                  <a:cubicBezTo>
                    <a:pt x="1777690" y="1003635"/>
                    <a:pt x="1640576" y="951236"/>
                    <a:pt x="1460321" y="979066"/>
                  </a:cubicBezTo>
                  <a:cubicBezTo>
                    <a:pt x="1280066" y="1006896"/>
                    <a:pt x="1199471" y="957832"/>
                    <a:pt x="973548" y="979066"/>
                  </a:cubicBezTo>
                  <a:cubicBezTo>
                    <a:pt x="747625" y="1000300"/>
                    <a:pt x="629901" y="941577"/>
                    <a:pt x="542940" y="979066"/>
                  </a:cubicBezTo>
                  <a:cubicBezTo>
                    <a:pt x="455979" y="1016555"/>
                    <a:pt x="190692" y="954135"/>
                    <a:pt x="0" y="979066"/>
                  </a:cubicBezTo>
                  <a:cubicBezTo>
                    <a:pt x="-50474" y="819080"/>
                    <a:pt x="5988" y="663362"/>
                    <a:pt x="0" y="499324"/>
                  </a:cubicBezTo>
                  <a:cubicBezTo>
                    <a:pt x="-5988" y="335286"/>
                    <a:pt x="28527" y="120604"/>
                    <a:pt x="0" y="0"/>
                  </a:cubicBezTo>
                  <a:close/>
                </a:path>
                <a:path w="1872207" h="979066" stroke="0" extrusionOk="0">
                  <a:moveTo>
                    <a:pt x="0" y="0"/>
                  </a:moveTo>
                  <a:cubicBezTo>
                    <a:pt x="199274" y="-44776"/>
                    <a:pt x="339892" y="627"/>
                    <a:pt x="430608" y="0"/>
                  </a:cubicBezTo>
                  <a:cubicBezTo>
                    <a:pt x="521324" y="-627"/>
                    <a:pt x="798018" y="11035"/>
                    <a:pt x="898659" y="0"/>
                  </a:cubicBezTo>
                  <a:cubicBezTo>
                    <a:pt x="999300" y="-11035"/>
                    <a:pt x="1176249" y="6794"/>
                    <a:pt x="1329267" y="0"/>
                  </a:cubicBezTo>
                  <a:cubicBezTo>
                    <a:pt x="1482285" y="-6794"/>
                    <a:pt x="1694115" y="52634"/>
                    <a:pt x="1872207" y="0"/>
                  </a:cubicBezTo>
                  <a:cubicBezTo>
                    <a:pt x="1919072" y="178119"/>
                    <a:pt x="1828512" y="356510"/>
                    <a:pt x="1872207" y="499324"/>
                  </a:cubicBezTo>
                  <a:cubicBezTo>
                    <a:pt x="1915902" y="642138"/>
                    <a:pt x="1821266" y="789374"/>
                    <a:pt x="1872207" y="979066"/>
                  </a:cubicBezTo>
                  <a:cubicBezTo>
                    <a:pt x="1696157" y="982598"/>
                    <a:pt x="1553059" y="925142"/>
                    <a:pt x="1366711" y="979066"/>
                  </a:cubicBezTo>
                  <a:cubicBezTo>
                    <a:pt x="1180363" y="1032990"/>
                    <a:pt x="1042356" y="930240"/>
                    <a:pt x="879937" y="979066"/>
                  </a:cubicBezTo>
                  <a:cubicBezTo>
                    <a:pt x="717518" y="1027892"/>
                    <a:pt x="663462" y="952774"/>
                    <a:pt x="468052" y="979066"/>
                  </a:cubicBezTo>
                  <a:cubicBezTo>
                    <a:pt x="272643" y="1005358"/>
                    <a:pt x="221010" y="944803"/>
                    <a:pt x="0" y="979066"/>
                  </a:cubicBezTo>
                  <a:cubicBezTo>
                    <a:pt x="-15752" y="791337"/>
                    <a:pt x="55335" y="742485"/>
                    <a:pt x="0" y="509114"/>
                  </a:cubicBezTo>
                  <a:cubicBezTo>
                    <a:pt x="-55335" y="275743"/>
                    <a:pt x="11077" y="25437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83770121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541941" y="1127066"/>
              <a:ext cx="8258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鑼</a:t>
              </a:r>
              <a:endParaRPr kumimoji="0" lang="zh-HK" altLang="en-US" sz="5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2150380" y="2089863"/>
            <a:ext cx="3857177" cy="3568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群組 23"/>
          <p:cNvGrpSpPr/>
          <p:nvPr/>
        </p:nvGrpSpPr>
        <p:grpSpPr>
          <a:xfrm>
            <a:off x="7464152" y="760043"/>
            <a:ext cx="3888432" cy="2269266"/>
            <a:chOff x="7464152" y="760043"/>
            <a:chExt cx="3888432" cy="2269266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7464152" y="760043"/>
              <a:ext cx="3888432" cy="2189507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200" y="1090317"/>
              <a:ext cx="321137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你知道這個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56B1418-B75A-43E1-8015-48AAB93D58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 bwMode="auto">
          <a:xfrm>
            <a:off x="-22946" y="4583724"/>
            <a:ext cx="12239626" cy="243178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107506" y="972790"/>
            <a:ext cx="2628453" cy="979066"/>
            <a:chOff x="3035498" y="1052736"/>
            <a:chExt cx="2628453" cy="979066"/>
          </a:xfrm>
        </p:grpSpPr>
        <p:sp>
          <p:nvSpPr>
            <p:cNvPr id="2" name="矩形 1"/>
            <p:cNvSpPr/>
            <p:nvPr/>
          </p:nvSpPr>
          <p:spPr bwMode="auto">
            <a:xfrm>
              <a:off x="3035498" y="1052736"/>
              <a:ext cx="2628453" cy="979066"/>
            </a:xfrm>
            <a:custGeom>
              <a:avLst/>
              <a:gdLst>
                <a:gd name="connsiteX0" fmla="*/ 0 w 2628453"/>
                <a:gd name="connsiteY0" fmla="*/ 0 h 979066"/>
                <a:gd name="connsiteX1" fmla="*/ 578260 w 2628453"/>
                <a:gd name="connsiteY1" fmla="*/ 0 h 979066"/>
                <a:gd name="connsiteX2" fmla="*/ 1103950 w 2628453"/>
                <a:gd name="connsiteY2" fmla="*/ 0 h 979066"/>
                <a:gd name="connsiteX3" fmla="*/ 1577072 w 2628453"/>
                <a:gd name="connsiteY3" fmla="*/ 0 h 979066"/>
                <a:gd name="connsiteX4" fmla="*/ 2155331 w 2628453"/>
                <a:gd name="connsiteY4" fmla="*/ 0 h 979066"/>
                <a:gd name="connsiteX5" fmla="*/ 2628453 w 2628453"/>
                <a:gd name="connsiteY5" fmla="*/ 0 h 979066"/>
                <a:gd name="connsiteX6" fmla="*/ 2628453 w 2628453"/>
                <a:gd name="connsiteY6" fmla="*/ 489533 h 979066"/>
                <a:gd name="connsiteX7" fmla="*/ 2628453 w 2628453"/>
                <a:gd name="connsiteY7" fmla="*/ 979066 h 979066"/>
                <a:gd name="connsiteX8" fmla="*/ 2181616 w 2628453"/>
                <a:gd name="connsiteY8" fmla="*/ 979066 h 979066"/>
                <a:gd name="connsiteX9" fmla="*/ 1734779 w 2628453"/>
                <a:gd name="connsiteY9" fmla="*/ 979066 h 979066"/>
                <a:gd name="connsiteX10" fmla="*/ 1182804 w 2628453"/>
                <a:gd name="connsiteY10" fmla="*/ 979066 h 979066"/>
                <a:gd name="connsiteX11" fmla="*/ 709682 w 2628453"/>
                <a:gd name="connsiteY11" fmla="*/ 979066 h 979066"/>
                <a:gd name="connsiteX12" fmla="*/ 0 w 2628453"/>
                <a:gd name="connsiteY12" fmla="*/ 979066 h 979066"/>
                <a:gd name="connsiteX13" fmla="*/ 0 w 2628453"/>
                <a:gd name="connsiteY13" fmla="*/ 518905 h 979066"/>
                <a:gd name="connsiteX14" fmla="*/ 0 w 2628453"/>
                <a:gd name="connsiteY14" fmla="*/ 0 h 97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8453" h="979066" fill="none" extrusionOk="0">
                  <a:moveTo>
                    <a:pt x="0" y="0"/>
                  </a:moveTo>
                  <a:cubicBezTo>
                    <a:pt x="144181" y="-68887"/>
                    <a:pt x="391968" y="920"/>
                    <a:pt x="578260" y="0"/>
                  </a:cubicBezTo>
                  <a:cubicBezTo>
                    <a:pt x="764552" y="-920"/>
                    <a:pt x="954793" y="32385"/>
                    <a:pt x="1103950" y="0"/>
                  </a:cubicBezTo>
                  <a:cubicBezTo>
                    <a:pt x="1253107" y="-32385"/>
                    <a:pt x="1454506" y="50058"/>
                    <a:pt x="1577072" y="0"/>
                  </a:cubicBezTo>
                  <a:cubicBezTo>
                    <a:pt x="1699638" y="-50058"/>
                    <a:pt x="1925269" y="7231"/>
                    <a:pt x="2155331" y="0"/>
                  </a:cubicBezTo>
                  <a:cubicBezTo>
                    <a:pt x="2385393" y="-7231"/>
                    <a:pt x="2447508" y="38738"/>
                    <a:pt x="2628453" y="0"/>
                  </a:cubicBezTo>
                  <a:cubicBezTo>
                    <a:pt x="2681509" y="127968"/>
                    <a:pt x="2608130" y="356860"/>
                    <a:pt x="2628453" y="489533"/>
                  </a:cubicBezTo>
                  <a:cubicBezTo>
                    <a:pt x="2648776" y="622206"/>
                    <a:pt x="2610041" y="820191"/>
                    <a:pt x="2628453" y="979066"/>
                  </a:cubicBezTo>
                  <a:cubicBezTo>
                    <a:pt x="2408189" y="999344"/>
                    <a:pt x="2396872" y="933686"/>
                    <a:pt x="2181616" y="979066"/>
                  </a:cubicBezTo>
                  <a:cubicBezTo>
                    <a:pt x="1966360" y="1024446"/>
                    <a:pt x="1825420" y="970590"/>
                    <a:pt x="1734779" y="979066"/>
                  </a:cubicBezTo>
                  <a:cubicBezTo>
                    <a:pt x="1644138" y="987542"/>
                    <a:pt x="1417229" y="927871"/>
                    <a:pt x="1182804" y="979066"/>
                  </a:cubicBezTo>
                  <a:cubicBezTo>
                    <a:pt x="948380" y="1030261"/>
                    <a:pt x="941365" y="957224"/>
                    <a:pt x="709682" y="979066"/>
                  </a:cubicBezTo>
                  <a:cubicBezTo>
                    <a:pt x="477999" y="1000908"/>
                    <a:pt x="235771" y="926182"/>
                    <a:pt x="0" y="979066"/>
                  </a:cubicBezTo>
                  <a:cubicBezTo>
                    <a:pt x="-21020" y="816319"/>
                    <a:pt x="39909" y="626302"/>
                    <a:pt x="0" y="518905"/>
                  </a:cubicBezTo>
                  <a:cubicBezTo>
                    <a:pt x="-39909" y="411508"/>
                    <a:pt x="34225" y="173285"/>
                    <a:pt x="0" y="0"/>
                  </a:cubicBezTo>
                  <a:close/>
                </a:path>
                <a:path w="2628453" h="979066" stroke="0" extrusionOk="0">
                  <a:moveTo>
                    <a:pt x="0" y="0"/>
                  </a:moveTo>
                  <a:cubicBezTo>
                    <a:pt x="121526" y="-2208"/>
                    <a:pt x="283928" y="10659"/>
                    <a:pt x="473122" y="0"/>
                  </a:cubicBezTo>
                  <a:cubicBezTo>
                    <a:pt x="662316" y="-10659"/>
                    <a:pt x="732943" y="59229"/>
                    <a:pt x="972528" y="0"/>
                  </a:cubicBezTo>
                  <a:cubicBezTo>
                    <a:pt x="1212113" y="-59229"/>
                    <a:pt x="1219833" y="18376"/>
                    <a:pt x="1445649" y="0"/>
                  </a:cubicBezTo>
                  <a:cubicBezTo>
                    <a:pt x="1671465" y="-18376"/>
                    <a:pt x="1762873" y="16910"/>
                    <a:pt x="1892486" y="0"/>
                  </a:cubicBezTo>
                  <a:cubicBezTo>
                    <a:pt x="2022099" y="-16910"/>
                    <a:pt x="2289176" y="42642"/>
                    <a:pt x="2628453" y="0"/>
                  </a:cubicBezTo>
                  <a:cubicBezTo>
                    <a:pt x="2649885" y="111591"/>
                    <a:pt x="2622331" y="359677"/>
                    <a:pt x="2628453" y="479742"/>
                  </a:cubicBezTo>
                  <a:cubicBezTo>
                    <a:pt x="2634575" y="599807"/>
                    <a:pt x="2596294" y="789773"/>
                    <a:pt x="2628453" y="979066"/>
                  </a:cubicBezTo>
                  <a:cubicBezTo>
                    <a:pt x="2415791" y="1013609"/>
                    <a:pt x="2365930" y="977212"/>
                    <a:pt x="2155331" y="979066"/>
                  </a:cubicBezTo>
                  <a:cubicBezTo>
                    <a:pt x="1944732" y="980920"/>
                    <a:pt x="1822708" y="955391"/>
                    <a:pt x="1629641" y="979066"/>
                  </a:cubicBezTo>
                  <a:cubicBezTo>
                    <a:pt x="1436574" y="1002741"/>
                    <a:pt x="1282766" y="949626"/>
                    <a:pt x="1182804" y="979066"/>
                  </a:cubicBezTo>
                  <a:cubicBezTo>
                    <a:pt x="1082842" y="1008506"/>
                    <a:pt x="876710" y="928811"/>
                    <a:pt x="735967" y="979066"/>
                  </a:cubicBezTo>
                  <a:cubicBezTo>
                    <a:pt x="595224" y="1029321"/>
                    <a:pt x="289030" y="922958"/>
                    <a:pt x="0" y="979066"/>
                  </a:cubicBezTo>
                  <a:cubicBezTo>
                    <a:pt x="-52990" y="849265"/>
                    <a:pt x="23961" y="723535"/>
                    <a:pt x="0" y="499324"/>
                  </a:cubicBezTo>
                  <a:cubicBezTo>
                    <a:pt x="-23961" y="275113"/>
                    <a:pt x="3302" y="1982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11608918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287688" y="1127066"/>
              <a:ext cx="210826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zh-TW" altLang="en-US" sz="50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小堂鼓</a:t>
              </a:r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3179514" y="2060848"/>
            <a:ext cx="2484438" cy="379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群組 23"/>
          <p:cNvGrpSpPr/>
          <p:nvPr/>
        </p:nvGrpSpPr>
        <p:grpSpPr>
          <a:xfrm>
            <a:off x="7464152" y="760043"/>
            <a:ext cx="3888432" cy="2269266"/>
            <a:chOff x="7464152" y="760043"/>
            <a:chExt cx="3888432" cy="2269266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7464152" y="760043"/>
              <a:ext cx="3888432" cy="2189507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6200" y="1090317"/>
              <a:ext cx="321137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你知道這個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嗎？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5373A73-4817-4C5F-8404-C5F9D742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7896200" y="908720"/>
            <a:ext cx="3888432" cy="1878545"/>
            <a:chOff x="7896200" y="908720"/>
            <a:chExt cx="3888432" cy="1878545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7896200" y="908720"/>
              <a:ext cx="3888432" cy="1831143"/>
            </a:xfrm>
            <a:prstGeom prst="wedgeEllipseCallout">
              <a:avLst>
                <a:gd name="adj1" fmla="val -5775"/>
                <a:gd name="adj2" fmla="val 6226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4232" y="1309937"/>
              <a:ext cx="345638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重温一次這些</a:t>
              </a:r>
              <a:r>
                <a:rPr lang="zh-TW" altLang="en-US" sz="3000" u="sng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中國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敲擊樂器的</a:t>
              </a:r>
              <a:r>
                <a:rPr lang="zh-TW" altLang="en-US" sz="3000" dirty="0">
                  <a:solidFill>
                    <a:srgbClr val="BD4D0F"/>
                  </a:solidFill>
                  <a:ea typeface="標楷體" panose="03000509000000000000" pitchFamily="65" charset="-120"/>
                </a:rPr>
                <a:t>名稱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22946" y="5903176"/>
            <a:ext cx="12239626" cy="1112334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72" y="152400"/>
            <a:ext cx="439983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8640"/>
            <a:ext cx="44320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辨識中國敲擊樂器：名稱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75720" y="4459178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小堂鼓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1697" r="13411" b="10091"/>
          <a:stretch>
            <a:fillRect/>
          </a:stretch>
        </p:blipFill>
        <p:spPr bwMode="auto">
          <a:xfrm>
            <a:off x="3431704" y="1912582"/>
            <a:ext cx="1635708" cy="249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27316" r="10603" b="15932"/>
          <a:stretch>
            <a:fillRect/>
          </a:stretch>
        </p:blipFill>
        <p:spPr bwMode="auto">
          <a:xfrm>
            <a:off x="542868" y="1372791"/>
            <a:ext cx="2456788" cy="119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1462628" y="2531256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鈸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70267" y="5035242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木魚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4163" r="4810" b="5397"/>
          <a:stretch/>
        </p:blipFill>
        <p:spPr bwMode="auto">
          <a:xfrm>
            <a:off x="600480" y="3209018"/>
            <a:ext cx="2371465" cy="169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文字方塊 24"/>
          <p:cNvSpPr txBox="1"/>
          <p:nvPr/>
        </p:nvSpPr>
        <p:spPr>
          <a:xfrm>
            <a:off x="6096867" y="2658978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梆子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圖片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98" y="1287750"/>
            <a:ext cx="2165878" cy="13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文字方塊 26"/>
          <p:cNvSpPr txBox="1"/>
          <p:nvPr/>
        </p:nvSpPr>
        <p:spPr>
          <a:xfrm>
            <a:off x="6312543" y="5107250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zh-TW" altLang="en-US" sz="3000" dirty="0">
                <a:solidFill>
                  <a:srgbClr val="F020BA"/>
                </a:solidFill>
                <a:latin typeface="標楷體" pitchFamily="65" charset="-120"/>
                <a:ea typeface="標楷體" pitchFamily="65" charset="-120"/>
              </a:rPr>
              <a:t>鑼</a:t>
            </a:r>
            <a:endParaRPr kumimoji="0" lang="zh-HK" altLang="en-US" sz="3000" dirty="0">
              <a:solidFill>
                <a:srgbClr val="F020B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0291" r="21503" b="4901"/>
          <a:stretch>
            <a:fillRect/>
          </a:stretch>
        </p:blipFill>
        <p:spPr bwMode="auto">
          <a:xfrm>
            <a:off x="5730990" y="3410618"/>
            <a:ext cx="1732494" cy="160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97A9D0-C6C3-48CA-B505-1F8056017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335" y="3183052"/>
            <a:ext cx="2494317" cy="36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9" ma:contentTypeDescription="建立新的文件。" ma:contentTypeScope="" ma:versionID="bd35160b55816c0f110c95d48aa1ba2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5681f0f396202edee9c1a97036d634df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5262FA-B09E-40C3-AB60-375B6C34A0AE}"/>
</file>

<file path=customXml/itemProps2.xml><?xml version="1.0" encoding="utf-8"?>
<ds:datastoreItem xmlns:ds="http://schemas.openxmlformats.org/officeDocument/2006/customXml" ds:itemID="{2C938F4B-1A4D-4CA7-A254-C1FA2A8B0780}"/>
</file>

<file path=customXml/itemProps3.xml><?xml version="1.0" encoding="utf-8"?>
<ds:datastoreItem xmlns:ds="http://schemas.openxmlformats.org/officeDocument/2006/customXml" ds:itemID="{7C304531-20AC-4562-80E7-3A9B05F5DAB1}"/>
</file>

<file path=docProps/app.xml><?xml version="1.0" encoding="utf-8"?>
<Properties xmlns="http://schemas.openxmlformats.org/officeDocument/2006/extended-properties" xmlns:vt="http://schemas.openxmlformats.org/officeDocument/2006/docPropsVTypes">
  <TotalTime>14143</TotalTime>
  <Words>1801</Words>
  <Application>Microsoft Office PowerPoint</Application>
  <PresentationFormat>寬螢幕</PresentationFormat>
  <Paragraphs>211</Paragraphs>
  <Slides>43</Slides>
  <Notes>2</Notes>
  <HiddenSlides>0</HiddenSlides>
  <MMClips>10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2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Jade Lee</dc:creator>
  <cp:lastModifiedBy>Yeung, Joey</cp:lastModifiedBy>
  <cp:revision>1238</cp:revision>
  <dcterms:created xsi:type="dcterms:W3CDTF">2010-12-02T06:19:15Z</dcterms:created>
  <dcterms:modified xsi:type="dcterms:W3CDTF">2020-12-30T08:48:10Z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