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414" r:id="rId5"/>
    <p:sldId id="415" r:id="rId6"/>
    <p:sldId id="328" r:id="rId7"/>
    <p:sldId id="474" r:id="rId8"/>
    <p:sldId id="475" r:id="rId9"/>
    <p:sldId id="476" r:id="rId10"/>
    <p:sldId id="477" r:id="rId11"/>
    <p:sldId id="478" r:id="rId12"/>
    <p:sldId id="480" r:id="rId13"/>
    <p:sldId id="479" r:id="rId14"/>
    <p:sldId id="482" r:id="rId15"/>
    <p:sldId id="483" r:id="rId16"/>
    <p:sldId id="484" r:id="rId17"/>
    <p:sldId id="487" r:id="rId18"/>
    <p:sldId id="486" r:id="rId19"/>
    <p:sldId id="491" r:id="rId20"/>
    <p:sldId id="488" r:id="rId21"/>
    <p:sldId id="489" r:id="rId22"/>
    <p:sldId id="490" r:id="rId23"/>
    <p:sldId id="492" r:id="rId24"/>
    <p:sldId id="494" r:id="rId25"/>
    <p:sldId id="495" r:id="rId26"/>
    <p:sldId id="496" r:id="rId27"/>
    <p:sldId id="497" r:id="rId28"/>
    <p:sldId id="498" r:id="rId29"/>
    <p:sldId id="499" r:id="rId30"/>
    <p:sldId id="473" r:id="rId31"/>
    <p:sldId id="504" r:id="rId32"/>
    <p:sldId id="503" r:id="rId33"/>
    <p:sldId id="505" r:id="rId34"/>
    <p:sldId id="506" r:id="rId35"/>
    <p:sldId id="507" r:id="rId36"/>
    <p:sldId id="508" r:id="rId37"/>
    <p:sldId id="381" r:id="rId38"/>
    <p:sldId id="412" r:id="rId39"/>
    <p:sldId id="493" r:id="rId40"/>
    <p:sldId id="500" r:id="rId41"/>
    <p:sldId id="501" r:id="rId42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020BA"/>
    <a:srgbClr val="E8568A"/>
    <a:srgbClr val="E076BA"/>
    <a:srgbClr val="EC66B3"/>
    <a:srgbClr val="EF81C0"/>
    <a:srgbClr val="F892DD"/>
    <a:srgbClr val="BD4D0F"/>
    <a:srgbClr val="C7EAF9"/>
    <a:srgbClr val="E9D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7" autoAdjust="0"/>
    <p:restoredTop sz="94727" autoAdjust="0"/>
  </p:normalViewPr>
  <p:slideViewPr>
    <p:cSldViewPr>
      <p:cViewPr varScale="1">
        <p:scale>
          <a:sx n="104" d="100"/>
          <a:sy n="104" d="100"/>
        </p:scale>
        <p:origin x="81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26686C-8E42-43D9-941E-A7A991F91A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F2195-1BAF-4532-9BFD-5E67380096D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6AFB826-93CD-4A6B-A110-27EAC8247664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679DDB7-C45D-427D-AC42-470D6CDE3F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371D58C-36C6-4E52-B3D6-0815DE785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07BF9-B5E6-4170-A9AF-D726F985FA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F653C-865F-445E-AA94-226149CF6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35EA17-216D-40AD-AFBF-30B568D0C8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600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F79D96B2-5851-47D1-905D-2FEF1274FA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8E008BBF-4A79-455E-A0D3-BEB1D7FCA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22E013B5-038A-4082-B3EB-5785E0CABF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F487A8BF-2B4A-4565-8B06-CDCD8C58989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38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09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90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90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斜體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94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35</a:t>
            </a:fld>
            <a:endParaRPr lang="en-GB" altLang="zh-H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E38E7D-B801-470A-98D7-EB4CB1B65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6F7364-9812-4207-9B52-0FE48F1126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2B49BD-3E61-433B-BDEB-CA420FEB19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7B3F8-077F-4AC7-8D4E-0578C1D8B8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1316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A8903D-1DD0-4C5F-8172-D4DBB077C9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DD9F53-12FC-4BA4-8396-6D31B0618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5E670-64F4-4A1C-A1D2-7AD7021B45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A93E2-AC63-47FB-B806-9C7F214EDD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62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7F8B9F-FD38-4147-858E-3F464C5A3E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2B331D-9F77-4AC7-8EF7-5F8E47A11F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E959B3-8765-403C-AD5A-A300EE2871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A15E2-E853-4B62-AABA-B7FA8D0249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629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81905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A09D8D-E46A-4556-A878-1AB8B2DC0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BEA583-97C2-4533-B3C7-9CA84BEBB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3781B9-FD10-48E2-A556-80DC5B94C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583D1-4326-4689-9A8C-401ED8E097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6523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2B05CD-D762-4EBE-98F5-78A9DE8C48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4B1B50-7AA4-4C3A-976A-5BEBA45266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3069B4-F05A-4389-AC52-36C116A07E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F30AD-C9E9-4595-A402-761A851FDBE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8455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6FF2B7-909C-4F2A-987C-BBCE12C126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D7F27-A1C7-4EB1-905E-EE301244A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8DADF-8D36-4A3D-BA3A-777D2A4173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39938-877A-4E06-BB81-F72F002500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1639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72B587F-2C38-4EB7-A31B-1C7CD9EFA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B72846-E0AA-43CD-99E9-DEDA809D9C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91EA93-1773-4673-A0F3-FC4714A82F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4CF21-D63A-4520-992C-EE38ADC302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568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AC7D5D-D944-4B5E-A837-54F63703BA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2494E34-E15E-4B64-B6B6-992EEB23FE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C08074-527D-494B-9DE4-1CE0BA87A0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F2BEC-A2BD-4417-8703-A6C3C49D07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6716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9C9B2D-B0F0-44A4-AB03-64BD9556D2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59C7B9-5423-444B-A208-4F37CBE48A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2E823A9-8032-437F-B7CD-4BC97E46A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A4BFD-A7DA-4970-9D93-D7E549B223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30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DD5EB4-201A-4587-9DFE-A97C212235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F229B7-3BF3-4423-B778-5A556F147A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67BDDE-B7F0-4B7D-9DC4-81AD17B551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9376E-153E-421E-8EEC-54825B7054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535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FC3D32-7D70-4AAC-886E-4FB17D2B33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0441BC-5D8F-4920-B1C6-6518A8A735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49CAD-662A-41FD-9D07-7D46C16F55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FCAE8-2768-4058-A61A-C634D7773D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163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53EE564-467C-4AEB-B791-C656E8BE1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60F4775-87E5-485A-8D32-21100CD09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1D4B65D-92BD-4380-8B4C-83569E4D4B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B6811EE-2A4D-42E3-B535-7CA58BA0CE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851B7C6-6344-4C07-9874-6598F4A844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EDBAD1CA-3DE5-44AC-BA33-D060113C4B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1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3.png"/><Relationship Id="rId15" Type="http://schemas.microsoft.com/office/2007/relationships/hdphoto" Target="../media/hdphoto6.wdp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4.wdp"/><Relationship Id="rId18" Type="http://schemas.openxmlformats.org/officeDocument/2006/relationships/image" Target="../media/image18.jpeg"/><Relationship Id="rId3" Type="http://schemas.microsoft.com/office/2007/relationships/media" Target="../media/media4.m4a"/><Relationship Id="rId21" Type="http://schemas.openxmlformats.org/officeDocument/2006/relationships/image" Target="../media/image10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16.png"/><Relationship Id="rId2" Type="http://schemas.openxmlformats.org/officeDocument/2006/relationships/audio" Target="../media/media3.m4a"/><Relationship Id="rId16" Type="http://schemas.openxmlformats.org/officeDocument/2006/relationships/image" Target="../media/image12.png"/><Relationship Id="rId20" Type="http://schemas.openxmlformats.org/officeDocument/2006/relationships/image" Target="../media/image25.png"/><Relationship Id="rId1" Type="http://schemas.microsoft.com/office/2007/relationships/media" Target="../media/media3.m4a"/><Relationship Id="rId6" Type="http://schemas.openxmlformats.org/officeDocument/2006/relationships/notesSlide" Target="../notesSlides/notesSlide5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5" Type="http://schemas.microsoft.com/office/2007/relationships/hdphoto" Target="../media/hdphoto3.wdp"/><Relationship Id="rId10" Type="http://schemas.openxmlformats.org/officeDocument/2006/relationships/image" Target="../media/image11.png"/><Relationship Id="rId19" Type="http://schemas.openxmlformats.org/officeDocument/2006/relationships/image" Target="../media/image24.png"/><Relationship Id="rId4" Type="http://schemas.openxmlformats.org/officeDocument/2006/relationships/audio" Target="../media/media4.m4a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jpe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36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7.wdp"/><Relationship Id="rId4" Type="http://schemas.openxmlformats.org/officeDocument/2006/relationships/audio" Target="../media/media7.mp3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jpeg"/><Relationship Id="rId4" Type="http://schemas.openxmlformats.org/officeDocument/2006/relationships/audio" Target="../media/media7.mp3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slide" Target="slide37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hyperlink" Target="Audio/&#25429;&#40165;&#32773;&#20043;&#27468;_original.mp3" TargetMode="External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9.emf"/><Relationship Id="rId3" Type="http://schemas.openxmlformats.org/officeDocument/2006/relationships/image" Target="../media/image7.png"/><Relationship Id="rId7" Type="http://schemas.openxmlformats.org/officeDocument/2006/relationships/hyperlink" Target="https://ds.pearson.com.hk/qr?source=music&amp;originId=pri_music_ppt_2a10_01" TargetMode="External"/><Relationship Id="rId12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slide" Target="slide35.xml"/><Relationship Id="rId5" Type="http://schemas.openxmlformats.org/officeDocument/2006/relationships/slide" Target="slide38.xml"/><Relationship Id="rId10" Type="http://schemas.openxmlformats.org/officeDocument/2006/relationships/image" Target="../media/image38.emf"/><Relationship Id="rId4" Type="http://schemas.openxmlformats.org/officeDocument/2006/relationships/hyperlink" Target="https://ds.pearson.com.hk/qr?source=music&amp;originId=pri_music_ppt_2a10_02" TargetMode="External"/><Relationship Id="rId9" Type="http://schemas.openxmlformats.org/officeDocument/2006/relationships/oleObject" Target="../embeddings/Microsoft_Word_97_-_2003_Document.doc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slide" Target="slide26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microsoft.com/office/2007/relationships/hdphoto" Target="../media/hdphoto7.wdp"/><Relationship Id="rId3" Type="http://schemas.microsoft.com/office/2007/relationships/media" Target="../media/media12.m4a"/><Relationship Id="rId7" Type="http://schemas.openxmlformats.org/officeDocument/2006/relationships/image" Target="../media/image3.png"/><Relationship Id="rId12" Type="http://schemas.openxmlformats.org/officeDocument/2006/relationships/image" Target="../media/image2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jpeg"/><Relationship Id="rId4" Type="http://schemas.openxmlformats.org/officeDocument/2006/relationships/audio" Target="../media/media12.m4a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F2F3E13-BF72-4D7F-AD9E-8FB99EE2B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6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BE25518F-1AE0-4EEC-A64F-4E1099C28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sp>
        <p:nvSpPr>
          <p:cNvPr id="3080" name="Rectangle 21">
            <a:extLst>
              <a:ext uri="{FF2B5EF4-FFF2-40B4-BE49-F238E27FC236}">
                <a16:creationId xmlns:a16="http://schemas.microsoft.com/office/drawing/2014/main" id="{A73C955C-1847-4AD0-85E9-F012A4EEF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808" y="2621757"/>
            <a:ext cx="4302732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8000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8B5A31-1B5A-4AF4-998D-2BA0037CD13A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45" name="Picture 26">
            <a:extLst>
              <a:ext uri="{FF2B5EF4-FFF2-40B4-BE49-F238E27FC236}">
                <a16:creationId xmlns:a16="http://schemas.microsoft.com/office/drawing/2014/main" id="{CD0CE8B6-6101-478A-ABFF-64AAE86516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46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D1325D6-6A90-4E4E-8EC3-84F25067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2255139" y="2013857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8" name="Picture 79">
            <a:extLst>
              <a:ext uri="{FF2B5EF4-FFF2-40B4-BE49-F238E27FC236}">
                <a16:creationId xmlns:a16="http://schemas.microsoft.com/office/drawing/2014/main" id="{241265E3-892B-4AF0-983E-14C7D7BE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97">
            <a:extLst>
              <a:ext uri="{FF2B5EF4-FFF2-40B4-BE49-F238E27FC236}">
                <a16:creationId xmlns:a16="http://schemas.microsoft.com/office/drawing/2014/main" id="{B8EE7D04-725F-42E2-9F47-4D8821B8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" name="群組 1">
            <a:extLst>
              <a:ext uri="{FF2B5EF4-FFF2-40B4-BE49-F238E27FC236}">
                <a16:creationId xmlns:a16="http://schemas.microsoft.com/office/drawing/2014/main" id="{C1DAA6D2-255F-489F-A9AC-1ACF89D16E71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E26DA4BB-C22A-4FE3-8ACD-5E1B1CD9623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7ED0CD18-6A4F-4754-81D9-6F9ABA9E2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93D60A10-00D3-4D7C-9162-52822D8C705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0BAD722A-04D2-4CAB-8F0B-41F65BC7AA9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C603F4BB-88CA-4032-A582-9A3AE192088A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792982A4-99E0-47A8-9E33-F267655B59FD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B5FE2AEF-BC6A-498C-ACC4-1CA13C10FC0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8EB2CFC2-17CB-4F32-83C6-536B9C098E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12B8CCE8-C341-452E-9156-F183BD78164E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FC0D712C-37DC-4F00-80FA-CFCF706AAEF3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1105A828-99AB-4490-A185-A2D65875197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7D51CA44-4FCD-4825-AABC-C1A07E313EFD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EF03F032-B5AE-4121-A814-E8AA25165C44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id="{DFA571E1-5A2E-4930-9F8F-7F19C3A9484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id="{A8FE77A7-ED35-4EB4-AA2C-480D56232085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" name="Rectangle 21">
            <a:extLst>
              <a:ext uri="{FF2B5EF4-FFF2-40B4-BE49-F238E27FC236}">
                <a16:creationId xmlns:a16="http://schemas.microsoft.com/office/drawing/2014/main" id="{7EB97D17-58B9-4FDB-B10E-B4707BF0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2564904"/>
            <a:ext cx="3248025" cy="181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72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唱出感受</a:t>
            </a: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812ED016-3C26-403B-856B-2F87B2068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2ECE8D-3393-4BA7-90AF-DB2DB7983A89}"/>
              </a:ext>
            </a:extLst>
          </p:cNvPr>
          <p:cNvSpPr/>
          <p:nvPr/>
        </p:nvSpPr>
        <p:spPr bwMode="auto">
          <a:xfrm>
            <a:off x="-80964" y="-962"/>
            <a:ext cx="12239625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69667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05508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4" y="188640"/>
            <a:ext cx="312175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</a:t>
            </a:r>
            <a:r>
              <a:rPr lang="zh-TW" altLang="en-US" sz="2800" dirty="0">
                <a:ea typeface="標楷體" panose="03000509000000000000" pitchFamily="65" charset="-120"/>
              </a:rPr>
              <a:t>掌握         的節奏</a:t>
            </a:r>
            <a:endParaRPr lang="en-US" altLang="zh-TW" sz="2800" dirty="0">
              <a:ea typeface="標楷體" panose="03000509000000000000" pitchFamily="65" charset="-120"/>
            </a:endParaRPr>
          </a:p>
        </p:txBody>
      </p:sp>
      <p:pic>
        <p:nvPicPr>
          <p:cNvPr id="14" name="Picture 2" descr="S2-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295516"/>
            <a:ext cx="708607" cy="34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443" b="75911" l="51270" r="72168">
                        <a14:foregroundMark x1="56934" y1="71094" x2="56934" y2="71094"/>
                        <a14:foregroundMark x1="61328" y1="73047" x2="61328" y2="73047"/>
                        <a14:foregroundMark x1="58594" y1="71484" x2="58594" y2="71484"/>
                        <a14:foregroundMark x1="57520" y1="72526" x2="57520" y2="7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3" t="46241" r="29183" b="25101"/>
          <a:stretch/>
        </p:blipFill>
        <p:spPr bwMode="auto">
          <a:xfrm>
            <a:off x="9552384" y="4805999"/>
            <a:ext cx="1728192" cy="206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説出一些分別是一個字、兩個字和四個字的食物名稱。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948" b="63542" l="48633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645" r="30544" b="36895"/>
          <a:stretch/>
        </p:blipFill>
        <p:spPr bwMode="auto">
          <a:xfrm>
            <a:off x="2976281" y="4754772"/>
            <a:ext cx="1645899" cy="205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266" b="86849" l="50293" r="77051">
                        <a14:foregroundMark x1="56641" y1="82943" x2="56641" y2="82943"/>
                        <a14:foregroundMark x1="56348" y1="83203" x2="56348" y2="83203"/>
                        <a14:foregroundMark x1="57227" y1="83203" x2="57227" y2="83203"/>
                        <a14:foregroundMark x1="77051" y1="69010" x2="77051" y2="69010"/>
                        <a14:foregroundMark x1="75781" y1="47266" x2="75781" y2="47266"/>
                        <a14:backgroundMark x1="55176" y1="57682" x2="55176" y2="57682"/>
                        <a14:backgroundMark x1="55176" y1="61589" x2="55176" y2="61589"/>
                        <a14:backgroundMark x1="57031" y1="62630" x2="57031" y2="62630"/>
                        <a14:backgroundMark x1="59277" y1="59766" x2="59277" y2="59766"/>
                        <a14:backgroundMark x1="56738" y1="57161" x2="56738" y2="57161"/>
                        <a14:backgroundMark x1="58398" y1="57292" x2="58398" y2="57292"/>
                        <a14:backgroundMark x1="60352" y1="61979" x2="60352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79" t="56958" r="32208" b="14429"/>
          <a:stretch/>
        </p:blipFill>
        <p:spPr bwMode="auto">
          <a:xfrm>
            <a:off x="5362539" y="4632884"/>
            <a:ext cx="1525549" cy="230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250" b="84635" l="33887" r="50879">
                        <a14:foregroundMark x1="38867" y1="79688" x2="38867" y2="79688"/>
                        <a14:foregroundMark x1="45898" y1="80729" x2="45898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56960" r="49953" b="16177"/>
          <a:stretch/>
        </p:blipFill>
        <p:spPr bwMode="auto">
          <a:xfrm>
            <a:off x="7384627" y="4821522"/>
            <a:ext cx="1597414" cy="213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125" b="84115" l="6836" r="18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6" t="52549" r="80982" b="16177"/>
          <a:stretch/>
        </p:blipFill>
        <p:spPr bwMode="auto">
          <a:xfrm>
            <a:off x="710388" y="4412485"/>
            <a:ext cx="1407478" cy="2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479376" y="1551127"/>
            <a:ext cx="1933406" cy="720080"/>
            <a:chOff x="694018" y="1551127"/>
            <a:chExt cx="1933406" cy="720080"/>
          </a:xfrm>
        </p:grpSpPr>
        <p:sp>
          <p:nvSpPr>
            <p:cNvPr id="5" name="橢圓 4"/>
            <p:cNvSpPr/>
            <p:nvPr/>
          </p:nvSpPr>
          <p:spPr bwMode="auto">
            <a:xfrm>
              <a:off x="1055439" y="1551127"/>
              <a:ext cx="1571985" cy="720080"/>
            </a:xfrm>
            <a:prstGeom prst="ellipse">
              <a:avLst/>
            </a:prstGeom>
            <a:solidFill>
              <a:srgbClr val="FDCFE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3800" name="Picture 8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7396" b="72266" l="29102" r="52930">
                          <a14:foregroundMark x1="37695" y1="53516" x2="37695" y2="53516"/>
                          <a14:foregroundMark x1="41016" y1="59766" x2="41016" y2="59766"/>
                          <a14:foregroundMark x1="43555" y1="59375" x2="43555" y2="59375"/>
                          <a14:foregroundMark x1="43457" y1="58333" x2="43457" y2="58333"/>
                          <a14:foregroundMark x1="44043" y1="57552" x2="44043" y2="57552"/>
                          <a14:foregroundMark x1="45898" y1="57943" x2="45898" y2="57943"/>
                          <a14:foregroundMark x1="45215" y1="58203" x2="45215" y2="58203"/>
                          <a14:foregroundMark x1="41309" y1="58984" x2="40234" y2="59115"/>
                          <a14:foregroundMark x1="39551" y1="59766" x2="39551" y2="59766"/>
                          <a14:foregroundMark x1="39063" y1="59766" x2="38281" y2="60156"/>
                          <a14:foregroundMark x1="37891" y1="60417" x2="37891" y2="60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90" t="47278" r="47631" b="29133"/>
            <a:stretch/>
          </p:blipFill>
          <p:spPr bwMode="auto">
            <a:xfrm>
              <a:off x="694018" y="1628800"/>
              <a:ext cx="722843" cy="57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1464" y="1628800"/>
              <a:ext cx="13559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一個字</a:t>
              </a:r>
              <a:endParaRPr lang="en-US" altLang="zh-TW" sz="1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5957" y="1563321"/>
            <a:ext cx="832806" cy="707886"/>
          </a:xfrm>
          <a:prstGeom prst="rect">
            <a:avLst/>
          </a:prstGeom>
          <a:solidFill>
            <a:srgbClr val="FDCFE7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飯</a:t>
            </a:r>
            <a:endParaRPr lang="en-US" altLang="zh-TW" sz="4000" dirty="0">
              <a:solidFill>
                <a:srgbClr val="F020B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946" y="1568229"/>
            <a:ext cx="832806" cy="707886"/>
          </a:xfrm>
          <a:prstGeom prst="rect">
            <a:avLst/>
          </a:prstGeom>
          <a:solidFill>
            <a:srgbClr val="FDCFE7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梨</a:t>
            </a:r>
            <a:endParaRPr lang="en-US" altLang="zh-TW" sz="4000" dirty="0">
              <a:solidFill>
                <a:srgbClr val="F020B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170" y="1568986"/>
            <a:ext cx="832806" cy="707886"/>
          </a:xfrm>
          <a:prstGeom prst="rect">
            <a:avLst/>
          </a:prstGeom>
          <a:solidFill>
            <a:srgbClr val="FDCFE7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雞</a:t>
            </a:r>
            <a:endParaRPr lang="en-US" altLang="zh-TW" sz="4000" dirty="0">
              <a:solidFill>
                <a:srgbClr val="F020B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1560575"/>
            <a:ext cx="832806" cy="707886"/>
          </a:xfrm>
          <a:prstGeom prst="rect">
            <a:avLst/>
          </a:prstGeom>
          <a:solidFill>
            <a:srgbClr val="FDCFE7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魚</a:t>
            </a:r>
            <a:endParaRPr lang="en-US" altLang="zh-TW" sz="4000" dirty="0">
              <a:solidFill>
                <a:srgbClr val="F020B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152" y="1536467"/>
            <a:ext cx="832806" cy="707886"/>
          </a:xfrm>
          <a:prstGeom prst="rect">
            <a:avLst/>
          </a:prstGeom>
          <a:solidFill>
            <a:srgbClr val="FDCFE7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蝦</a:t>
            </a:r>
            <a:endParaRPr lang="en-US" altLang="zh-TW" sz="4000" dirty="0">
              <a:solidFill>
                <a:srgbClr val="F020B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493018" y="2636912"/>
            <a:ext cx="1933406" cy="720080"/>
            <a:chOff x="479376" y="2636912"/>
            <a:chExt cx="1933406" cy="720080"/>
          </a:xfrm>
        </p:grpSpPr>
        <p:sp>
          <p:nvSpPr>
            <p:cNvPr id="38" name="橢圓 37"/>
            <p:cNvSpPr/>
            <p:nvPr/>
          </p:nvSpPr>
          <p:spPr bwMode="auto">
            <a:xfrm>
              <a:off x="840797" y="2636912"/>
              <a:ext cx="1571985" cy="720080"/>
            </a:xfrm>
            <a:prstGeom prst="ellipse">
              <a:avLst/>
            </a:prstGeom>
            <a:solidFill>
              <a:srgbClr val="C3EDB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7396" b="72266" l="29102" r="52930">
                          <a14:foregroundMark x1="37695" y1="53516" x2="37695" y2="53516"/>
                          <a14:foregroundMark x1="41016" y1="59766" x2="41016" y2="59766"/>
                          <a14:foregroundMark x1="43555" y1="59375" x2="43555" y2="59375"/>
                          <a14:foregroundMark x1="43457" y1="58333" x2="43457" y2="58333"/>
                          <a14:foregroundMark x1="44043" y1="57552" x2="44043" y2="57552"/>
                          <a14:foregroundMark x1="45898" y1="57943" x2="45898" y2="57943"/>
                          <a14:foregroundMark x1="45215" y1="58203" x2="45215" y2="58203"/>
                          <a14:foregroundMark x1="41309" y1="58984" x2="40234" y2="59115"/>
                          <a14:foregroundMark x1="39551" y1="59766" x2="39551" y2="59766"/>
                          <a14:foregroundMark x1="39063" y1="59766" x2="38281" y2="60156"/>
                          <a14:foregroundMark x1="37891" y1="60417" x2="37891" y2="60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90" t="47278" r="47631" b="29133"/>
            <a:stretch/>
          </p:blipFill>
          <p:spPr bwMode="auto">
            <a:xfrm>
              <a:off x="479376" y="2714585"/>
              <a:ext cx="722843" cy="57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822" y="2714585"/>
              <a:ext cx="13559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兩個字</a:t>
              </a:r>
              <a:endParaRPr lang="en-US" altLang="zh-TW" sz="1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7274" y="2577098"/>
            <a:ext cx="1224136" cy="707886"/>
          </a:xfrm>
          <a:prstGeom prst="rect">
            <a:avLst/>
          </a:prstGeom>
          <a:solidFill>
            <a:srgbClr val="C3EDBD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玉米</a:t>
            </a:r>
            <a:endParaRPr lang="en-US" altLang="zh-TW" sz="4000" dirty="0">
              <a:solidFill>
                <a:srgbClr val="F020B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3458" y="2564904"/>
            <a:ext cx="1224136" cy="707886"/>
          </a:xfrm>
          <a:prstGeom prst="rect">
            <a:avLst/>
          </a:prstGeom>
          <a:solidFill>
            <a:srgbClr val="C3EDBD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蘋果</a:t>
            </a:r>
            <a:endParaRPr lang="en-US" altLang="zh-TW" sz="4000" dirty="0">
              <a:solidFill>
                <a:srgbClr val="F020B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634" y="2564904"/>
            <a:ext cx="1224136" cy="707886"/>
          </a:xfrm>
          <a:prstGeom prst="rect">
            <a:avLst/>
          </a:prstGeom>
          <a:solidFill>
            <a:srgbClr val="C3EDBD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雞腿</a:t>
            </a:r>
            <a:endParaRPr lang="en-US" altLang="zh-TW" sz="4000" dirty="0">
              <a:solidFill>
                <a:srgbClr val="F020B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9802" y="2564904"/>
            <a:ext cx="1224136" cy="707886"/>
          </a:xfrm>
          <a:prstGeom prst="rect">
            <a:avLst/>
          </a:prstGeom>
          <a:solidFill>
            <a:srgbClr val="C3EDBD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薯條</a:t>
            </a:r>
            <a:endParaRPr lang="en-US" altLang="zh-TW" sz="4000" dirty="0">
              <a:solidFill>
                <a:srgbClr val="F020B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8400256" y="1721868"/>
            <a:ext cx="17876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5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還有</a:t>
            </a:r>
            <a:r>
              <a:rPr lang="en-US" altLang="zh-TW" sz="25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‥‥‥</a:t>
            </a:r>
            <a:endParaRPr lang="zh-TW" altLang="en-US" sz="2500" dirty="0">
              <a:solidFill>
                <a:srgbClr val="F020B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493018" y="3717032"/>
            <a:ext cx="1933406" cy="720080"/>
            <a:chOff x="479376" y="3717032"/>
            <a:chExt cx="1933406" cy="720080"/>
          </a:xfrm>
        </p:grpSpPr>
        <p:sp>
          <p:nvSpPr>
            <p:cNvPr id="47" name="橢圓 46"/>
            <p:cNvSpPr/>
            <p:nvPr/>
          </p:nvSpPr>
          <p:spPr bwMode="auto">
            <a:xfrm>
              <a:off x="840797" y="3717032"/>
              <a:ext cx="1571985" cy="720080"/>
            </a:xfrm>
            <a:prstGeom prst="ellipse">
              <a:avLst/>
            </a:prstGeom>
            <a:solidFill>
              <a:srgbClr val="C7EAF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48" name="Picture 8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7396" b="72266" l="29102" r="52930">
                          <a14:foregroundMark x1="37695" y1="53516" x2="37695" y2="53516"/>
                          <a14:foregroundMark x1="41016" y1="59766" x2="41016" y2="59766"/>
                          <a14:foregroundMark x1="43555" y1="59375" x2="43555" y2="59375"/>
                          <a14:foregroundMark x1="43457" y1="58333" x2="43457" y2="58333"/>
                          <a14:foregroundMark x1="44043" y1="57552" x2="44043" y2="57552"/>
                          <a14:foregroundMark x1="45898" y1="57943" x2="45898" y2="57943"/>
                          <a14:foregroundMark x1="45215" y1="58203" x2="45215" y2="58203"/>
                          <a14:foregroundMark x1="41309" y1="58984" x2="40234" y2="59115"/>
                          <a14:foregroundMark x1="39551" y1="59766" x2="39551" y2="59766"/>
                          <a14:foregroundMark x1="39063" y1="59766" x2="38281" y2="60156"/>
                          <a14:foregroundMark x1="37891" y1="60417" x2="37891" y2="60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90" t="47278" r="47631" b="29133"/>
            <a:stretch/>
          </p:blipFill>
          <p:spPr bwMode="auto">
            <a:xfrm>
              <a:off x="479376" y="3794705"/>
              <a:ext cx="722843" cy="57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822" y="3794705"/>
              <a:ext cx="13559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四個字</a:t>
              </a:r>
              <a:endParaRPr lang="en-US" altLang="zh-TW" sz="1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5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7274" y="3657218"/>
            <a:ext cx="2263538" cy="707886"/>
          </a:xfrm>
          <a:prstGeom prst="rect">
            <a:avLst/>
          </a:prstGeom>
          <a:solidFill>
            <a:srgbClr val="C7EAF9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士多啤梨</a:t>
            </a:r>
            <a:endParaRPr lang="en-US" altLang="zh-TW" sz="4000" dirty="0">
              <a:solidFill>
                <a:srgbClr val="F020B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630" y="3645024"/>
            <a:ext cx="2263538" cy="707886"/>
          </a:xfrm>
          <a:prstGeom prst="rect">
            <a:avLst/>
          </a:prstGeom>
          <a:solidFill>
            <a:srgbClr val="C7EAF9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肉醬意粉</a:t>
            </a:r>
            <a:endParaRPr lang="en-US" altLang="zh-TW" sz="4000" dirty="0">
              <a:solidFill>
                <a:srgbClr val="F020B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6918" y="3645024"/>
            <a:ext cx="2263538" cy="707886"/>
          </a:xfrm>
          <a:prstGeom prst="rect">
            <a:avLst/>
          </a:prstGeom>
          <a:solidFill>
            <a:srgbClr val="C7EAF9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芝士蛋糕</a:t>
            </a:r>
            <a:endParaRPr lang="en-US" altLang="zh-TW" sz="4000" dirty="0">
              <a:solidFill>
                <a:srgbClr val="F020B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8845946" y="2708920"/>
            <a:ext cx="17876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5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還有</a:t>
            </a:r>
            <a:r>
              <a:rPr lang="en-US" altLang="zh-TW" sz="25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‥‥‥</a:t>
            </a:r>
            <a:endParaRPr lang="zh-TW" altLang="en-US" sz="2500" dirty="0">
              <a:solidFill>
                <a:srgbClr val="F020B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0284995" y="3816042"/>
            <a:ext cx="17876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5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還有</a:t>
            </a:r>
            <a:r>
              <a:rPr lang="en-US" altLang="zh-TW" sz="25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‥‥‥</a:t>
            </a:r>
            <a:endParaRPr lang="zh-TW" altLang="en-US" sz="2500" dirty="0">
              <a:solidFill>
                <a:srgbClr val="F020B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094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 animBg="1"/>
      <p:bldP spid="31" grpId="0" animBg="1"/>
      <p:bldP spid="32" grpId="0" animBg="1"/>
      <p:bldP spid="33" grpId="0" animBg="1"/>
      <p:bldP spid="34" grpId="0" animBg="1"/>
      <p:bldP spid="41" grpId="0" animBg="1"/>
      <p:bldP spid="42" grpId="0" animBg="1"/>
      <p:bldP spid="43" grpId="0" animBg="1"/>
      <p:bldP spid="44" grpId="0" animBg="1"/>
      <p:bldP spid="46" grpId="0"/>
      <p:bldP spid="51" grpId="0" animBg="1"/>
      <p:bldP spid="52" grpId="0" animBg="1"/>
      <p:bldP spid="53" grpId="0" animBg="1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05508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4" y="188640"/>
            <a:ext cx="312175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ea typeface="標楷體" panose="03000509000000000000" pitchFamily="65" charset="-120"/>
              </a:rPr>
              <a:t>  掌握         的節奏</a:t>
            </a:r>
            <a:endParaRPr lang="en-US" altLang="zh-TW" sz="2800" dirty="0">
              <a:ea typeface="標楷體" panose="03000509000000000000" pitchFamily="65" charset="-120"/>
            </a:endParaRPr>
          </a:p>
        </p:txBody>
      </p:sp>
      <p:pic>
        <p:nvPicPr>
          <p:cNvPr id="14" name="Picture 2" descr="S2-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295516"/>
            <a:ext cx="708607" cy="34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443" b="75911" l="51270" r="72168">
                        <a14:foregroundMark x1="56934" y1="71094" x2="56934" y2="71094"/>
                        <a14:foregroundMark x1="61328" y1="73047" x2="61328" y2="73047"/>
                        <a14:foregroundMark x1="58594" y1="71484" x2="58594" y2="71484"/>
                        <a14:foregroundMark x1="57520" y1="72526" x2="57520" y2="7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3" t="46241" r="29183" b="25101"/>
          <a:stretch/>
        </p:blipFill>
        <p:spPr bwMode="auto">
          <a:xfrm>
            <a:off x="9552384" y="4805999"/>
            <a:ext cx="1728192" cy="206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試讀出課文中的例句。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948" b="63542" l="48633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645" r="30544" b="36895"/>
          <a:stretch/>
        </p:blipFill>
        <p:spPr bwMode="auto">
          <a:xfrm>
            <a:off x="2976281" y="4754772"/>
            <a:ext cx="1645899" cy="205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266" b="86849" l="50293" r="77051">
                        <a14:foregroundMark x1="56641" y1="82943" x2="56641" y2="82943"/>
                        <a14:foregroundMark x1="56348" y1="83203" x2="56348" y2="83203"/>
                        <a14:foregroundMark x1="57227" y1="83203" x2="57227" y2="83203"/>
                        <a14:foregroundMark x1="77051" y1="69010" x2="77051" y2="69010"/>
                        <a14:foregroundMark x1="75781" y1="47266" x2="75781" y2="47266"/>
                        <a14:backgroundMark x1="55176" y1="57682" x2="55176" y2="57682"/>
                        <a14:backgroundMark x1="55176" y1="61589" x2="55176" y2="61589"/>
                        <a14:backgroundMark x1="57031" y1="62630" x2="57031" y2="62630"/>
                        <a14:backgroundMark x1="59277" y1="59766" x2="59277" y2="59766"/>
                        <a14:backgroundMark x1="56738" y1="57161" x2="56738" y2="57161"/>
                        <a14:backgroundMark x1="58398" y1="57292" x2="58398" y2="57292"/>
                        <a14:backgroundMark x1="60352" y1="61979" x2="60352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79" t="56958" r="32208" b="14429"/>
          <a:stretch/>
        </p:blipFill>
        <p:spPr bwMode="auto">
          <a:xfrm>
            <a:off x="5362539" y="4632884"/>
            <a:ext cx="1525549" cy="230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250" b="84635" l="33887" r="50879">
                        <a14:foregroundMark x1="38867" y1="79688" x2="38867" y2="79688"/>
                        <a14:foregroundMark x1="45898" y1="80729" x2="45898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56960" r="49953" b="16177"/>
          <a:stretch/>
        </p:blipFill>
        <p:spPr bwMode="auto">
          <a:xfrm>
            <a:off x="7384627" y="4821522"/>
            <a:ext cx="1597414" cy="213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125" b="84115" l="6836" r="18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6" t="52549" r="80982" b="16177"/>
          <a:stretch/>
        </p:blipFill>
        <p:spPr bwMode="auto">
          <a:xfrm>
            <a:off x="710388" y="4412485"/>
            <a:ext cx="1407478" cy="2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jade\AppData\Local\Temp\Rar$DRa0.530\MUSIC_2016_2AB\content\bookshelf\9789880014604\OEBPS\4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4" t="13978" r="17831" b="76129"/>
          <a:stretch/>
        </p:blipFill>
        <p:spPr bwMode="auto">
          <a:xfrm>
            <a:off x="1557433" y="1910259"/>
            <a:ext cx="8609639" cy="1584176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43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05508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4" y="188640"/>
            <a:ext cx="312175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ea typeface="標楷體" panose="03000509000000000000" pitchFamily="65" charset="-120"/>
              </a:rPr>
              <a:t>  掌握         的節奏</a:t>
            </a:r>
            <a:endParaRPr lang="en-US" altLang="zh-TW" sz="2800" dirty="0">
              <a:ea typeface="標楷體" panose="03000509000000000000" pitchFamily="65" charset="-120"/>
            </a:endParaRPr>
          </a:p>
        </p:txBody>
      </p:sp>
      <p:pic>
        <p:nvPicPr>
          <p:cNvPr id="14" name="Picture 2" descr="S2-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295516"/>
            <a:ext cx="708607" cy="34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443" b="75911" l="51270" r="72168">
                        <a14:foregroundMark x1="56934" y1="71094" x2="56934" y2="71094"/>
                        <a14:foregroundMark x1="61328" y1="73047" x2="61328" y2="73047"/>
                        <a14:foregroundMark x1="58594" y1="71484" x2="58594" y2="71484"/>
                        <a14:foregroundMark x1="57520" y1="72526" x2="57520" y2="7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3" t="46241" r="29183" b="25101"/>
          <a:stretch/>
        </p:blipFill>
        <p:spPr bwMode="auto">
          <a:xfrm>
            <a:off x="9552384" y="4805999"/>
            <a:ext cx="1728192" cy="206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948" b="63542" l="48633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645" r="30544" b="36895"/>
          <a:stretch/>
        </p:blipFill>
        <p:spPr bwMode="auto">
          <a:xfrm>
            <a:off x="2976281" y="4754772"/>
            <a:ext cx="1645899" cy="205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266" b="86849" l="50293" r="77051">
                        <a14:foregroundMark x1="56641" y1="82943" x2="56641" y2="82943"/>
                        <a14:foregroundMark x1="56348" y1="83203" x2="56348" y2="83203"/>
                        <a14:foregroundMark x1="57227" y1="83203" x2="57227" y2="83203"/>
                        <a14:foregroundMark x1="77051" y1="69010" x2="77051" y2="69010"/>
                        <a14:foregroundMark x1="75781" y1="47266" x2="75781" y2="47266"/>
                        <a14:backgroundMark x1="55176" y1="57682" x2="55176" y2="57682"/>
                        <a14:backgroundMark x1="55176" y1="61589" x2="55176" y2="61589"/>
                        <a14:backgroundMark x1="57031" y1="62630" x2="57031" y2="62630"/>
                        <a14:backgroundMark x1="59277" y1="59766" x2="59277" y2="59766"/>
                        <a14:backgroundMark x1="56738" y1="57161" x2="56738" y2="57161"/>
                        <a14:backgroundMark x1="58398" y1="57292" x2="58398" y2="57292"/>
                        <a14:backgroundMark x1="60352" y1="61979" x2="60352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79" t="56958" r="32208" b="14429"/>
          <a:stretch/>
        </p:blipFill>
        <p:spPr bwMode="auto">
          <a:xfrm>
            <a:off x="5362539" y="4632884"/>
            <a:ext cx="1525549" cy="230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250" b="84635" l="33887" r="50879">
                        <a14:foregroundMark x1="38867" y1="79688" x2="38867" y2="79688"/>
                        <a14:foregroundMark x1="45898" y1="80729" x2="45898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56960" r="49953" b="16177"/>
          <a:stretch/>
        </p:blipFill>
        <p:spPr bwMode="auto">
          <a:xfrm>
            <a:off x="7384627" y="4821522"/>
            <a:ext cx="1597414" cy="213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125" b="84115" l="6836" r="18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6" t="52549" r="80982" b="16177"/>
          <a:stretch/>
        </p:blipFill>
        <p:spPr bwMode="auto">
          <a:xfrm>
            <a:off x="710388" y="4412485"/>
            <a:ext cx="1407478" cy="2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515938" y="889556"/>
            <a:ext cx="10692630" cy="523220"/>
            <a:chOff x="515938" y="889556"/>
            <a:chExt cx="10692630" cy="523220"/>
          </a:xfrm>
        </p:grpSpPr>
        <p:sp>
          <p:nvSpPr>
            <p:cNvPr id="21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938" y="889556"/>
              <a:ext cx="1069263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為以下樂句的 、   和     配上不同食物的名稱。</a:t>
              </a:r>
            </a:p>
          </p:txBody>
        </p:sp>
        <p:pic>
          <p:nvPicPr>
            <p:cNvPr id="35842" name="Picture 2" descr="S2-0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632" y="955684"/>
              <a:ext cx="110300" cy="365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3" name="Picture 3" descr="S2-1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5680" y="955685"/>
              <a:ext cx="546376" cy="365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4" name="Picture 4" descr="S2-1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784" y="955685"/>
              <a:ext cx="760878" cy="365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846" name="Picture 6" descr="C:\Users\jade\AppData\Local\Temp\Rar$DRa0.057\MUSIC_2016_2AB\content\bookshelf\9789880014604\OEBPS\41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2580" r="17831" b="60645"/>
          <a:stretch/>
        </p:blipFill>
        <p:spPr bwMode="auto">
          <a:xfrm>
            <a:off x="1486062" y="1756752"/>
            <a:ext cx="7893861" cy="244827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559496" y="2704137"/>
            <a:ext cx="607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參考答案：蘋       果         橙                     士  多 啤  梨  桃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559496" y="3851756"/>
            <a:ext cx="598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參考答案：士  多  啤  梨   蘋       果          玉       米       橙</a:t>
            </a:r>
          </a:p>
        </p:txBody>
      </p:sp>
    </p:spTree>
    <p:extLst>
      <p:ext uri="{BB962C8B-B14F-4D97-AF65-F5344CB8AC3E}">
        <p14:creationId xmlns:p14="http://schemas.microsoft.com/office/powerpoint/2010/main" val="172050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7624" y="-84758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05508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4" y="188640"/>
            <a:ext cx="312175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ea typeface="標楷體" panose="03000509000000000000" pitchFamily="65" charset="-120"/>
              </a:rPr>
              <a:t>  掌握         的節奏</a:t>
            </a:r>
            <a:endParaRPr lang="en-US" altLang="zh-TW" sz="2800" dirty="0">
              <a:ea typeface="標楷體" panose="03000509000000000000" pitchFamily="65" charset="-120"/>
            </a:endParaRPr>
          </a:p>
        </p:txBody>
      </p:sp>
      <p:pic>
        <p:nvPicPr>
          <p:cNvPr id="14" name="Picture 2" descr="S2-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295516"/>
            <a:ext cx="708607" cy="34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443" b="75911" l="51270" r="72168">
                        <a14:foregroundMark x1="56934" y1="71094" x2="56934" y2="71094"/>
                        <a14:foregroundMark x1="61328" y1="73047" x2="61328" y2="73047"/>
                        <a14:foregroundMark x1="58594" y1="71484" x2="58594" y2="71484"/>
                        <a14:foregroundMark x1="57520" y1="72526" x2="57520" y2="7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3" t="46241" r="29183" b="25101"/>
          <a:stretch/>
        </p:blipFill>
        <p:spPr bwMode="auto">
          <a:xfrm>
            <a:off x="9552384" y="4805999"/>
            <a:ext cx="1728192" cy="206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948" b="63542" l="48633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645" r="30544" b="36895"/>
          <a:stretch/>
        </p:blipFill>
        <p:spPr bwMode="auto">
          <a:xfrm>
            <a:off x="2976281" y="4754772"/>
            <a:ext cx="1645899" cy="205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266" b="86849" l="50293" r="77051">
                        <a14:foregroundMark x1="56641" y1="82943" x2="56641" y2="82943"/>
                        <a14:foregroundMark x1="56348" y1="83203" x2="56348" y2="83203"/>
                        <a14:foregroundMark x1="57227" y1="83203" x2="57227" y2="83203"/>
                        <a14:foregroundMark x1="77051" y1="69010" x2="77051" y2="69010"/>
                        <a14:foregroundMark x1="75781" y1="47266" x2="75781" y2="47266"/>
                        <a14:backgroundMark x1="55176" y1="57682" x2="55176" y2="57682"/>
                        <a14:backgroundMark x1="55176" y1="61589" x2="55176" y2="61589"/>
                        <a14:backgroundMark x1="57031" y1="62630" x2="57031" y2="62630"/>
                        <a14:backgroundMark x1="59277" y1="59766" x2="59277" y2="59766"/>
                        <a14:backgroundMark x1="56738" y1="57161" x2="56738" y2="57161"/>
                        <a14:backgroundMark x1="58398" y1="57292" x2="58398" y2="57292"/>
                        <a14:backgroundMark x1="60352" y1="61979" x2="60352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79" t="56958" r="32208" b="14429"/>
          <a:stretch/>
        </p:blipFill>
        <p:spPr bwMode="auto">
          <a:xfrm>
            <a:off x="5362539" y="4632884"/>
            <a:ext cx="1525549" cy="230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250" b="84635" l="33887" r="50879">
                        <a14:foregroundMark x1="38867" y1="79688" x2="38867" y2="79688"/>
                        <a14:foregroundMark x1="45898" y1="80729" x2="45898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56960" r="49953" b="16177"/>
          <a:stretch/>
        </p:blipFill>
        <p:spPr bwMode="auto">
          <a:xfrm>
            <a:off x="7384627" y="4821522"/>
            <a:ext cx="1597414" cy="213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125" b="84115" l="6836" r="18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6" t="52549" r="80982" b="16177"/>
          <a:stretch/>
        </p:blipFill>
        <p:spPr bwMode="auto">
          <a:xfrm>
            <a:off x="710388" y="4412485"/>
            <a:ext cx="1407478" cy="2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77">
            <a:extLst>
              <a:ext uri="{FF2B5EF4-FFF2-40B4-BE49-F238E27FC236}">
                <a16:creationId xmlns:a16="http://schemas.microsoft.com/office/drawing/2014/main" id="{5951525E-D57F-4780-96A3-6A3A517F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600" y="2063750"/>
            <a:ext cx="655272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我們在這課中，再進一步學習表達對音樂的感受吧</a:t>
            </a:r>
            <a:r>
              <a:rPr lang="en-US" altLang="zh-TW" dirty="0">
                <a:solidFill>
                  <a:srgbClr val="0070C0"/>
                </a:solidFill>
                <a:ea typeface="標楷體" panose="03000509000000000000" pitchFamily="65" charset="-120"/>
              </a:rPr>
              <a:t>﹗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2140801" y="1441668"/>
            <a:ext cx="7628472" cy="2563396"/>
            <a:chOff x="1479104" y="1320661"/>
            <a:chExt cx="7628472" cy="2563396"/>
          </a:xfrm>
        </p:grpSpPr>
        <p:sp>
          <p:nvSpPr>
            <p:cNvPr id="27" name="手繪多邊形 17">
              <a:extLst>
                <a:ext uri="{FF2B5EF4-FFF2-40B4-BE49-F238E27FC236}">
                  <a16:creationId xmlns:a16="http://schemas.microsoft.com/office/drawing/2014/main" id="{72B0E014-F833-4FAD-8940-1122943F2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9104" y="1320661"/>
              <a:ext cx="7628472" cy="2563396"/>
            </a:xfrm>
            <a:custGeom>
              <a:avLst/>
              <a:gdLst>
                <a:gd name="T0" fmla="*/ 1590173 w 6010312"/>
                <a:gd name="T1" fmla="*/ 47 h 4278079"/>
                <a:gd name="T2" fmla="*/ 1189714 w 6010312"/>
                <a:gd name="T3" fmla="*/ 436 h 4278079"/>
                <a:gd name="T4" fmla="*/ 12002180 w 6010312"/>
                <a:gd name="T5" fmla="*/ 458 h 4278079"/>
                <a:gd name="T6" fmla="*/ 12875913 w 6010312"/>
                <a:gd name="T7" fmla="*/ 53 h 4278079"/>
                <a:gd name="T8" fmla="*/ 1590173 w 6010312"/>
                <a:gd name="T9" fmla="*/ 47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5265" y="2196153"/>
              <a:ext cx="436896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的節奏口訣是          。</a:t>
              </a:r>
              <a:endParaRPr lang="en-US" altLang="zh-TW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35844" name="Picture 4" descr="S2-1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4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10" y="2132856"/>
              <a:ext cx="1105538" cy="531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66" name="Picture 2" descr="C:\Users\jade\AppData\Local\Temp\Rar$DRa0.003\MUSIC_2016_2AB\content\bookshelf\9789880014604\OEBPS\41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39" t="48910" r="34398" b="48079"/>
            <a:stretch/>
          </p:blipFill>
          <p:spPr bwMode="auto">
            <a:xfrm>
              <a:off x="6456041" y="2181707"/>
              <a:ext cx="1083003" cy="672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97">
            <a:extLst>
              <a:ext uri="{FF2B5EF4-FFF2-40B4-BE49-F238E27FC236}">
                <a16:creationId xmlns:a16="http://schemas.microsoft.com/office/drawing/2014/main" id="{7DBCD9DA-1679-4F2E-8914-BA3E32AA6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1055440" y="1441668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 descr="S2-1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5956">
            <a:off x="10094776" y="1222957"/>
            <a:ext cx="708607" cy="34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S2-1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0993">
            <a:off x="10062177" y="3972900"/>
            <a:ext cx="708607" cy="34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S2-1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735">
            <a:off x="7105089" y="548024"/>
            <a:ext cx="904635" cy="43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S2-12"/>
          <p:cNvPicPr>
            <a:picLocks noChangeAspect="1" noChangeArrowheads="1"/>
          </p:cNvPicPr>
          <p:nvPr/>
        </p:nvPicPr>
        <p:blipFill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735">
            <a:off x="4439912" y="4743992"/>
            <a:ext cx="571821" cy="27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S2-1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735">
            <a:off x="1060935" y="4049166"/>
            <a:ext cx="904635" cy="43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68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5 C -0.00208 0.01203 -0.00104 0.0081 8.33333E-7 0.00902 C 0.00508 0.01458 -0.00208 0.03148 -0.00247 0.03263 C -0.003 0.028 -0.00365 0.0243 -0.00365 0.01875 C -0.00365 0.01064 -0.00065 4.81481E-6 8.33333E-7 4.8148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05508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4" y="188640"/>
            <a:ext cx="312175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ea typeface="標楷體" panose="03000509000000000000" pitchFamily="65" charset="-120"/>
              </a:rPr>
              <a:t>  掌握         的節奏</a:t>
            </a:r>
            <a:endParaRPr lang="en-US" altLang="zh-TW" sz="2800" dirty="0">
              <a:ea typeface="標楷體" panose="03000509000000000000" pitchFamily="65" charset="-120"/>
            </a:endParaRPr>
          </a:p>
        </p:txBody>
      </p:sp>
      <p:pic>
        <p:nvPicPr>
          <p:cNvPr id="14" name="Picture 2" descr="S2-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295516"/>
            <a:ext cx="708607" cy="34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443" b="75911" l="51270" r="72168">
                        <a14:foregroundMark x1="56934" y1="71094" x2="56934" y2="71094"/>
                        <a14:foregroundMark x1="61328" y1="73047" x2="61328" y2="73047"/>
                        <a14:foregroundMark x1="58594" y1="71484" x2="58594" y2="71484"/>
                        <a14:foregroundMark x1="57520" y1="72526" x2="57520" y2="7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3" t="46241" r="29183" b="25101"/>
          <a:stretch/>
        </p:blipFill>
        <p:spPr bwMode="auto">
          <a:xfrm>
            <a:off x="9595671" y="4389452"/>
            <a:ext cx="1728192" cy="206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948" b="63542" l="48633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645" r="30544" b="36895"/>
          <a:stretch/>
        </p:blipFill>
        <p:spPr bwMode="auto">
          <a:xfrm>
            <a:off x="3074130" y="4432024"/>
            <a:ext cx="1645899" cy="205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266" b="86849" l="50293" r="77051">
                        <a14:foregroundMark x1="56641" y1="82943" x2="56641" y2="82943"/>
                        <a14:foregroundMark x1="56348" y1="83203" x2="56348" y2="83203"/>
                        <a14:foregroundMark x1="57227" y1="83203" x2="57227" y2="83203"/>
                        <a14:foregroundMark x1="77051" y1="69010" x2="77051" y2="69010"/>
                        <a14:foregroundMark x1="75781" y1="47266" x2="75781" y2="47266"/>
                        <a14:backgroundMark x1="55176" y1="57682" x2="55176" y2="57682"/>
                        <a14:backgroundMark x1="55176" y1="61589" x2="55176" y2="61589"/>
                        <a14:backgroundMark x1="57031" y1="62630" x2="57031" y2="62630"/>
                        <a14:backgroundMark x1="59277" y1="59766" x2="59277" y2="59766"/>
                        <a14:backgroundMark x1="56738" y1="57161" x2="56738" y2="57161"/>
                        <a14:backgroundMark x1="58398" y1="57292" x2="58398" y2="57292"/>
                        <a14:backgroundMark x1="60352" y1="61979" x2="60352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79" t="56958" r="32208" b="14429"/>
          <a:stretch/>
        </p:blipFill>
        <p:spPr bwMode="auto">
          <a:xfrm>
            <a:off x="5418370" y="4554718"/>
            <a:ext cx="1525549" cy="230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250" b="84635" l="33887" r="50879">
                        <a14:foregroundMark x1="38867" y1="79688" x2="38867" y2="79688"/>
                        <a14:foregroundMark x1="45898" y1="80729" x2="45898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56960" r="49953" b="16177"/>
          <a:stretch/>
        </p:blipFill>
        <p:spPr bwMode="auto">
          <a:xfrm>
            <a:off x="7417429" y="4638424"/>
            <a:ext cx="1597414" cy="213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125" b="84115" l="6836" r="18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6" t="52549" r="80982" b="16177"/>
          <a:stretch/>
        </p:blipFill>
        <p:spPr bwMode="auto">
          <a:xfrm>
            <a:off x="710388" y="4412485"/>
            <a:ext cx="1407478" cy="2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一邊唸節奏口訣，一邊用雙擊木敲打以下節奏句。</a:t>
            </a:r>
          </a:p>
        </p:txBody>
      </p:sp>
      <p:pic>
        <p:nvPicPr>
          <p:cNvPr id="35846" name="Picture 6" descr="C:\Users\jade\AppData\Local\Temp\Rar$DRa0.057\MUSIC_2016_2AB\content\bookshelf\9789880014604\OEBPS\41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2580" r="17831" b="60645"/>
          <a:stretch/>
        </p:blipFill>
        <p:spPr bwMode="auto">
          <a:xfrm>
            <a:off x="1486062" y="1756752"/>
            <a:ext cx="7893861" cy="244827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15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05508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4" y="188640"/>
            <a:ext cx="312175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ea typeface="標楷體" panose="03000509000000000000" pitchFamily="65" charset="-120"/>
              </a:rPr>
              <a:t>  掌握         的節奏</a:t>
            </a:r>
            <a:endParaRPr lang="en-US" altLang="zh-TW" sz="2800" dirty="0">
              <a:ea typeface="標楷體" panose="03000509000000000000" pitchFamily="65" charset="-120"/>
            </a:endParaRPr>
          </a:p>
        </p:txBody>
      </p:sp>
      <p:pic>
        <p:nvPicPr>
          <p:cNvPr id="14" name="Picture 2" descr="S2-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295516"/>
            <a:ext cx="708607" cy="34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443" b="75911" l="51270" r="72168">
                        <a14:foregroundMark x1="56934" y1="71094" x2="56934" y2="71094"/>
                        <a14:foregroundMark x1="61328" y1="73047" x2="61328" y2="73047"/>
                        <a14:foregroundMark x1="58594" y1="71484" x2="58594" y2="71484"/>
                        <a14:foregroundMark x1="57520" y1="72526" x2="57520" y2="7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3" t="46241" r="29183" b="25101"/>
          <a:stretch/>
        </p:blipFill>
        <p:spPr bwMode="auto">
          <a:xfrm>
            <a:off x="8472264" y="4396451"/>
            <a:ext cx="1559942" cy="186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948" b="63542" l="48633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645" r="30544" b="36895"/>
          <a:stretch/>
        </p:blipFill>
        <p:spPr bwMode="auto">
          <a:xfrm>
            <a:off x="2783631" y="4380484"/>
            <a:ext cx="1501883" cy="187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266" b="86849" l="50293" r="77051">
                        <a14:foregroundMark x1="56641" y1="82943" x2="56641" y2="82943"/>
                        <a14:foregroundMark x1="56348" y1="83203" x2="56348" y2="83203"/>
                        <a14:foregroundMark x1="57227" y1="83203" x2="57227" y2="83203"/>
                        <a14:foregroundMark x1="77051" y1="69010" x2="77051" y2="69010"/>
                        <a14:foregroundMark x1="75781" y1="47266" x2="75781" y2="47266"/>
                        <a14:backgroundMark x1="55176" y1="57682" x2="55176" y2="57682"/>
                        <a14:backgroundMark x1="55176" y1="61589" x2="55176" y2="61589"/>
                        <a14:backgroundMark x1="57031" y1="62630" x2="57031" y2="62630"/>
                        <a14:backgroundMark x1="59277" y1="59766" x2="59277" y2="59766"/>
                        <a14:backgroundMark x1="56738" y1="57161" x2="56738" y2="57161"/>
                        <a14:backgroundMark x1="58398" y1="57292" x2="58398" y2="57292"/>
                        <a14:backgroundMark x1="60352" y1="61979" x2="60352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79" t="56958" r="32208" b="14429"/>
          <a:stretch/>
        </p:blipFill>
        <p:spPr bwMode="auto">
          <a:xfrm>
            <a:off x="4776058" y="4276100"/>
            <a:ext cx="1313867" cy="198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250" b="84635" l="33887" r="50879">
                        <a14:foregroundMark x1="38867" y1="79688" x2="38867" y2="79688"/>
                        <a14:foregroundMark x1="45898" y1="80729" x2="45898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56960" r="49953" b="16177"/>
          <a:stretch/>
        </p:blipFill>
        <p:spPr bwMode="auto">
          <a:xfrm>
            <a:off x="6600056" y="4412485"/>
            <a:ext cx="1476700" cy="197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125" b="84115" l="6836" r="18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6" t="52549" r="80982" b="16177"/>
          <a:stretch/>
        </p:blipFill>
        <p:spPr bwMode="auto">
          <a:xfrm>
            <a:off x="1050648" y="4189551"/>
            <a:ext cx="1203532" cy="210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一邊唸節奏口訣，一邊用雙擊木敲打以下節奏句。</a:t>
            </a:r>
          </a:p>
        </p:txBody>
      </p:sp>
      <p:pic>
        <p:nvPicPr>
          <p:cNvPr id="35846" name="Picture 6" descr="C:\Users\jade\AppData\Local\Temp\Rar$DRa0.057\MUSIC_2016_2AB\content\bookshelf\9789880014604\OEBPS\41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2580" r="17831" b="60645"/>
          <a:stretch/>
        </p:blipFill>
        <p:spPr bwMode="auto">
          <a:xfrm>
            <a:off x="1486062" y="1756752"/>
            <a:ext cx="7893861" cy="244827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0" t="20378" r="10215" b="76770"/>
          <a:stretch/>
        </p:blipFill>
        <p:spPr bwMode="auto">
          <a:xfrm>
            <a:off x="2825284" y="1844824"/>
            <a:ext cx="4782884" cy="22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8" t="31403" r="16525" b="63976"/>
          <a:stretch/>
        </p:blipFill>
        <p:spPr bwMode="auto">
          <a:xfrm>
            <a:off x="2783632" y="2917324"/>
            <a:ext cx="4752528" cy="36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usic_2AP4102">
            <a:hlinkClick r:id="" action="ppaction://media"/>
            <a:extLst>
              <a:ext uri="{FF2B5EF4-FFF2-40B4-BE49-F238E27FC236}">
                <a16:creationId xmlns:a16="http://schemas.microsoft.com/office/drawing/2014/main" id="{B91249CB-6565-4B37-8F80-AFA9B0B47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0847" y="2050581"/>
            <a:ext cx="406400" cy="392385"/>
          </a:xfrm>
          <a:prstGeom prst="rect">
            <a:avLst/>
          </a:prstGeom>
        </p:spPr>
      </p:pic>
      <p:pic>
        <p:nvPicPr>
          <p:cNvPr id="5" name="Music_2AP4103">
            <a:hlinkClick r:id="" action="ppaction://media"/>
            <a:extLst>
              <a:ext uri="{FF2B5EF4-FFF2-40B4-BE49-F238E27FC236}">
                <a16:creationId xmlns:a16="http://schemas.microsoft.com/office/drawing/2014/main" id="{E1A87C9C-E830-4D03-A267-3BC7802635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6591" y="3143217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391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06072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12740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用適當的情感演唱歌曲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31746" name="Picture 2" descr="C:\Users\jade\AppData\Local\Temp\Rar$DRa0.062\MUSIC_2016_2AB\content\bookshelf\9789880014604\OEBPS\4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21852" r="7270" b="22843"/>
          <a:stretch/>
        </p:blipFill>
        <p:spPr bwMode="auto">
          <a:xfrm>
            <a:off x="3134664" y="1441577"/>
            <a:ext cx="5455178" cy="45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再次聆聽以下歌曲。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圓角矩形 19"/>
          <p:cNvSpPr/>
          <p:nvPr/>
        </p:nvSpPr>
        <p:spPr bwMode="auto">
          <a:xfrm>
            <a:off x="3985667" y="878805"/>
            <a:ext cx="1275390" cy="461963"/>
          </a:xfrm>
          <a:prstGeom prst="roundRect">
            <a:avLst/>
          </a:prstGeom>
          <a:solidFill>
            <a:srgbClr val="F1C0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rPr>
              <a:t>     純音樂</a:t>
            </a:r>
          </a:p>
        </p:txBody>
      </p:sp>
      <p:sp>
        <p:nvSpPr>
          <p:cNvPr id="21" name="圓角矩形 20"/>
          <p:cNvSpPr/>
          <p:nvPr/>
        </p:nvSpPr>
        <p:spPr bwMode="auto">
          <a:xfrm>
            <a:off x="5425827" y="873343"/>
            <a:ext cx="1082477" cy="461963"/>
          </a:xfrm>
          <a:prstGeom prst="roundRect">
            <a:avLst/>
          </a:prstGeom>
          <a:solidFill>
            <a:srgbClr val="F1C0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ea typeface="新細明體" pitchFamily="18" charset="-120"/>
              </a:rPr>
              <a:t>    </a:t>
            </a:r>
            <a:r>
              <a:rPr kumimoji="1" lang="en-US" altLang="zh-TW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rPr>
              <a:t> </a:t>
            </a: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rPr>
              <a:t>範唱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8661851" y="1988840"/>
            <a:ext cx="3266797" cy="1932974"/>
            <a:chOff x="8661851" y="1988840"/>
            <a:chExt cx="3266797" cy="1932974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8661851" y="1988840"/>
              <a:ext cx="3266797" cy="1932974"/>
            </a:xfrm>
            <a:prstGeom prst="wedgeEllipseCallout">
              <a:avLst>
                <a:gd name="adj1" fmla="val 1497"/>
                <a:gd name="adj2" fmla="val 58989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2304" y="2341329"/>
              <a:ext cx="306824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表示歌曲從起首再唱到</a:t>
              </a:r>
              <a:r>
                <a:rPr lang="en-US" altLang="zh-TW" sz="3000" i="1" dirty="0">
                  <a:solidFill>
                    <a:srgbClr val="F020BA"/>
                  </a:solidFill>
                  <a:ea typeface="標楷體" panose="03000509000000000000" pitchFamily="65" charset="-120"/>
                </a:rPr>
                <a:t>Fine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為止。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335360" y="1700808"/>
            <a:ext cx="2738769" cy="1935908"/>
            <a:chOff x="335360" y="1700808"/>
            <a:chExt cx="2738769" cy="1935908"/>
          </a:xfrm>
        </p:grpSpPr>
        <p:sp>
          <p:nvSpPr>
            <p:cNvPr id="18" name="橢圓形圖說文字 17"/>
            <p:cNvSpPr/>
            <p:nvPr/>
          </p:nvSpPr>
          <p:spPr bwMode="auto">
            <a:xfrm>
              <a:off x="335360" y="1700808"/>
              <a:ext cx="2738769" cy="1935908"/>
            </a:xfrm>
            <a:prstGeom prst="wedgeEllipseCallout">
              <a:avLst>
                <a:gd name="adj1" fmla="val 4709"/>
                <a:gd name="adj2" fmla="val 74777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376" y="2088922"/>
              <a:ext cx="2511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3000" i="1" dirty="0">
                  <a:solidFill>
                    <a:srgbClr val="0070C0"/>
                  </a:solidFill>
                  <a:latin typeface="+mn-lt"/>
                  <a:ea typeface="標楷體" panose="03000509000000000000" pitchFamily="65" charset="-120"/>
                </a:rPr>
                <a:t>D.C.al Fine</a:t>
              </a:r>
              <a:r>
                <a:rPr lang="zh-TW" altLang="en-US" sz="3000" dirty="0">
                  <a:solidFill>
                    <a:srgbClr val="0070C0"/>
                  </a:solidFill>
                  <a:latin typeface="+mn-lt"/>
                  <a:ea typeface="標楷體" panose="03000509000000000000" pitchFamily="65" charset="-120"/>
                </a:rPr>
                <a:t>是甚麼意思？</a:t>
              </a: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7824192" y="4797152"/>
            <a:ext cx="648072" cy="216024"/>
          </a:xfrm>
          <a:prstGeom prst="rect">
            <a:avLst/>
          </a:prstGeom>
          <a:solidFill>
            <a:srgbClr val="F020BA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5" name="矩形 24"/>
          <p:cNvSpPr/>
          <p:nvPr/>
        </p:nvSpPr>
        <p:spPr bwMode="auto">
          <a:xfrm>
            <a:off x="8148228" y="3284984"/>
            <a:ext cx="441614" cy="209451"/>
          </a:xfrm>
          <a:prstGeom prst="rect">
            <a:avLst/>
          </a:prstGeom>
          <a:solidFill>
            <a:srgbClr val="F020BA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6" name="Music_2A10song1m">
            <a:hlinkClick r:id="" action="ppaction://media"/>
            <a:extLst>
              <a:ext uri="{FF2B5EF4-FFF2-40B4-BE49-F238E27FC236}">
                <a16:creationId xmlns:a16="http://schemas.microsoft.com/office/drawing/2014/main" id="{402E7424-45C8-43CD-9772-982EF7CC4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6971" y="873343"/>
            <a:ext cx="468140" cy="451996"/>
          </a:xfrm>
          <a:prstGeom prst="rect">
            <a:avLst/>
          </a:prstGeom>
        </p:spPr>
      </p:pic>
      <p:pic>
        <p:nvPicPr>
          <p:cNvPr id="27" name="Music_2A10song1s">
            <a:hlinkClick r:id="" action="ppaction://media"/>
            <a:extLst>
              <a:ext uri="{FF2B5EF4-FFF2-40B4-BE49-F238E27FC236}">
                <a16:creationId xmlns:a16="http://schemas.microsoft.com/office/drawing/2014/main" id="{54D1747A-FD66-47C9-8A58-7A843B1A8D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7764" y="854822"/>
            <a:ext cx="478463" cy="461963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443" b="75911" l="51270" r="72168">
                        <a14:foregroundMark x1="56934" y1="71094" x2="56934" y2="71094"/>
                        <a14:foregroundMark x1="61328" y1="73047" x2="61328" y2="73047"/>
                        <a14:foregroundMark x1="58594" y1="71484" x2="58594" y2="71484"/>
                        <a14:foregroundMark x1="57520" y1="72526" x2="57520" y2="7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3" t="46241" r="29183" b="25101"/>
          <a:stretch/>
        </p:blipFill>
        <p:spPr bwMode="auto">
          <a:xfrm>
            <a:off x="9229418" y="4151219"/>
            <a:ext cx="1909440" cy="228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250" b="84635" l="33887" r="50879">
                        <a14:foregroundMark x1="38867" y1="79688" x2="38867" y2="79688"/>
                        <a14:foregroundMark x1="45898" y1="80729" x2="45898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56960" r="49953" b="16177"/>
          <a:stretch/>
        </p:blipFill>
        <p:spPr bwMode="auto">
          <a:xfrm>
            <a:off x="893471" y="4197311"/>
            <a:ext cx="1798785" cy="240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95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06072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12740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用適當的情感演唱歌曲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8" y="836712"/>
            <a:ext cx="35763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依節奏唱全曲唱名。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1746" name="Picture 2" descr="C:\Users\jade\AppData\Local\Temp\Rar$DRa0.062\MUSIC_2016_2AB\content\bookshelf\9789880014604\OEBPS\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21852" r="7270" b="22843"/>
          <a:stretch/>
        </p:blipFill>
        <p:spPr bwMode="auto">
          <a:xfrm>
            <a:off x="3134664" y="1441577"/>
            <a:ext cx="5455178" cy="45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77257B1-08AD-4F5E-A7ED-1B19588DF9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443" b="75911" l="51270" r="72168">
                        <a14:foregroundMark x1="56934" y1="71094" x2="56934" y2="71094"/>
                        <a14:foregroundMark x1="61328" y1="73047" x2="61328" y2="73047"/>
                        <a14:foregroundMark x1="58594" y1="71484" x2="58594" y2="71484"/>
                        <a14:foregroundMark x1="57520" y1="72526" x2="57520" y2="7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3" t="46241" r="29183" b="25101"/>
          <a:stretch/>
        </p:blipFill>
        <p:spPr bwMode="auto">
          <a:xfrm>
            <a:off x="9229418" y="4151219"/>
            <a:ext cx="1909440" cy="228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31275845-BF01-4573-868B-6D828F177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250" b="84635" l="33887" r="50879">
                        <a14:foregroundMark x1="38867" y1="79688" x2="38867" y2="79688"/>
                        <a14:foregroundMark x1="45898" y1="80729" x2="45898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56960" r="49953" b="16177"/>
          <a:stretch/>
        </p:blipFill>
        <p:spPr bwMode="auto">
          <a:xfrm>
            <a:off x="893471" y="4197311"/>
            <a:ext cx="1798785" cy="240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35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06072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12740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用適當的情感演唱歌曲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8" y="793750"/>
            <a:ext cx="79688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大家應該用甚麼情感來演唱這首歌曲？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395895" y="1556792"/>
            <a:ext cx="2603761" cy="2079924"/>
            <a:chOff x="395895" y="1556792"/>
            <a:chExt cx="2603761" cy="2079924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395895" y="1556792"/>
              <a:ext cx="2603761" cy="2079924"/>
            </a:xfrm>
            <a:prstGeom prst="wedgeEllipseCallout">
              <a:avLst>
                <a:gd name="adj1" fmla="val 4709"/>
                <a:gd name="adj2" fmla="val 74777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938" y="1879664"/>
              <a:ext cx="2391218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第一段應該用「傷感」的情感來唱。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8943171" y="1556792"/>
            <a:ext cx="2769453" cy="2079924"/>
            <a:chOff x="8943171" y="1556792"/>
            <a:chExt cx="2769453" cy="2079924"/>
          </a:xfrm>
        </p:grpSpPr>
        <p:sp>
          <p:nvSpPr>
            <p:cNvPr id="25" name="橢圓形圖說文字 24"/>
            <p:cNvSpPr/>
            <p:nvPr/>
          </p:nvSpPr>
          <p:spPr bwMode="auto">
            <a:xfrm>
              <a:off x="8943171" y="1556792"/>
              <a:ext cx="2769453" cy="2079924"/>
            </a:xfrm>
            <a:prstGeom prst="wedgeEllipseCallout">
              <a:avLst>
                <a:gd name="adj1" fmla="val 4709"/>
                <a:gd name="adj2" fmla="val 74777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0740" y="1844824"/>
              <a:ext cx="2337868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第二段應該用「興奮」的情感來唱。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1746" name="Picture 2" descr="C:\Users\jade\AppData\Local\Temp\Rar$DRa0.062\MUSIC_2016_2AB\content\bookshelf\9789880014604\OEBPS\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21852" r="7270" b="22843"/>
          <a:stretch/>
        </p:blipFill>
        <p:spPr bwMode="auto">
          <a:xfrm>
            <a:off x="3134664" y="1441577"/>
            <a:ext cx="5455178" cy="45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443" b="75911" l="51270" r="72168">
                        <a14:foregroundMark x1="56934" y1="71094" x2="56934" y2="71094"/>
                        <a14:foregroundMark x1="61328" y1="73047" x2="61328" y2="73047"/>
                        <a14:foregroundMark x1="58594" y1="71484" x2="58594" y2="71484"/>
                        <a14:foregroundMark x1="57520" y1="72526" x2="57520" y2="7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3" t="46241" r="29183" b="25101"/>
          <a:stretch/>
        </p:blipFill>
        <p:spPr bwMode="auto">
          <a:xfrm>
            <a:off x="9229418" y="4151219"/>
            <a:ext cx="1909440" cy="228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250" b="84635" l="33887" r="50879">
                        <a14:foregroundMark x1="38867" y1="79688" x2="38867" y2="79688"/>
                        <a14:foregroundMark x1="45898" y1="80729" x2="45898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56960" r="49953" b="16177"/>
          <a:stretch/>
        </p:blipFill>
        <p:spPr bwMode="auto">
          <a:xfrm>
            <a:off x="893471" y="4197311"/>
            <a:ext cx="1798785" cy="240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59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06072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12740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用適當的情感演唱歌曲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8" y="793750"/>
            <a:ext cx="7968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8661851" y="978415"/>
            <a:ext cx="3266797" cy="2943399"/>
            <a:chOff x="8661851" y="978415"/>
            <a:chExt cx="3266797" cy="2943399"/>
          </a:xfrm>
        </p:grpSpPr>
        <p:sp>
          <p:nvSpPr>
            <p:cNvPr id="25" name="橢圓形圖說文字 24"/>
            <p:cNvSpPr/>
            <p:nvPr/>
          </p:nvSpPr>
          <p:spPr bwMode="auto">
            <a:xfrm>
              <a:off x="8661851" y="978415"/>
              <a:ext cx="3266797" cy="2943399"/>
            </a:xfrm>
            <a:prstGeom prst="wedgeEllipseCallout">
              <a:avLst>
                <a:gd name="adj1" fmla="val 1497"/>
                <a:gd name="adj2" fmla="val 58989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0408" y="1429108"/>
              <a:ext cx="2869682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演唱時，可即興創作律動，以配合歌詞的內容和情感。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1746" name="Picture 2" descr="C:\Users\jade\AppData\Local\Temp\Rar$DRa0.062\MUSIC_2016_2AB\content\bookshelf\9789880014604\OEBPS\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21852" r="7270" b="22843"/>
          <a:stretch/>
        </p:blipFill>
        <p:spPr bwMode="auto">
          <a:xfrm>
            <a:off x="3134664" y="1441577"/>
            <a:ext cx="5455178" cy="45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335360" y="1700808"/>
            <a:ext cx="2738769" cy="1935908"/>
            <a:chOff x="335360" y="1700808"/>
            <a:chExt cx="2738769" cy="1935908"/>
          </a:xfrm>
        </p:grpSpPr>
        <p:sp>
          <p:nvSpPr>
            <p:cNvPr id="15" name="橢圓形圖說文字 14"/>
            <p:cNvSpPr/>
            <p:nvPr/>
          </p:nvSpPr>
          <p:spPr bwMode="auto">
            <a:xfrm>
              <a:off x="335360" y="1700808"/>
              <a:ext cx="2738769" cy="1935908"/>
            </a:xfrm>
            <a:prstGeom prst="wedgeEllipseCallout">
              <a:avLst>
                <a:gd name="adj1" fmla="val 4709"/>
                <a:gd name="adj2" fmla="val 74777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376" y="2088922"/>
              <a:ext cx="2511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以適當的情感齊唱歌曲。</a:t>
              </a:r>
            </a:p>
          </p:txBody>
        </p:sp>
      </p:grp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443" b="75911" l="51270" r="72168">
                        <a14:foregroundMark x1="56934" y1="71094" x2="56934" y2="71094"/>
                        <a14:foregroundMark x1="61328" y1="73047" x2="61328" y2="73047"/>
                        <a14:foregroundMark x1="58594" y1="71484" x2="58594" y2="71484"/>
                        <a14:foregroundMark x1="57520" y1="72526" x2="57520" y2="7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3" t="46241" r="29183" b="25101"/>
          <a:stretch/>
        </p:blipFill>
        <p:spPr bwMode="auto">
          <a:xfrm>
            <a:off x="9229418" y="4151219"/>
            <a:ext cx="1909440" cy="228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250" b="84635" l="33887" r="50879">
                        <a14:foregroundMark x1="38867" y1="79688" x2="38867" y2="79688"/>
                        <a14:foregroundMark x1="45898" y1="80729" x2="45898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56960" r="49953" b="16177"/>
          <a:stretch/>
        </p:blipFill>
        <p:spPr bwMode="auto">
          <a:xfrm>
            <a:off x="893471" y="4197311"/>
            <a:ext cx="1798785" cy="240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70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C25897D-1BB8-4FA9-828E-05934ED56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3674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圓角矩形 1"/>
          <p:cNvSpPr/>
          <p:nvPr/>
        </p:nvSpPr>
        <p:spPr bwMode="auto">
          <a:xfrm>
            <a:off x="2351584" y="2021043"/>
            <a:ext cx="7992888" cy="319973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CAF91ABA-8B8B-4987-B54D-C6BC847B952C}"/>
              </a:ext>
            </a:extLst>
          </p:cNvPr>
          <p:cNvSpPr>
            <a:spLocks/>
          </p:cNvSpPr>
          <p:nvPr/>
        </p:nvSpPr>
        <p:spPr bwMode="auto">
          <a:xfrm>
            <a:off x="2855640" y="400050"/>
            <a:ext cx="5635625" cy="1398588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BB05BE6D-179E-4255-B6AE-7EABF5B27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1464" y="528638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25824-647E-4B36-A4FA-61176F3F4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616" y="2311323"/>
            <a:ext cx="7416824" cy="2762715"/>
          </a:xfrm>
        </p:spPr>
        <p:txBody>
          <a:bodyPr/>
          <a:lstStyle/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表達歌曲帶來的感受</a:t>
            </a:r>
            <a:endParaRPr lang="en-US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掌握          的節奏</a:t>
            </a:r>
            <a:endParaRPr lang="en-US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用適當的情感演唱歌曲</a:t>
            </a:r>
            <a:endParaRPr lang="en-US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學唱歌曲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換牙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月亮婆婆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marL="0" indent="0">
              <a:buNone/>
              <a:defRPr/>
            </a:pPr>
            <a:endParaRPr lang="en-US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  <a:defRPr/>
            </a:pPr>
            <a:endParaRPr lang="en-US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9">
            <a:extLst>
              <a:ext uri="{FF2B5EF4-FFF2-40B4-BE49-F238E27FC236}">
                <a16:creationId xmlns:a16="http://schemas.microsoft.com/office/drawing/2014/main" id="{8D7AA08A-827D-4387-BC33-B54FED32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764237" y="5433257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 descr="S2-1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3053283"/>
            <a:ext cx="930797" cy="4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291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6293912"/>
            <a:ext cx="12239626" cy="721598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06072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12740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用適當的情感演唱歌曲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8" y="793750"/>
            <a:ext cx="7968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102364E7-E022-4987-AA8C-E4A81F17C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73" y="2817529"/>
            <a:ext cx="1518748" cy="95219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hlinkClick r:id="rId6" action="ppaction://hlinksldjump"/>
              </a:rPr>
              <a:t>按此</a:t>
            </a:r>
            <a:r>
              <a:rPr lang="zh-TW" altLang="en-US" sz="2400" dirty="0">
                <a:solidFill>
                  <a:schemeClr val="bg1"/>
                </a:solidFill>
              </a:rPr>
              <a:t>進入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C022E87-AA5B-4714-A544-EDBB852DA402}"/>
              </a:ext>
            </a:extLst>
          </p:cNvPr>
          <p:cNvSpPr/>
          <p:nvPr/>
        </p:nvSpPr>
        <p:spPr bwMode="auto">
          <a:xfrm>
            <a:off x="4386627" y="1367790"/>
            <a:ext cx="1148579" cy="477742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範唱版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id="{3218FEB8-2FD5-4EBB-98EF-7F8CA7132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17548"/>
            <a:ext cx="88204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大家也可以跟着卡拉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OK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唱出這首歌曲。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2" name="Music_2A_M4_Ch10_song1k_s">
            <a:hlinkClick r:id="" action="ppaction://media"/>
            <a:extLst>
              <a:ext uri="{FF2B5EF4-FFF2-40B4-BE49-F238E27FC236}">
                <a16:creationId xmlns:a16="http://schemas.microsoft.com/office/drawing/2014/main" id="{F9B54424-42FE-406F-9F2A-CEF2429C59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2604" y="1899652"/>
            <a:ext cx="5616624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5500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06072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12740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用適當的情感演唱歌曲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8" y="793750"/>
            <a:ext cx="7968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2770" name="Picture 2" descr="C:\Users\jade\AppData\Local\Temp\Rar$DRa0.578\MUSIC_2016_2AB\content\bookshelf\9789880014604\OEBPS\4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11955" r="6991" b="38533"/>
          <a:stretch/>
        </p:blipFill>
        <p:spPr bwMode="auto">
          <a:xfrm>
            <a:off x="2913012" y="1480036"/>
            <a:ext cx="5947395" cy="4423140"/>
          </a:xfrm>
          <a:prstGeom prst="rect">
            <a:avLst/>
          </a:prstGeom>
          <a:noFill/>
          <a:ln>
            <a:solidFill>
              <a:schemeClr val="accent3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聆聽以下歌曲。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圓角矩形 17"/>
          <p:cNvSpPr/>
          <p:nvPr/>
        </p:nvSpPr>
        <p:spPr bwMode="auto">
          <a:xfrm>
            <a:off x="3285331" y="878805"/>
            <a:ext cx="1275390" cy="461963"/>
          </a:xfrm>
          <a:prstGeom prst="roundRect">
            <a:avLst/>
          </a:prstGeom>
          <a:solidFill>
            <a:srgbClr val="F1C0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rPr>
              <a:t>     純音樂</a:t>
            </a:r>
          </a:p>
        </p:txBody>
      </p:sp>
      <p:sp>
        <p:nvSpPr>
          <p:cNvPr id="19" name="圓角矩形 18"/>
          <p:cNvSpPr/>
          <p:nvPr/>
        </p:nvSpPr>
        <p:spPr bwMode="auto">
          <a:xfrm>
            <a:off x="4725491" y="873343"/>
            <a:ext cx="1082477" cy="461963"/>
          </a:xfrm>
          <a:prstGeom prst="roundRect">
            <a:avLst/>
          </a:prstGeom>
          <a:solidFill>
            <a:srgbClr val="F1C0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ea typeface="新細明體" pitchFamily="18" charset="-120"/>
              </a:rPr>
              <a:t>    </a:t>
            </a:r>
            <a:r>
              <a:rPr kumimoji="1" lang="en-US" altLang="zh-TW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rPr>
              <a:t> </a:t>
            </a: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rPr>
              <a:t>範唱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191345" y="1772816"/>
            <a:ext cx="2620788" cy="2252014"/>
            <a:chOff x="191345" y="1772816"/>
            <a:chExt cx="2620788" cy="2252014"/>
          </a:xfrm>
        </p:grpSpPr>
        <p:sp>
          <p:nvSpPr>
            <p:cNvPr id="15" name="橢圓形圖說文字 14"/>
            <p:cNvSpPr/>
            <p:nvPr/>
          </p:nvSpPr>
          <p:spPr bwMode="auto">
            <a:xfrm>
              <a:off x="191345" y="1772816"/>
              <a:ext cx="2620788" cy="2252014"/>
            </a:xfrm>
            <a:prstGeom prst="wedgeEllipseCallout">
              <a:avLst>
                <a:gd name="adj1" fmla="val -8826"/>
                <a:gd name="adj2" fmla="val 67034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24" y="2132856"/>
              <a:ext cx="2521408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歌曲給你的感受和</a:t>
              </a:r>
              <a:r>
                <a:rPr lang="en-US" altLang="zh-TW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換牙</a:t>
              </a:r>
              <a:r>
                <a:rPr lang="en-US" altLang="zh-TW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》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相似嗎？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9218693" y="2132856"/>
            <a:ext cx="2483102" cy="1200100"/>
            <a:chOff x="9218693" y="2132856"/>
            <a:chExt cx="2483102" cy="1200100"/>
          </a:xfrm>
        </p:grpSpPr>
        <p:sp>
          <p:nvSpPr>
            <p:cNvPr id="25" name="橢圓形圖說文字 24"/>
            <p:cNvSpPr/>
            <p:nvPr/>
          </p:nvSpPr>
          <p:spPr bwMode="auto">
            <a:xfrm>
              <a:off x="9218693" y="2132856"/>
              <a:ext cx="2367381" cy="1200100"/>
            </a:xfrm>
            <a:prstGeom prst="wedgeEllipseCallout">
              <a:avLst>
                <a:gd name="adj1" fmla="val -403"/>
                <a:gd name="adj2" fmla="val 62984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4089" y="2455907"/>
              <a:ext cx="217770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不相似。</a:t>
              </a:r>
            </a:p>
          </p:txBody>
        </p:sp>
      </p:grpSp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771" b="84375" l="36426" r="66602">
                        <a14:foregroundMark x1="50977" y1="81380" x2="50977" y2="81380"/>
                        <a14:foregroundMark x1="52441" y1="81380" x2="52441" y2="81380"/>
                        <a14:foregroundMark x1="60840" y1="80729" x2="60840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3" t="32260" r="33138" b="16157"/>
          <a:stretch/>
        </p:blipFill>
        <p:spPr bwMode="auto">
          <a:xfrm>
            <a:off x="9015578" y="3619588"/>
            <a:ext cx="2173740" cy="254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usic_2A10song2s">
            <a:hlinkClick r:id="" action="ppaction://media"/>
            <a:extLst>
              <a:ext uri="{FF2B5EF4-FFF2-40B4-BE49-F238E27FC236}">
                <a16:creationId xmlns:a16="http://schemas.microsoft.com/office/drawing/2014/main" id="{D385FC0E-2EC1-4B04-84CD-27FF5BF7B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2176" y="873343"/>
            <a:ext cx="472220" cy="455935"/>
          </a:xfrm>
          <a:prstGeom prst="rect">
            <a:avLst/>
          </a:prstGeom>
        </p:spPr>
      </p:pic>
      <p:pic>
        <p:nvPicPr>
          <p:cNvPr id="5" name="Music_2A10song2m">
            <a:hlinkClick r:id="" action="ppaction://media"/>
            <a:extLst>
              <a:ext uri="{FF2B5EF4-FFF2-40B4-BE49-F238E27FC236}">
                <a16:creationId xmlns:a16="http://schemas.microsoft.com/office/drawing/2014/main" id="{6E362C03-E9E4-4C35-9906-01B55AADD3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0561" y="890778"/>
            <a:ext cx="466063" cy="449990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771" b="84375" l="36426" r="66602">
                        <a14:foregroundMark x1="50977" y1="81380" x2="50977" y2="81380"/>
                        <a14:foregroundMark x1="52441" y1="81380" x2="52441" y2="81380"/>
                        <a14:foregroundMark x1="60840" y1="80729" x2="60840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3" t="32260" r="33138" b="16157"/>
          <a:stretch/>
        </p:blipFill>
        <p:spPr bwMode="auto">
          <a:xfrm flipH="1">
            <a:off x="747061" y="4106791"/>
            <a:ext cx="2065071" cy="24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7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06072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12740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用適當的情感演唱歌曲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8" y="793750"/>
            <a:ext cx="7968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395895" y="2373181"/>
            <a:ext cx="2058120" cy="1291923"/>
            <a:chOff x="395895" y="2732906"/>
            <a:chExt cx="2058120" cy="1291923"/>
          </a:xfrm>
        </p:grpSpPr>
        <p:sp>
          <p:nvSpPr>
            <p:cNvPr id="15" name="橢圓形圖說文字 14"/>
            <p:cNvSpPr/>
            <p:nvPr/>
          </p:nvSpPr>
          <p:spPr bwMode="auto">
            <a:xfrm>
              <a:off x="395895" y="2732906"/>
              <a:ext cx="2058120" cy="1291923"/>
            </a:xfrm>
            <a:prstGeom prst="wedgeEllipseCallout">
              <a:avLst>
                <a:gd name="adj1" fmla="val -4456"/>
                <a:gd name="adj2" fmla="val 71675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462" y="3009905"/>
              <a:ext cx="190455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為甚麼？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9015579" y="1163082"/>
            <a:ext cx="2726110" cy="2169874"/>
            <a:chOff x="9015579" y="1163082"/>
            <a:chExt cx="2726110" cy="2169874"/>
          </a:xfrm>
        </p:grpSpPr>
        <p:sp>
          <p:nvSpPr>
            <p:cNvPr id="25" name="橢圓形圖說文字 24"/>
            <p:cNvSpPr/>
            <p:nvPr/>
          </p:nvSpPr>
          <p:spPr bwMode="auto">
            <a:xfrm>
              <a:off x="9015579" y="1163082"/>
              <a:ext cx="2686216" cy="2169874"/>
            </a:xfrm>
            <a:prstGeom prst="wedgeEllipseCallout">
              <a:avLst>
                <a:gd name="adj1" fmla="val -403"/>
                <a:gd name="adj2" fmla="val 62984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0230" y="1480036"/>
              <a:ext cx="2581459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這首歌較慢和弱，給人一種温柔的感覺。</a:t>
              </a:r>
            </a:p>
          </p:txBody>
        </p:sp>
      </p:grpSp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71" b="84375" l="36426" r="66602">
                        <a14:foregroundMark x1="50977" y1="81380" x2="50977" y2="81380"/>
                        <a14:foregroundMark x1="52441" y1="81380" x2="52441" y2="81380"/>
                        <a14:foregroundMark x1="60840" y1="80729" x2="60840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3" t="32260" r="33138" b="16157"/>
          <a:stretch/>
        </p:blipFill>
        <p:spPr bwMode="auto">
          <a:xfrm>
            <a:off x="9015578" y="3619588"/>
            <a:ext cx="2173740" cy="254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C:\Users\jade\AppData\Local\Temp\Rar$DRa0.578\MUSIC_2016_2AB\content\bookshelf\9789880014604\OEBPS\4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11955" r="6991" b="38533"/>
          <a:stretch/>
        </p:blipFill>
        <p:spPr bwMode="auto">
          <a:xfrm>
            <a:off x="2913012" y="1480036"/>
            <a:ext cx="5947395" cy="4423140"/>
          </a:xfrm>
          <a:prstGeom prst="rect">
            <a:avLst/>
          </a:prstGeom>
          <a:noFill/>
          <a:ln>
            <a:solidFill>
              <a:schemeClr val="accent3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71" b="84375" l="36426" r="66602">
                        <a14:foregroundMark x1="50977" y1="81380" x2="50977" y2="81380"/>
                        <a14:foregroundMark x1="52441" y1="81380" x2="52441" y2="81380"/>
                        <a14:foregroundMark x1="60840" y1="80729" x2="60840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3" t="32260" r="33138" b="16157"/>
          <a:stretch/>
        </p:blipFill>
        <p:spPr bwMode="auto">
          <a:xfrm flipH="1">
            <a:off x="747061" y="3747066"/>
            <a:ext cx="2065071" cy="24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10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06072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12740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用適當的情感演唱歌曲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8" y="793750"/>
            <a:ext cx="7968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771" b="84375" l="36426" r="66602">
                        <a14:foregroundMark x1="50977" y1="81380" x2="50977" y2="81380"/>
                        <a14:foregroundMark x1="52441" y1="81380" x2="52441" y2="81380"/>
                        <a14:foregroundMark x1="60840" y1="80729" x2="60840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3" t="32260" r="33138" b="16157"/>
          <a:stretch/>
        </p:blipFill>
        <p:spPr bwMode="auto">
          <a:xfrm>
            <a:off x="9015578" y="3619588"/>
            <a:ext cx="2173740" cy="254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C:\Users\jade\AppData\Local\Temp\Rar$DRa0.578\MUSIC_2016_2AB\content\bookshelf\9789880014604\OEBPS\4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11955" r="6991" b="38533"/>
          <a:stretch/>
        </p:blipFill>
        <p:spPr bwMode="auto">
          <a:xfrm>
            <a:off x="2913012" y="1480036"/>
            <a:ext cx="5947395" cy="4423140"/>
          </a:xfrm>
          <a:prstGeom prst="rect">
            <a:avLst/>
          </a:prstGeom>
          <a:noFill/>
          <a:ln>
            <a:solidFill>
              <a:schemeClr val="accent3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再次聆聽以下歌曲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，跟着唱出旋律。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圓角矩形 27"/>
          <p:cNvSpPr/>
          <p:nvPr/>
        </p:nvSpPr>
        <p:spPr bwMode="auto">
          <a:xfrm>
            <a:off x="6577955" y="878805"/>
            <a:ext cx="1275390" cy="461963"/>
          </a:xfrm>
          <a:prstGeom prst="roundRect">
            <a:avLst/>
          </a:prstGeom>
          <a:solidFill>
            <a:srgbClr val="F1C0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rPr>
              <a:t>     純音樂</a:t>
            </a:r>
          </a:p>
        </p:txBody>
      </p:sp>
      <p:sp>
        <p:nvSpPr>
          <p:cNvPr id="29" name="圓角矩形 28"/>
          <p:cNvSpPr/>
          <p:nvPr/>
        </p:nvSpPr>
        <p:spPr bwMode="auto">
          <a:xfrm>
            <a:off x="8018115" y="873343"/>
            <a:ext cx="1082477" cy="461963"/>
          </a:xfrm>
          <a:prstGeom prst="roundRect">
            <a:avLst/>
          </a:prstGeom>
          <a:solidFill>
            <a:srgbClr val="F1C0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ea typeface="新細明體" pitchFamily="18" charset="-120"/>
              </a:rPr>
              <a:t>    </a:t>
            </a:r>
            <a:r>
              <a:rPr kumimoji="1" lang="en-US" altLang="zh-TW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rPr>
              <a:t> </a:t>
            </a: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rPr>
              <a:t>範唱</a:t>
            </a:r>
          </a:p>
        </p:txBody>
      </p:sp>
      <p:pic>
        <p:nvPicPr>
          <p:cNvPr id="16" name="Music_2A10song2s">
            <a:hlinkClick r:id="" action="ppaction://media"/>
            <a:extLst>
              <a:ext uri="{FF2B5EF4-FFF2-40B4-BE49-F238E27FC236}">
                <a16:creationId xmlns:a16="http://schemas.microsoft.com/office/drawing/2014/main" id="{913E8F8D-7C90-4530-8E08-00CB46563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9895" y="873343"/>
            <a:ext cx="472220" cy="455935"/>
          </a:xfrm>
          <a:prstGeom prst="rect">
            <a:avLst/>
          </a:prstGeom>
        </p:spPr>
      </p:pic>
      <p:pic>
        <p:nvPicPr>
          <p:cNvPr id="17" name="Music_2A10song2m">
            <a:hlinkClick r:id="" action="ppaction://media"/>
            <a:extLst>
              <a:ext uri="{FF2B5EF4-FFF2-40B4-BE49-F238E27FC236}">
                <a16:creationId xmlns:a16="http://schemas.microsoft.com/office/drawing/2014/main" id="{5DDD5A43-FFE6-49A8-8E63-DF9EC3E85E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787" y="887418"/>
            <a:ext cx="466063" cy="44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487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06072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12740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用適當的情感演唱歌曲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8" y="793750"/>
            <a:ext cx="7968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71" b="84375" l="36426" r="66602">
                        <a14:foregroundMark x1="50977" y1="81380" x2="50977" y2="81380"/>
                        <a14:foregroundMark x1="52441" y1="81380" x2="52441" y2="81380"/>
                        <a14:foregroundMark x1="60840" y1="80729" x2="60840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3" t="32260" r="33138" b="16157"/>
          <a:stretch/>
        </p:blipFill>
        <p:spPr bwMode="auto">
          <a:xfrm>
            <a:off x="9015578" y="3619588"/>
            <a:ext cx="2173740" cy="254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C:\Users\jade\AppData\Local\Temp\Rar$DRa0.578\MUSIC_2016_2AB\content\bookshelf\9789880014604\OEBPS\4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11955" r="6991" b="38533"/>
          <a:stretch/>
        </p:blipFill>
        <p:spPr bwMode="auto">
          <a:xfrm>
            <a:off x="2913012" y="1480036"/>
            <a:ext cx="5947395" cy="4423140"/>
          </a:xfrm>
          <a:prstGeom prst="rect">
            <a:avLst/>
          </a:prstGeom>
          <a:noFill/>
          <a:ln>
            <a:solidFill>
              <a:schemeClr val="accent3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47879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運用適當的情感演唱歌曲。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34852" y="1772816"/>
            <a:ext cx="2620788" cy="2376264"/>
            <a:chOff x="234852" y="1772816"/>
            <a:chExt cx="2620788" cy="2376264"/>
          </a:xfrm>
        </p:grpSpPr>
        <p:sp>
          <p:nvSpPr>
            <p:cNvPr id="15" name="橢圓形圖說文字 14"/>
            <p:cNvSpPr/>
            <p:nvPr/>
          </p:nvSpPr>
          <p:spPr bwMode="auto">
            <a:xfrm>
              <a:off x="234852" y="1772816"/>
              <a:ext cx="2620788" cy="2376264"/>
            </a:xfrm>
            <a:prstGeom prst="wedgeEllipseCallout">
              <a:avLst>
                <a:gd name="adj1" fmla="val -7110"/>
                <a:gd name="adj2" fmla="val 60095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48" y="1988840"/>
              <a:ext cx="2348892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你認為應該用較強還是較弱的力度來演唱？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9218693" y="2132856"/>
            <a:ext cx="1773851" cy="1200100"/>
            <a:chOff x="9218693" y="2132856"/>
            <a:chExt cx="1773851" cy="1200100"/>
          </a:xfrm>
        </p:grpSpPr>
        <p:sp>
          <p:nvSpPr>
            <p:cNvPr id="17" name="橢圓形圖說文字 16"/>
            <p:cNvSpPr/>
            <p:nvPr/>
          </p:nvSpPr>
          <p:spPr bwMode="auto">
            <a:xfrm>
              <a:off x="9218693" y="2132856"/>
              <a:ext cx="1773851" cy="1200100"/>
            </a:xfrm>
            <a:prstGeom prst="wedgeEllipseCallout">
              <a:avLst>
                <a:gd name="adj1" fmla="val 1287"/>
                <a:gd name="adj2" fmla="val 6798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8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4089" y="2455907"/>
              <a:ext cx="146845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較弱。</a:t>
              </a: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71" b="84375" l="36426" r="66602">
                        <a14:foregroundMark x1="50977" y1="81380" x2="50977" y2="81380"/>
                        <a14:foregroundMark x1="52441" y1="81380" x2="52441" y2="81380"/>
                        <a14:foregroundMark x1="60840" y1="80729" x2="60840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3" t="32260" r="33138" b="16157"/>
          <a:stretch/>
        </p:blipFill>
        <p:spPr bwMode="auto">
          <a:xfrm flipH="1">
            <a:off x="747061" y="4251122"/>
            <a:ext cx="2065071" cy="24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44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06072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12740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用適當的情感演唱歌曲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8" y="793750"/>
            <a:ext cx="7968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71" b="84375" l="36426" r="66602">
                        <a14:foregroundMark x1="50977" y1="81380" x2="50977" y2="81380"/>
                        <a14:foregroundMark x1="52441" y1="81380" x2="52441" y2="81380"/>
                        <a14:foregroundMark x1="60840" y1="80729" x2="60840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3" t="32260" r="33138" b="16157"/>
          <a:stretch/>
        </p:blipFill>
        <p:spPr bwMode="auto">
          <a:xfrm>
            <a:off x="9015578" y="3619588"/>
            <a:ext cx="2173740" cy="254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C:\Users\jade\AppData\Local\Temp\Rar$DRa0.578\MUSIC_2016_2AB\content\bookshelf\9789880014604\OEBPS\4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11955" r="6991" b="38533"/>
          <a:stretch/>
        </p:blipFill>
        <p:spPr bwMode="auto">
          <a:xfrm>
            <a:off x="2913012" y="1480036"/>
            <a:ext cx="5947395" cy="4423140"/>
          </a:xfrm>
          <a:prstGeom prst="rect">
            <a:avLst/>
          </a:prstGeom>
          <a:noFill/>
          <a:ln>
            <a:solidFill>
              <a:schemeClr val="accent3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47879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運用適當的情感演唱歌曲。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34852" y="1844824"/>
            <a:ext cx="2620788" cy="2016224"/>
            <a:chOff x="234852" y="2132856"/>
            <a:chExt cx="2620788" cy="2016224"/>
          </a:xfrm>
        </p:grpSpPr>
        <p:sp>
          <p:nvSpPr>
            <p:cNvPr id="15" name="橢圓形圖說文字 14"/>
            <p:cNvSpPr/>
            <p:nvPr/>
          </p:nvSpPr>
          <p:spPr bwMode="auto">
            <a:xfrm>
              <a:off x="234852" y="2132856"/>
              <a:ext cx="2620788" cy="2016224"/>
            </a:xfrm>
            <a:prstGeom prst="wedgeEllipseCallout">
              <a:avLst>
                <a:gd name="adj1" fmla="val -7110"/>
                <a:gd name="adj2" fmla="val 60095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376" y="2348880"/>
              <a:ext cx="2348892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唱得快一點還是慢一點較合適？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9218693" y="2132856"/>
            <a:ext cx="1970625" cy="1200100"/>
            <a:chOff x="9218693" y="2132856"/>
            <a:chExt cx="1970625" cy="1200100"/>
          </a:xfrm>
        </p:grpSpPr>
        <p:sp>
          <p:nvSpPr>
            <p:cNvPr id="17" name="橢圓形圖說文字 16"/>
            <p:cNvSpPr/>
            <p:nvPr/>
          </p:nvSpPr>
          <p:spPr bwMode="auto">
            <a:xfrm>
              <a:off x="9218693" y="2132856"/>
              <a:ext cx="1970625" cy="1200100"/>
            </a:xfrm>
            <a:prstGeom prst="wedgeEllipseCallout">
              <a:avLst>
                <a:gd name="adj1" fmla="val 1287"/>
                <a:gd name="adj2" fmla="val 6798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8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4089" y="2455907"/>
              <a:ext cx="146845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慢一點。</a:t>
              </a: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71" b="84375" l="36426" r="66602">
                        <a14:foregroundMark x1="50977" y1="81380" x2="50977" y2="81380"/>
                        <a14:foregroundMark x1="52441" y1="81380" x2="52441" y2="81380"/>
                        <a14:foregroundMark x1="60840" y1="80729" x2="60840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3" t="32260" r="33138" b="16157"/>
          <a:stretch/>
        </p:blipFill>
        <p:spPr bwMode="auto">
          <a:xfrm flipH="1">
            <a:off x="747061" y="3963090"/>
            <a:ext cx="2065071" cy="24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26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06072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12740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用適當的情感演唱歌曲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8" y="793750"/>
            <a:ext cx="7968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102364E7-E022-4987-AA8C-E4A81F17C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73" y="2341430"/>
            <a:ext cx="1518748" cy="95219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hlinkClick r:id="rId6" action="ppaction://hlinksldjump"/>
              </a:rPr>
              <a:t>按此</a:t>
            </a:r>
            <a:r>
              <a:rPr lang="zh-TW" altLang="en-US" sz="2400" dirty="0">
                <a:solidFill>
                  <a:schemeClr val="bg1"/>
                </a:solidFill>
              </a:rPr>
              <a:t>進入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" name="Rectangle: Rounded Corners 18">
            <a:extLst>
              <a:ext uri="{FF2B5EF4-FFF2-40B4-BE49-F238E27FC236}">
                <a16:creationId xmlns:a16="http://schemas.microsoft.com/office/drawing/2014/main" id="{DC022E87-AA5B-4714-A544-EDBB852DA402}"/>
              </a:ext>
            </a:extLst>
          </p:cNvPr>
          <p:cNvSpPr/>
          <p:nvPr/>
        </p:nvSpPr>
        <p:spPr bwMode="auto">
          <a:xfrm>
            <a:off x="4587381" y="1367082"/>
            <a:ext cx="1148579" cy="477742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範唱版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1">
            <a:extLst>
              <a:ext uri="{FF2B5EF4-FFF2-40B4-BE49-F238E27FC236}">
                <a16:creationId xmlns:a16="http://schemas.microsoft.com/office/drawing/2014/main" id="{3218FEB8-2FD5-4EBB-98EF-7F8CA7132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88204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大家也可以跟着卡拉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OK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唱出這首歌曲。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3" name="Music_2A_M4_Ch10_song2k_s">
            <a:hlinkClick r:id="" action="ppaction://media"/>
            <a:extLst>
              <a:ext uri="{FF2B5EF4-FFF2-40B4-BE49-F238E27FC236}">
                <a16:creationId xmlns:a16="http://schemas.microsoft.com/office/drawing/2014/main" id="{E1CA61C0-8254-4180-A85B-A97D6754C5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5560" y="1844824"/>
            <a:ext cx="6084168" cy="456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0264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 bwMode="auto">
          <a:xfrm>
            <a:off x="-24681" y="5903176"/>
            <a:ext cx="12275781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15938" y="1258889"/>
            <a:ext cx="5241781" cy="2386136"/>
            <a:chOff x="515938" y="1258889"/>
            <a:chExt cx="5076007" cy="2386136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515938" y="1258889"/>
              <a:ext cx="5076007" cy="2386136"/>
            </a:xfrm>
            <a:prstGeom prst="wedgeEllipseCallout">
              <a:avLst>
                <a:gd name="adj1" fmla="val -4308"/>
                <a:gd name="adj2" fmla="val 68483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416" y="1713293"/>
              <a:ext cx="4653280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我們可以透過歌曲的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節奏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速度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和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力度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去感受歌曲抒發的情感。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5862254" y="1078173"/>
            <a:ext cx="5706354" cy="2417612"/>
            <a:chOff x="5862254" y="1078173"/>
            <a:chExt cx="5706354" cy="2417612"/>
          </a:xfrm>
        </p:grpSpPr>
        <p:sp>
          <p:nvSpPr>
            <p:cNvPr id="25" name="橢圓形圖說文字 24"/>
            <p:cNvSpPr/>
            <p:nvPr/>
          </p:nvSpPr>
          <p:spPr bwMode="auto">
            <a:xfrm>
              <a:off x="5862254" y="1078173"/>
              <a:ext cx="5706354" cy="2417612"/>
            </a:xfrm>
            <a:prstGeom prst="wedgeEllipseCallout">
              <a:avLst>
                <a:gd name="adj1" fmla="val -9800"/>
                <a:gd name="adj2" fmla="val 58944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1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2024" y="1515945"/>
              <a:ext cx="4939765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我們可以透過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力度的強弱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速度的快慢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，以及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利用律動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，有感情地演唱歌曲。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18" name="Rectangle: Rounded Corners 17">
            <a:hlinkClick r:id="rId4" action="ppaction://hlinkfile"/>
            <a:extLst>
              <a:ext uri="{FF2B5EF4-FFF2-40B4-BE49-F238E27FC236}">
                <a16:creationId xmlns:a16="http://schemas.microsoft.com/office/drawing/2014/main" id="{CCD36EA8-90C9-4AF6-A403-4A9160408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856" y="404664"/>
            <a:ext cx="1282700" cy="5080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總結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771" b="84375" l="36426" r="66602">
                        <a14:foregroundMark x1="50977" y1="81380" x2="50977" y2="81380"/>
                        <a14:foregroundMark x1="52441" y1="81380" x2="52441" y2="81380"/>
                        <a14:foregroundMark x1="60840" y1="80729" x2="60840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3" t="32260" r="33138" b="16157"/>
          <a:stretch/>
        </p:blipFill>
        <p:spPr bwMode="auto">
          <a:xfrm>
            <a:off x="7248128" y="3946038"/>
            <a:ext cx="2173740" cy="254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250" b="84635" l="33887" r="50879">
                        <a14:foregroundMark x1="38867" y1="79688" x2="38867" y2="79688"/>
                        <a14:foregroundMark x1="45898" y1="80729" x2="45898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56960" r="49953" b="16177"/>
          <a:stretch/>
        </p:blipFill>
        <p:spPr bwMode="auto">
          <a:xfrm>
            <a:off x="2081833" y="4077072"/>
            <a:ext cx="1846216" cy="246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S2-12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5956">
            <a:off x="1121527" y="642918"/>
            <a:ext cx="708607" cy="34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S2-12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5956">
            <a:off x="10013158" y="4604477"/>
            <a:ext cx="592987" cy="28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S2-12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0993">
            <a:off x="10897485" y="757400"/>
            <a:ext cx="708607" cy="34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S2-12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735">
            <a:off x="6707056" y="457925"/>
            <a:ext cx="746255" cy="35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S2-12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735">
            <a:off x="5168086" y="5001212"/>
            <a:ext cx="904635" cy="43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S2-12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735">
            <a:off x="1080527" y="4543003"/>
            <a:ext cx="675567" cy="32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74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 descr="C:\Users\jade\Desktop\Jade\Longman Music\2A Ch10\a5d16104be85fc85838ce2259c88f2cb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12750"/>
            <a:ext cx="12232051" cy="704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559496" y="1074222"/>
            <a:ext cx="7056784" cy="2686874"/>
            <a:chOff x="1559496" y="1074222"/>
            <a:chExt cx="7056784" cy="2686874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1559496" y="1074222"/>
              <a:ext cx="7056784" cy="2686874"/>
            </a:xfrm>
            <a:prstGeom prst="wedgeEllipseCallout">
              <a:avLst>
                <a:gd name="adj1" fmla="val 48514"/>
                <a:gd name="adj2" fmla="val 50141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998" y="1648382"/>
              <a:ext cx="5366186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選一首你喜愛的樂曲或歌曲，分析它給你的感受，然後在課堂上跟同學分享。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8914" name="Picture 2" descr="C:\Users\jade\AppData\Local\Temp\Rar$DRa0.409\MUSIC_2016_2AB\content\bookshelf\9789880014604\OEBPS\4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63" b="76750" l="78125" r="98047">
                        <a14:backgroundMark x1="84375" y1="54688" x2="84375" y2="54688"/>
                        <a14:backgroundMark x1="88203" y1="72188" x2="88203" y2="72188"/>
                        <a14:backgroundMark x1="88203" y1="75000" x2="88203" y2="75000"/>
                        <a14:backgroundMark x1="88203" y1="73938" x2="88203" y2="73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06" t="50954" r="2256" b="24523"/>
          <a:stretch/>
        </p:blipFill>
        <p:spPr bwMode="auto">
          <a:xfrm>
            <a:off x="8142911" y="2402304"/>
            <a:ext cx="2394191" cy="381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A97727B3-57FB-4A1B-8933-F3BE3E4EF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260526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DFA84AD4-3737-4131-8ED8-BD83FDB88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46" y="179576"/>
            <a:ext cx="1425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分享會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125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 descr="C:\Users\jade\Desktop\Jade\Longman Music\2A Ch10\a5d16104be85fc85838ce2259c88f2cb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71" y="-26640"/>
            <a:ext cx="12232051" cy="704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1643437" y="1412776"/>
            <a:ext cx="4668588" cy="1800200"/>
            <a:chOff x="1643437" y="1412776"/>
            <a:chExt cx="4668588" cy="1800200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1643437" y="1412776"/>
              <a:ext cx="4668588" cy="1800200"/>
            </a:xfrm>
            <a:prstGeom prst="wedgeEllipseCallout">
              <a:avLst>
                <a:gd name="adj1" fmla="val -35592"/>
                <a:gd name="adj2" fmla="val 55514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9078" y="2014273"/>
              <a:ext cx="418552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你喜愛哪首樂曲或歌曲？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8914" name="Picture 2" descr="C:\Users\jade\AppData\Local\Temp\Rar$DRa0.409\MUSIC_2016_2AB\content\bookshelf\9789880014604\OEBPS\4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63" b="76750" l="78125" r="98047">
                        <a14:backgroundMark x1="84375" y1="54688" x2="84375" y2="54688"/>
                        <a14:backgroundMark x1="88203" y1="72188" x2="88203" y2="72188"/>
                        <a14:backgroundMark x1="88203" y1="75000" x2="88203" y2="75000"/>
                        <a14:backgroundMark x1="88203" y1="73938" x2="88203" y2="73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06" t="50954" r="2256" b="24523"/>
          <a:stretch/>
        </p:blipFill>
        <p:spPr bwMode="auto">
          <a:xfrm flipH="1">
            <a:off x="921025" y="3110032"/>
            <a:ext cx="1921833" cy="306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6745960" y="397441"/>
            <a:ext cx="3465698" cy="1638604"/>
            <a:chOff x="6745960" y="397441"/>
            <a:chExt cx="3465698" cy="1638604"/>
          </a:xfrm>
        </p:grpSpPr>
        <p:pic>
          <p:nvPicPr>
            <p:cNvPr id="38918" name="Picture 6" descr="C:\Users\jade\Desktop\Jade\Longman Music\2A Ch10\f4846e7d82300308ec75d73b28ce3096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1" b="17704" l="41125" r="70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7" t="685" r="29431" b="81214"/>
            <a:stretch/>
          </p:blipFill>
          <p:spPr bwMode="auto">
            <a:xfrm rot="21025488">
              <a:off x="6745960" y="397441"/>
              <a:ext cx="3465698" cy="1638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25488">
              <a:off x="7969081" y="1002630"/>
              <a:ext cx="160295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刷牙歌  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7465871" y="2189757"/>
            <a:ext cx="3600400" cy="1386524"/>
            <a:chOff x="7465871" y="2189757"/>
            <a:chExt cx="3600400" cy="1386524"/>
          </a:xfrm>
        </p:grpSpPr>
        <p:pic>
          <p:nvPicPr>
            <p:cNvPr id="38919" name="Picture 7" descr="C:\Users\jade\Desktop\Jade\Longman Music\2A Ch10\f4846e7d82300308ec75d73b28ce3096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131" b="28396" l="40438" r="69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83" t="11462" r="29508" b="73666"/>
            <a:stretch/>
          </p:blipFill>
          <p:spPr bwMode="auto">
            <a:xfrm rot="411777">
              <a:off x="7465871" y="2189757"/>
              <a:ext cx="3600400" cy="1386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11777">
              <a:off x="8568700" y="2889666"/>
              <a:ext cx="172819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高聲唱  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 rot="21185207">
            <a:off x="2921330" y="3314487"/>
            <a:ext cx="2824793" cy="1474505"/>
            <a:chOff x="4223792" y="4042726"/>
            <a:chExt cx="2824793" cy="1474505"/>
          </a:xfrm>
        </p:grpSpPr>
        <p:pic>
          <p:nvPicPr>
            <p:cNvPr id="40" name="Picture 8" descr="C:\Users\jade\Desktop\Jade\Longman Music\2A Ch10\f4846e7d82300308ec75d73b28ce3096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78" b="16652" l="69875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84" r="1831" b="82791"/>
            <a:stretch/>
          </p:blipFill>
          <p:spPr bwMode="auto">
            <a:xfrm>
              <a:off x="4223792" y="4042726"/>
              <a:ext cx="2824793" cy="1474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091" y="4742442"/>
              <a:ext cx="172819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布穀  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 rot="21279853">
            <a:off x="7072044" y="3802157"/>
            <a:ext cx="3168352" cy="1400501"/>
            <a:chOff x="6232150" y="4350492"/>
            <a:chExt cx="3168352" cy="1400501"/>
          </a:xfrm>
        </p:grpSpPr>
        <p:pic>
          <p:nvPicPr>
            <p:cNvPr id="42" name="Picture 8" descr="C:\Users\jade\Desktop\Jade\Longman Music\2A Ch10\f4846e7d82300308ec75d73b28ce3096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342" b="28747" l="7162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45" t="11528" b="71017"/>
            <a:stretch/>
          </p:blipFill>
          <p:spPr bwMode="auto">
            <a:xfrm>
              <a:off x="6232150" y="4350492"/>
              <a:ext cx="3168352" cy="1400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0913" y="4886898"/>
              <a:ext cx="194147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軍刀舞曲  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44" name="文字方塊 43"/>
          <p:cNvSpPr txBox="1"/>
          <p:nvPr/>
        </p:nvSpPr>
        <p:spPr>
          <a:xfrm>
            <a:off x="4770460" y="4916054"/>
            <a:ext cx="21082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其他？</a:t>
            </a: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C9BF72BA-4B19-4235-9AE4-9868FAD5C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260526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5EE97BFB-5B32-44FA-B7F1-1FC52D572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46" y="179576"/>
            <a:ext cx="1425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分享會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880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1991544" y="1484784"/>
            <a:ext cx="7628472" cy="2563396"/>
            <a:chOff x="1991544" y="1484784"/>
            <a:chExt cx="7628472" cy="2563396"/>
          </a:xfrm>
        </p:grpSpPr>
        <p:sp>
          <p:nvSpPr>
            <p:cNvPr id="7176" name="手繪多邊形 17">
              <a:extLst>
                <a:ext uri="{FF2B5EF4-FFF2-40B4-BE49-F238E27FC236}">
                  <a16:creationId xmlns:a16="http://schemas.microsoft.com/office/drawing/2014/main" id="{72B0E014-F833-4FAD-8940-1122943F2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544" y="1484784"/>
              <a:ext cx="7628472" cy="2563396"/>
            </a:xfrm>
            <a:custGeom>
              <a:avLst/>
              <a:gdLst>
                <a:gd name="T0" fmla="*/ 1590173 w 6010312"/>
                <a:gd name="T1" fmla="*/ 47 h 4278079"/>
                <a:gd name="T2" fmla="*/ 1189714 w 6010312"/>
                <a:gd name="T3" fmla="*/ 436 h 4278079"/>
                <a:gd name="T4" fmla="*/ 12002180 w 6010312"/>
                <a:gd name="T5" fmla="*/ 458 h 4278079"/>
                <a:gd name="T6" fmla="*/ 12875913 w 6010312"/>
                <a:gd name="T7" fmla="*/ 53 h 4278079"/>
                <a:gd name="T8" fmla="*/ 1590173 w 6010312"/>
                <a:gd name="T9" fmla="*/ 47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600" y="2063750"/>
              <a:ext cx="6552728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我們在這課中，再進一步學習表達對音樂的感受吧！</a:t>
              </a:r>
              <a:endParaRPr lang="en-US" altLang="zh-TW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70068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362334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表達歌曲帶來的感受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24" b="43880" l="71387" r="93555">
                        <a14:foregroundMark x1="77051" y1="36328" x2="77051" y2="36328"/>
                        <a14:foregroundMark x1="87402" y1="38542" x2="87402" y2="38542"/>
                        <a14:foregroundMark x1="82422" y1="39193" x2="82422" y2="39193"/>
                        <a14:foregroundMark x1="80859" y1="38542" x2="80859" y2="38542"/>
                        <a14:foregroundMark x1="77539" y1="38802" x2="77539" y2="38802"/>
                        <a14:foregroundMark x1="84961" y1="38411" x2="84961" y2="38411"/>
                        <a14:foregroundMark x1="84180" y1="38802" x2="84180" y2="38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6" t="9731" r="7409" b="59879"/>
          <a:stretch/>
        </p:blipFill>
        <p:spPr bwMode="auto">
          <a:xfrm>
            <a:off x="8400256" y="3861049"/>
            <a:ext cx="2323476" cy="257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 descr="C:\Users\jade\Desktop\Jade\Longman Music\2A Ch10\a5d16104be85fc85838ce2259c88f2cb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12750"/>
            <a:ext cx="12232051" cy="704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643437" y="1074221"/>
            <a:ext cx="4668588" cy="2434103"/>
            <a:chOff x="1643437" y="1074221"/>
            <a:chExt cx="4668588" cy="2434103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1643437" y="1074221"/>
              <a:ext cx="4668588" cy="2434103"/>
            </a:xfrm>
            <a:prstGeom prst="wedgeEllipseCallout">
              <a:avLst>
                <a:gd name="adj1" fmla="val -34308"/>
                <a:gd name="adj2" fmla="val 51351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9078" y="1700808"/>
              <a:ext cx="418552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你喜愛的樂曲或歌曲的速度是怎樣的？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8914" name="Picture 2" descr="C:\Users\jade\AppData\Local\Temp\Rar$DRa0.409\MUSIC_2016_2AB\content\bookshelf\9789880014604\OEBPS\4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63" b="76750" l="78125" r="98047">
                        <a14:backgroundMark x1="84375" y1="54688" x2="84375" y2="54688"/>
                        <a14:backgroundMark x1="88203" y1="72188" x2="88203" y2="72188"/>
                        <a14:backgroundMark x1="88203" y1="75000" x2="88203" y2="75000"/>
                        <a14:backgroundMark x1="88203" y1="73938" x2="88203" y2="73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06" t="50954" r="2256" b="24523"/>
          <a:stretch/>
        </p:blipFill>
        <p:spPr bwMode="auto">
          <a:xfrm flipH="1">
            <a:off x="921025" y="3110032"/>
            <a:ext cx="1921833" cy="306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6600056" y="855764"/>
            <a:ext cx="3465698" cy="1638604"/>
            <a:chOff x="6745960" y="397441"/>
            <a:chExt cx="3465698" cy="1638604"/>
          </a:xfrm>
        </p:grpSpPr>
        <p:pic>
          <p:nvPicPr>
            <p:cNvPr id="15" name="Picture 6" descr="C:\Users\jade\Desktop\Jade\Longman Music\2A Ch10\f4846e7d82300308ec75d73b28ce3096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1" b="17704" l="41125" r="70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7" t="685" r="29431" b="81214"/>
            <a:stretch/>
          </p:blipFill>
          <p:spPr bwMode="auto">
            <a:xfrm rot="21025488">
              <a:off x="6745960" y="397441"/>
              <a:ext cx="3465698" cy="1638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25488">
              <a:off x="7969081" y="1002630"/>
              <a:ext cx="160295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  快  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7319967" y="2648080"/>
            <a:ext cx="3600400" cy="1386524"/>
            <a:chOff x="7465871" y="2189757"/>
            <a:chExt cx="3600400" cy="1386524"/>
          </a:xfrm>
        </p:grpSpPr>
        <p:pic>
          <p:nvPicPr>
            <p:cNvPr id="18" name="Picture 7" descr="C:\Users\jade\Desktop\Jade\Longman Music\2A Ch10\f4846e7d82300308ec75d73b28ce3096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131" b="28396" l="40438" r="69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83" t="11462" r="29508" b="73666"/>
            <a:stretch/>
          </p:blipFill>
          <p:spPr bwMode="auto">
            <a:xfrm rot="411777">
              <a:off x="7465871" y="2189757"/>
              <a:ext cx="3600400" cy="1386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11777">
              <a:off x="8568700" y="2889666"/>
              <a:ext cx="172819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  中  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6926140" y="4260480"/>
            <a:ext cx="3168352" cy="1400501"/>
            <a:chOff x="6926140" y="4260480"/>
            <a:chExt cx="3168352" cy="1400501"/>
          </a:xfrm>
        </p:grpSpPr>
        <p:pic>
          <p:nvPicPr>
            <p:cNvPr id="21" name="Picture 8" descr="C:\Users\jade\Desktop\Jade\Longman Music\2A Ch10\f4846e7d82300308ec75d73b28ce3096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342" b="28747" l="7162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45" t="11528" b="71017"/>
            <a:stretch/>
          </p:blipFill>
          <p:spPr bwMode="auto">
            <a:xfrm rot="21279853">
              <a:off x="6926140" y="4260480"/>
              <a:ext cx="3168352" cy="1400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79853">
              <a:off x="7805377" y="4802154"/>
              <a:ext cx="194147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慢  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5" name="Rectangle 11">
            <a:extLst>
              <a:ext uri="{FF2B5EF4-FFF2-40B4-BE49-F238E27FC236}">
                <a16:creationId xmlns:a16="http://schemas.microsoft.com/office/drawing/2014/main" id="{27C88CD1-F750-4922-B855-C59662029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260526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A770C472-A4F2-465C-BE9D-829ECF1D3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46" y="179576"/>
            <a:ext cx="1425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分享會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05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 descr="C:\Users\jade\Desktop\Jade\Longman Music\2A Ch10\a5d16104be85fc85838ce2259c88f2cb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12750"/>
            <a:ext cx="12232051" cy="704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643437" y="1074221"/>
            <a:ext cx="4668588" cy="2434103"/>
            <a:chOff x="1643437" y="1074221"/>
            <a:chExt cx="4668588" cy="2434103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1643437" y="1074221"/>
              <a:ext cx="4668588" cy="2434103"/>
            </a:xfrm>
            <a:prstGeom prst="wedgeEllipseCallout">
              <a:avLst>
                <a:gd name="adj1" fmla="val -34308"/>
                <a:gd name="adj2" fmla="val 51351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9078" y="1700808"/>
              <a:ext cx="418552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你喜愛的樂曲或歌曲的力度主要是怎樣的？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8914" name="Picture 2" descr="C:\Users\jade\AppData\Local\Temp\Rar$DRa0.409\MUSIC_2016_2AB\content\bookshelf\9789880014604\OEBPS\4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63" b="76750" l="78125" r="98047">
                        <a14:backgroundMark x1="84375" y1="54688" x2="84375" y2="54688"/>
                        <a14:backgroundMark x1="88203" y1="72188" x2="88203" y2="72188"/>
                        <a14:backgroundMark x1="88203" y1="75000" x2="88203" y2="75000"/>
                        <a14:backgroundMark x1="88203" y1="73938" x2="88203" y2="73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06" t="50954" r="2256" b="24523"/>
          <a:stretch/>
        </p:blipFill>
        <p:spPr bwMode="auto">
          <a:xfrm flipH="1">
            <a:off x="921025" y="3110032"/>
            <a:ext cx="1921833" cy="306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6745960" y="855764"/>
            <a:ext cx="3465698" cy="1638604"/>
            <a:chOff x="6745960" y="397441"/>
            <a:chExt cx="3465698" cy="1638604"/>
          </a:xfrm>
        </p:grpSpPr>
        <p:pic>
          <p:nvPicPr>
            <p:cNvPr id="15" name="Picture 6" descr="C:\Users\jade\Desktop\Jade\Longman Music\2A Ch10\f4846e7d82300308ec75d73b28ce3096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1" b="17704" l="41125" r="70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7" t="685" r="29431" b="81214"/>
            <a:stretch/>
          </p:blipFill>
          <p:spPr bwMode="auto">
            <a:xfrm rot="21025488">
              <a:off x="6745960" y="397441"/>
              <a:ext cx="3465698" cy="1638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25488">
              <a:off x="7969081" y="1002630"/>
              <a:ext cx="160295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強  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7465871" y="2648080"/>
            <a:ext cx="3600400" cy="1386524"/>
            <a:chOff x="7465871" y="2189757"/>
            <a:chExt cx="3600400" cy="1386524"/>
          </a:xfrm>
        </p:grpSpPr>
        <p:pic>
          <p:nvPicPr>
            <p:cNvPr id="18" name="Picture 7" descr="C:\Users\jade\Desktop\Jade\Longman Music\2A Ch10\f4846e7d82300308ec75d73b28ce3096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131" b="28396" l="40438" r="69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83" t="11462" r="29508" b="73666"/>
            <a:stretch/>
          </p:blipFill>
          <p:spPr bwMode="auto">
            <a:xfrm rot="411777">
              <a:off x="7465871" y="2189757"/>
              <a:ext cx="3600400" cy="1386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11777">
              <a:off x="8568700" y="2889666"/>
              <a:ext cx="172819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弱  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 rot="21279853">
            <a:off x="7072044" y="4260480"/>
            <a:ext cx="3168352" cy="1400501"/>
            <a:chOff x="6232150" y="4350492"/>
            <a:chExt cx="3168352" cy="1400501"/>
          </a:xfrm>
        </p:grpSpPr>
        <p:pic>
          <p:nvPicPr>
            <p:cNvPr id="21" name="Picture 8" descr="C:\Users\jade\Desktop\Jade\Longman Music\2A Ch10\f4846e7d82300308ec75d73b28ce3096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342" b="28747" l="7162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45" t="11528" b="71017"/>
            <a:stretch/>
          </p:blipFill>
          <p:spPr bwMode="auto">
            <a:xfrm>
              <a:off x="6232150" y="4350492"/>
              <a:ext cx="3168352" cy="1400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0913" y="4886898"/>
              <a:ext cx="194147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很多變化  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5" name="Rectangle 11">
            <a:extLst>
              <a:ext uri="{FF2B5EF4-FFF2-40B4-BE49-F238E27FC236}">
                <a16:creationId xmlns:a16="http://schemas.microsoft.com/office/drawing/2014/main" id="{0FD88351-4D40-44FD-8CCD-DC8969537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260526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18331658-11E8-4EAD-BADB-A1EADD4B8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46" y="179576"/>
            <a:ext cx="1425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分享會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224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 descr="C:\Users\jade\Desktop\Jade\Longman Music\2A Ch10\a5d16104be85fc85838ce2259c88f2cb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12750"/>
            <a:ext cx="12232051" cy="704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643437" y="1074221"/>
            <a:ext cx="4668588" cy="2434103"/>
            <a:chOff x="1643437" y="1074221"/>
            <a:chExt cx="4668588" cy="2434103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1643437" y="1074221"/>
              <a:ext cx="4668588" cy="2434103"/>
            </a:xfrm>
            <a:prstGeom prst="wedgeEllipseCallout">
              <a:avLst>
                <a:gd name="adj1" fmla="val -34308"/>
                <a:gd name="adj2" fmla="val 51351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9078" y="1700808"/>
              <a:ext cx="418552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你喜愛的樂曲或歌曲的氣氛是怎樣的？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8914" name="Picture 2" descr="C:\Users\jade\AppData\Local\Temp\Rar$DRa0.409\MUSIC_2016_2AB\content\bookshelf\9789880014604\OEBPS\4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63" b="76750" l="78125" r="98047">
                        <a14:backgroundMark x1="84375" y1="54688" x2="84375" y2="54688"/>
                        <a14:backgroundMark x1="88203" y1="72188" x2="88203" y2="72188"/>
                        <a14:backgroundMark x1="88203" y1="75000" x2="88203" y2="75000"/>
                        <a14:backgroundMark x1="88203" y1="73938" x2="88203" y2="73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06" t="50954" r="2256" b="24523"/>
          <a:stretch/>
        </p:blipFill>
        <p:spPr bwMode="auto">
          <a:xfrm flipH="1">
            <a:off x="921025" y="3110032"/>
            <a:ext cx="1921833" cy="306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6745960" y="711748"/>
            <a:ext cx="3465698" cy="1638604"/>
            <a:chOff x="6745960" y="397441"/>
            <a:chExt cx="3465698" cy="1638604"/>
          </a:xfrm>
        </p:grpSpPr>
        <p:pic>
          <p:nvPicPr>
            <p:cNvPr id="15" name="Picture 6" descr="C:\Users\jade\Desktop\Jade\Longman Music\2A Ch10\f4846e7d82300308ec75d73b28ce3096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1" b="17704" l="41125" r="70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7" t="685" r="29431" b="81214"/>
            <a:stretch/>
          </p:blipFill>
          <p:spPr bwMode="auto">
            <a:xfrm rot="21025488">
              <a:off x="6745960" y="397441"/>
              <a:ext cx="3465698" cy="1638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25488">
              <a:off x="7969081" y="1002630"/>
              <a:ext cx="160295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愉快  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7465871" y="2504064"/>
            <a:ext cx="3600400" cy="1386524"/>
            <a:chOff x="7465871" y="2189757"/>
            <a:chExt cx="3600400" cy="1386524"/>
          </a:xfrm>
        </p:grpSpPr>
        <p:pic>
          <p:nvPicPr>
            <p:cNvPr id="18" name="Picture 7" descr="C:\Users\jade\Desktop\Jade\Longman Music\2A Ch10\f4846e7d82300308ec75d73b28ce3096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131" b="28396" l="40438" r="69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83" t="11462" r="29508" b="73666"/>
            <a:stretch/>
          </p:blipFill>
          <p:spPr bwMode="auto">
            <a:xfrm rot="411777">
              <a:off x="7465871" y="2189757"/>
              <a:ext cx="3600400" cy="1386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11777">
              <a:off x="8568700" y="2889666"/>
              <a:ext cx="172819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平靜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 rot="21279853">
            <a:off x="7072044" y="4116464"/>
            <a:ext cx="3168352" cy="1400501"/>
            <a:chOff x="6232150" y="4350492"/>
            <a:chExt cx="3168352" cy="1400501"/>
          </a:xfrm>
        </p:grpSpPr>
        <p:pic>
          <p:nvPicPr>
            <p:cNvPr id="21" name="Picture 8" descr="C:\Users\jade\Desktop\Jade\Longman Music\2A Ch10\f4846e7d82300308ec75d73b28ce3096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342" b="28747" l="7162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45" t="11528" b="71017"/>
            <a:stretch/>
          </p:blipFill>
          <p:spPr bwMode="auto">
            <a:xfrm>
              <a:off x="6232150" y="4350492"/>
              <a:ext cx="3168352" cy="1400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0913" y="4886898"/>
              <a:ext cx="194147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    緊張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5" name="文字方塊 24"/>
          <p:cNvSpPr txBox="1"/>
          <p:nvPr/>
        </p:nvSpPr>
        <p:spPr>
          <a:xfrm>
            <a:off x="4295800" y="4653136"/>
            <a:ext cx="21082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rgbClr val="F020B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其他？</a:t>
            </a: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65C709DF-64CB-4378-BF7F-3CD838C86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260526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2D952677-29B9-4B56-883A-02C6CD537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46" y="179576"/>
            <a:ext cx="1425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分享會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04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 descr="C:\Users\jade\Desktop\Jade\Longman Music\2A Ch10\a5d16104be85fc85838ce2259c88f2cb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12750"/>
            <a:ext cx="12232051" cy="704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1055440" y="692695"/>
            <a:ext cx="7848872" cy="1224137"/>
            <a:chOff x="1055440" y="692695"/>
            <a:chExt cx="7848872" cy="1224137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1055440" y="692695"/>
              <a:ext cx="7848872" cy="1224137"/>
            </a:xfrm>
            <a:prstGeom prst="wedgeEllipseCallout">
              <a:avLst>
                <a:gd name="adj1" fmla="val 55444"/>
                <a:gd name="adj2" fmla="val 30462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1464" y="980728"/>
              <a:ext cx="748883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用圖畫來表達你對這首樂曲或歌曲的感受。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623392" y="1719176"/>
            <a:ext cx="10017381" cy="4772354"/>
            <a:chOff x="1415480" y="1696906"/>
            <a:chExt cx="8515269" cy="4772354"/>
          </a:xfrm>
        </p:grpSpPr>
        <p:sp>
          <p:nvSpPr>
            <p:cNvPr id="2" name="矩形 1"/>
            <p:cNvSpPr/>
            <p:nvPr/>
          </p:nvSpPr>
          <p:spPr bwMode="auto">
            <a:xfrm>
              <a:off x="2279576" y="2132856"/>
              <a:ext cx="6480720" cy="40324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1747" name="Picture 3" descr="C:\Users\jade\AppData\Local\Temp\Rar$DRa0.080\MUSIC_2016_2AB\content\bookshelf\9789880014604\OEBPS\43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125" b="94625" l="5547" r="98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0" t="51157" b="5344"/>
            <a:stretch/>
          </p:blipFill>
          <p:spPr bwMode="auto">
            <a:xfrm>
              <a:off x="1415480" y="1696906"/>
              <a:ext cx="8515269" cy="4772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1">
            <a:extLst>
              <a:ext uri="{FF2B5EF4-FFF2-40B4-BE49-F238E27FC236}">
                <a16:creationId xmlns:a16="http://schemas.microsoft.com/office/drawing/2014/main" id="{653F06BF-F820-4669-B8E4-0AC5F321E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260526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B8DBC0E-8DA2-41F5-B22A-EFDAE241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46" y="179576"/>
            <a:ext cx="1425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分享會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68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B57EB24-80FE-4099-B485-88E107F499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0BEEC469-C0B7-4C13-B1CF-73C01F76E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27384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1">
            <a:extLst>
              <a:ext uri="{FF2B5EF4-FFF2-40B4-BE49-F238E27FC236}">
                <a16:creationId xmlns:a16="http://schemas.microsoft.com/office/drawing/2014/main" id="{E008AFE2-9CD6-4391-8C94-6D4023E6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593C62C8-EB85-4340-BE02-F0B89A8FE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2A7624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2A7624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464" name="手繪多邊形 17">
            <a:extLst>
              <a:ext uri="{FF2B5EF4-FFF2-40B4-BE49-F238E27FC236}">
                <a16:creationId xmlns:a16="http://schemas.microsoft.com/office/drawing/2014/main" id="{E0CF131E-0D8C-4FA3-88D9-B0EE03CCC53E}"/>
              </a:ext>
            </a:extLst>
          </p:cNvPr>
          <p:cNvSpPr>
            <a:spLocks/>
          </p:cNvSpPr>
          <p:nvPr/>
        </p:nvSpPr>
        <p:spPr bwMode="auto">
          <a:xfrm>
            <a:off x="2408681" y="3623782"/>
            <a:ext cx="7982272" cy="2664296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Rectangle: Rounded Corners 17">
            <a:extLst>
              <a:ext uri="{FF2B5EF4-FFF2-40B4-BE49-F238E27FC236}">
                <a16:creationId xmlns:a16="http://schemas.microsoft.com/office/drawing/2014/main" id="{96A8ABB2-2E8C-4671-9016-D400D2346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091" y="3851228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588824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8" name="手繪多邊形 17">
            <a:extLst>
              <a:ext uri="{FF2B5EF4-FFF2-40B4-BE49-F238E27FC236}">
                <a16:creationId xmlns:a16="http://schemas.microsoft.com/office/drawing/2014/main" id="{8E0F7B3F-E542-4153-B312-D2925B202A63}"/>
              </a:ext>
            </a:extLst>
          </p:cNvPr>
          <p:cNvSpPr>
            <a:spLocks/>
          </p:cNvSpPr>
          <p:nvPr/>
        </p:nvSpPr>
        <p:spPr bwMode="auto">
          <a:xfrm>
            <a:off x="2430680" y="768697"/>
            <a:ext cx="8946932" cy="2599355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466" name="矩形 77">
            <a:extLst>
              <a:ext uri="{FF2B5EF4-FFF2-40B4-BE49-F238E27FC236}">
                <a16:creationId xmlns:a16="http://schemas.microsoft.com/office/drawing/2014/main" id="{21D39515-B0FD-498A-BC65-17F6365FB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1136357"/>
            <a:ext cx="7920880" cy="241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完成創作工作紙，鞏固對不同節奏型的認識。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完成聆聽工作紙，辨認節奏句。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</a:t>
            </a:r>
            <a:r>
              <a:rPr lang="en-US" altLang="zh-TW" sz="2600" dirty="0">
                <a:solidFill>
                  <a:srgbClr val="FF6600"/>
                </a:solidFill>
                <a:ea typeface="標楷體" panose="03000509000000000000" pitchFamily="65" charset="-120"/>
                <a:hlinkClick r:id="rId4"/>
              </a:rPr>
              <a:t>Kahoot!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  <a:hlinkClick r:id="rId4"/>
              </a:rPr>
              <a:t>活動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，總結單元四所學。</a:t>
            </a:r>
            <a:endParaRPr lang="zh-TW" altLang="zh-HK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zh-TW" altLang="zh-HK" sz="2600" dirty="0">
              <a:solidFill>
                <a:srgbClr val="FF6600"/>
              </a:solidFill>
            </a:endParaRPr>
          </a:p>
        </p:txBody>
      </p:sp>
      <p:sp>
        <p:nvSpPr>
          <p:cNvPr id="19467" name="矩形 77">
            <a:extLst>
              <a:ext uri="{FF2B5EF4-FFF2-40B4-BE49-F238E27FC236}">
                <a16:creationId xmlns:a16="http://schemas.microsoft.com/office/drawing/2014/main" id="{41430FCF-ACB8-420A-830A-6DE6C18BB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4300" y="4001896"/>
            <a:ext cx="7056636" cy="23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3500"/>
              </a:lnSpc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觀看影片       ，聆聽</a:t>
            </a:r>
            <a:r>
              <a:rPr lang="en-US" altLang="zh-TW" sz="2600" dirty="0">
                <a:solidFill>
                  <a:srgbClr val="00800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月亮婆婆</a:t>
            </a:r>
            <a:r>
              <a:rPr lang="en-US" altLang="zh-TW" sz="2600" dirty="0">
                <a:solidFill>
                  <a:srgbClr val="00800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的原曲英詞版本</a:t>
            </a:r>
            <a:r>
              <a:rPr lang="en-US" altLang="zh-TW" sz="2600" i="1" dirty="0">
                <a:solidFill>
                  <a:srgbClr val="008000"/>
                </a:solidFill>
                <a:ea typeface="標楷體" panose="03000509000000000000" pitchFamily="65" charset="-120"/>
              </a:rPr>
              <a:t>Sleep Baby Sleep</a:t>
            </a: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。</a:t>
            </a:r>
            <a:endParaRPr lang="en-US" altLang="zh-TW" sz="2600" dirty="0">
              <a:solidFill>
                <a:srgbClr val="00800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ts val="3500"/>
              </a:lnSpc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學唱</a:t>
            </a:r>
            <a:r>
              <a:rPr lang="en-US" altLang="zh-TW" sz="2600" dirty="0">
                <a:solidFill>
                  <a:srgbClr val="00800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月亮婆婆</a:t>
            </a:r>
            <a:r>
              <a:rPr lang="en-US" altLang="zh-TW" sz="2600" dirty="0">
                <a:solidFill>
                  <a:srgbClr val="00800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的原曲英詞版本</a:t>
            </a:r>
            <a:r>
              <a:rPr lang="en-US" altLang="zh-TW" sz="2600" i="1" dirty="0">
                <a:solidFill>
                  <a:srgbClr val="008000"/>
                </a:solidFill>
                <a:ea typeface="標楷體" panose="03000509000000000000" pitchFamily="65" charset="-120"/>
                <a:hlinkClick r:id="rId5" action="ppaction://hlinksldjump"/>
              </a:rPr>
              <a:t>Sleep Baby Sleep</a:t>
            </a: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  <a:hlinkClick r:id="rId5" action="ppaction://hlinksldjump"/>
              </a:rPr>
              <a:t>。</a:t>
            </a:r>
            <a:endParaRPr lang="en-US" altLang="zh-TW" sz="2600" dirty="0">
              <a:solidFill>
                <a:srgbClr val="008000"/>
              </a:solidFill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ts val="3500"/>
              </a:lnSpc>
              <a:spcBef>
                <a:spcPct val="0"/>
              </a:spcBef>
              <a:buNone/>
            </a:pPr>
            <a:endParaRPr lang="en-US" altLang="zh-TW" sz="26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19462" name="Rectangle: Rounded Corners 13">
            <a:extLst>
              <a:ext uri="{FF2B5EF4-FFF2-40B4-BE49-F238E27FC236}">
                <a16:creationId xmlns:a16="http://schemas.microsoft.com/office/drawing/2014/main" id="{17A06BE6-79F8-44CE-B877-7E7475C39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8" y="1556792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B058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A close up of a sig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880574A8-E6FE-408F-8945-B7DBE306BE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85" y="3884078"/>
            <a:ext cx="639623" cy="632670"/>
          </a:xfrm>
          <a:prstGeom prst="rect">
            <a:avLst/>
          </a:prstGeom>
        </p:spPr>
      </p:pic>
      <p:graphicFrame>
        <p:nvGraphicFramePr>
          <p:cNvPr id="5" name="Object 4">
            <a:hlinkClick r:id="" action="ppaction://ole?verb=1"/>
            <a:extLst>
              <a:ext uri="{FF2B5EF4-FFF2-40B4-BE49-F238E27FC236}">
                <a16:creationId xmlns:a16="http://schemas.microsoft.com/office/drawing/2014/main" id="{1DDF41E6-F4DF-40A6-9F9B-6EEC51E74A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359377"/>
              </p:ext>
            </p:extLst>
          </p:nvPr>
        </p:nvGraphicFramePr>
        <p:xfrm>
          <a:off x="8160885" y="1767007"/>
          <a:ext cx="849385" cy="1797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Document" showAsIcon="1" r:id="rId9" imgW="381104" imgH="806335" progId="Word.Document.8">
                  <p:embed/>
                </p:oleObj>
              </mc:Choice>
              <mc:Fallback>
                <p:oleObj name="Document" showAsIcon="1" r:id="rId9" imgW="381104" imgH="806335" progId="Word.Document.8">
                  <p:embed/>
                  <p:pic>
                    <p:nvPicPr>
                      <p:cNvPr id="5" name="Object 4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1DDF41E6-F4DF-40A6-9F9B-6EEC51E74A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160885" y="1767007"/>
                        <a:ext cx="849385" cy="1797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">
            <a:hlinkClick r:id="rId11" action="ppaction://hlinksldjump"/>
            <a:extLst>
              <a:ext uri="{FF2B5EF4-FFF2-40B4-BE49-F238E27FC236}">
                <a16:creationId xmlns:a16="http://schemas.microsoft.com/office/drawing/2014/main" id="{FE899FEB-127B-4D49-A631-09EB34749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4655" y="6197740"/>
            <a:ext cx="720725" cy="36036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chemeClr val="bg1"/>
                </a:solidFill>
              </a:rPr>
              <a:t>完</a:t>
            </a:r>
            <a:endParaRPr lang="en-US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2" name="物件 1">
            <a:hlinkClick r:id="" action="ppaction://ole?verb=1"/>
            <a:extLst>
              <a:ext uri="{FF2B5EF4-FFF2-40B4-BE49-F238E27FC236}">
                <a16:creationId xmlns:a16="http://schemas.microsoft.com/office/drawing/2014/main" id="{ECFE710C-360C-4DF3-BFBF-576E8C9332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014131"/>
              </p:ext>
            </p:extLst>
          </p:nvPr>
        </p:nvGraphicFramePr>
        <p:xfrm>
          <a:off x="10102014" y="1174298"/>
          <a:ext cx="772641" cy="1564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" showAsIcon="1" r:id="rId12" imgW="380850" imgH="771525" progId="Word.Document.8">
                  <p:embed/>
                </p:oleObj>
              </mc:Choice>
              <mc:Fallback>
                <p:oleObj name="Document" showAsIcon="1" r:id="rId12" imgW="380850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102014" y="1174298"/>
                        <a:ext cx="772641" cy="1564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8519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98150C8-7EF4-44CA-98CD-3A5BC2B4075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9819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6196387"/>
            <a:ext cx="12239626" cy="819123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06072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12740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用適當的情感演唱歌曲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8" y="793750"/>
            <a:ext cx="7968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Picture 1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640242" y="6129164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: Rounded Corners 18">
            <a:extLst>
              <a:ext uri="{FF2B5EF4-FFF2-40B4-BE49-F238E27FC236}">
                <a16:creationId xmlns:a16="http://schemas.microsoft.com/office/drawing/2014/main" id="{BE8D1E59-1543-4820-8466-FF3BF81217ED}"/>
              </a:ext>
            </a:extLst>
          </p:cNvPr>
          <p:cNvSpPr/>
          <p:nvPr/>
        </p:nvSpPr>
        <p:spPr bwMode="auto">
          <a:xfrm>
            <a:off x="4223792" y="908720"/>
            <a:ext cx="1508619" cy="477742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Music_2A_M4_Ch10_song1k_m">
            <a:hlinkClick r:id="" action="ppaction://media"/>
            <a:extLst>
              <a:ext uri="{FF2B5EF4-FFF2-40B4-BE49-F238E27FC236}">
                <a16:creationId xmlns:a16="http://schemas.microsoft.com/office/drawing/2014/main" id="{26A9CB6F-3AD3-4738-A613-80D06A7C66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7528" y="1408651"/>
            <a:ext cx="6264696" cy="46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3257" y="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6196387"/>
            <a:ext cx="12239626" cy="819123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06072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12740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用適當的情感演唱歌曲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8" y="793750"/>
            <a:ext cx="7968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Picture 1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640242" y="6129164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: Rounded Corners 18">
            <a:extLst>
              <a:ext uri="{FF2B5EF4-FFF2-40B4-BE49-F238E27FC236}">
                <a16:creationId xmlns:a16="http://schemas.microsoft.com/office/drawing/2014/main" id="{BE8D1E59-1543-4820-8466-FF3BF81217ED}"/>
              </a:ext>
            </a:extLst>
          </p:cNvPr>
          <p:cNvSpPr/>
          <p:nvPr/>
        </p:nvSpPr>
        <p:spPr bwMode="auto">
          <a:xfrm>
            <a:off x="5454205" y="850484"/>
            <a:ext cx="1508619" cy="477742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Music_2A_M4_Ch10_song2k_m">
            <a:hlinkClick r:id="" action="ppaction://media"/>
            <a:extLst>
              <a:ext uri="{FF2B5EF4-FFF2-40B4-BE49-F238E27FC236}">
                <a16:creationId xmlns:a16="http://schemas.microsoft.com/office/drawing/2014/main" id="{9CFC4E4D-9F21-40C7-A4C1-E08DD645FB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06411" y="1338211"/>
            <a:ext cx="6404208" cy="480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4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3257" y="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8" y="793750"/>
            <a:ext cx="7968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Picture 1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840416" y="6149424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 descr="C:\Users\jade\AppData\Local\Temp\Rar$DRa0.059\MUSIC_2016_2AB\content\bookshelf\9789880014604\OEBPS\57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14490" r="9490" b="30549"/>
          <a:stretch/>
        </p:blipFill>
        <p:spPr bwMode="auto">
          <a:xfrm>
            <a:off x="1913529" y="793750"/>
            <a:ext cx="6558735" cy="509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78080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91948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月亮婆婆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的原曲英詞版本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9" name="圓角矩形 17">
            <a:extLst>
              <a:ext uri="{FF2B5EF4-FFF2-40B4-BE49-F238E27FC236}">
                <a16:creationId xmlns:a16="http://schemas.microsoft.com/office/drawing/2014/main" id="{0F90F6D0-35A9-4525-9BD7-4EFE193FF0EE}"/>
              </a:ext>
            </a:extLst>
          </p:cNvPr>
          <p:cNvSpPr/>
          <p:nvPr/>
        </p:nvSpPr>
        <p:spPr bwMode="auto">
          <a:xfrm>
            <a:off x="1226921" y="1007509"/>
            <a:ext cx="1275390" cy="461963"/>
          </a:xfrm>
          <a:prstGeom prst="roundRect">
            <a:avLst/>
          </a:prstGeom>
          <a:solidFill>
            <a:srgbClr val="F1C0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rPr>
              <a:t>     純音樂</a:t>
            </a:r>
          </a:p>
        </p:txBody>
      </p:sp>
      <p:sp>
        <p:nvSpPr>
          <p:cNvPr id="10" name="圓角矩形 18">
            <a:extLst>
              <a:ext uri="{FF2B5EF4-FFF2-40B4-BE49-F238E27FC236}">
                <a16:creationId xmlns:a16="http://schemas.microsoft.com/office/drawing/2014/main" id="{519E570A-C126-4761-8354-5131A41E9DE1}"/>
              </a:ext>
            </a:extLst>
          </p:cNvPr>
          <p:cNvSpPr/>
          <p:nvPr/>
        </p:nvSpPr>
        <p:spPr bwMode="auto">
          <a:xfrm>
            <a:off x="1226921" y="1626407"/>
            <a:ext cx="1275390" cy="461963"/>
          </a:xfrm>
          <a:prstGeom prst="roundRect">
            <a:avLst/>
          </a:prstGeom>
          <a:solidFill>
            <a:srgbClr val="F1C0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ea typeface="新細明體" pitchFamily="18" charset="-120"/>
              </a:rPr>
              <a:t>    </a:t>
            </a:r>
            <a:r>
              <a:rPr kumimoji="1" lang="en-US" altLang="zh-TW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rPr>
              <a:t> </a:t>
            </a: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rPr>
              <a:t>範唱</a:t>
            </a:r>
          </a:p>
        </p:txBody>
      </p:sp>
      <p:pic>
        <p:nvPicPr>
          <p:cNvPr id="2" name="Music_2AP57songm">
            <a:hlinkClick r:id="" action="ppaction://media"/>
            <a:extLst>
              <a:ext uri="{FF2B5EF4-FFF2-40B4-BE49-F238E27FC236}">
                <a16:creationId xmlns:a16="http://schemas.microsoft.com/office/drawing/2014/main" id="{BD6CBDE7-3422-4198-A717-4EA6A6AC6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170" y="997626"/>
            <a:ext cx="488699" cy="471846"/>
          </a:xfrm>
          <a:prstGeom prst="rect">
            <a:avLst/>
          </a:prstGeom>
        </p:spPr>
      </p:pic>
      <p:pic>
        <p:nvPicPr>
          <p:cNvPr id="3" name="Music_2AP57songs">
            <a:hlinkClick r:id="" action="ppaction://media"/>
            <a:extLst>
              <a:ext uri="{FF2B5EF4-FFF2-40B4-BE49-F238E27FC236}">
                <a16:creationId xmlns:a16="http://schemas.microsoft.com/office/drawing/2014/main" id="{F8357E3E-D4D9-417B-81CA-812AA63D61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867" y="1621465"/>
            <a:ext cx="488699" cy="471846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771" b="84375" l="36426" r="66602">
                        <a14:foregroundMark x1="50977" y1="81380" x2="50977" y2="81380"/>
                        <a14:foregroundMark x1="52441" y1="81380" x2="52441" y2="81380"/>
                        <a14:foregroundMark x1="60840" y1="80729" x2="60840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3" t="32260" r="33138" b="16157"/>
          <a:stretch/>
        </p:blipFill>
        <p:spPr bwMode="auto">
          <a:xfrm>
            <a:off x="9015578" y="3619588"/>
            <a:ext cx="2173740" cy="254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54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70068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362334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表達歌曲帶來的感受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聆聽以下歌曲。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15937" y="1700808"/>
            <a:ext cx="2391219" cy="1935908"/>
            <a:chOff x="515937" y="1700808"/>
            <a:chExt cx="2391219" cy="1935908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515937" y="1700808"/>
              <a:ext cx="2391219" cy="1935908"/>
            </a:xfrm>
            <a:prstGeom prst="wedgeEllipseCallout">
              <a:avLst>
                <a:gd name="adj1" fmla="val 4709"/>
                <a:gd name="adj2" fmla="val 74777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937" y="2092199"/>
              <a:ext cx="209068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歌曲給你怎樣的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感受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8943171" y="1700808"/>
            <a:ext cx="2391219" cy="1935908"/>
            <a:chOff x="8943171" y="1700808"/>
            <a:chExt cx="2391219" cy="1935908"/>
          </a:xfrm>
        </p:grpSpPr>
        <p:sp>
          <p:nvSpPr>
            <p:cNvPr id="25" name="橢圓形圖說文字 24"/>
            <p:cNvSpPr/>
            <p:nvPr/>
          </p:nvSpPr>
          <p:spPr bwMode="auto">
            <a:xfrm>
              <a:off x="8943171" y="1700808"/>
              <a:ext cx="2391219" cy="1935908"/>
            </a:xfrm>
            <a:prstGeom prst="wedgeEllipseCallout">
              <a:avLst>
                <a:gd name="adj1" fmla="val 4709"/>
                <a:gd name="adj2" fmla="val 74777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171" y="2092199"/>
              <a:ext cx="209068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感覺愉快和輕鬆。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1746" name="Picture 2" descr="C:\Users\jade\AppData\Local\Temp\Rar$DRa0.062\MUSIC_2016_2AB\content\bookshelf\9789880014604\OEBPS\4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21852" r="7270" b="22843"/>
          <a:stretch/>
        </p:blipFill>
        <p:spPr bwMode="auto">
          <a:xfrm>
            <a:off x="3134664" y="1441577"/>
            <a:ext cx="5455178" cy="45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圓角矩形 16"/>
          <p:cNvSpPr/>
          <p:nvPr/>
        </p:nvSpPr>
        <p:spPr bwMode="auto">
          <a:xfrm>
            <a:off x="3285331" y="878805"/>
            <a:ext cx="1275390" cy="461963"/>
          </a:xfrm>
          <a:prstGeom prst="roundRect">
            <a:avLst/>
          </a:prstGeom>
          <a:solidFill>
            <a:srgbClr val="F1C0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rPr>
              <a:t>     純音樂</a:t>
            </a:r>
          </a:p>
        </p:txBody>
      </p:sp>
      <p:sp>
        <p:nvSpPr>
          <p:cNvPr id="18" name="圓角矩形 17"/>
          <p:cNvSpPr/>
          <p:nvPr/>
        </p:nvSpPr>
        <p:spPr bwMode="auto">
          <a:xfrm>
            <a:off x="4725491" y="873343"/>
            <a:ext cx="1082477" cy="461963"/>
          </a:xfrm>
          <a:prstGeom prst="roundRect">
            <a:avLst/>
          </a:prstGeom>
          <a:solidFill>
            <a:srgbClr val="F1C0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ea typeface="新細明體" pitchFamily="18" charset="-120"/>
              </a:rPr>
              <a:t>    </a:t>
            </a:r>
            <a:r>
              <a:rPr kumimoji="1" lang="en-US" altLang="zh-TW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rPr>
              <a:t> </a:t>
            </a: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rPr>
              <a:t>範唱</a:t>
            </a:r>
          </a:p>
        </p:txBody>
      </p:sp>
      <p:pic>
        <p:nvPicPr>
          <p:cNvPr id="4" name="Music_2A10song1m">
            <a:hlinkClick r:id="" action="ppaction://media"/>
            <a:extLst>
              <a:ext uri="{FF2B5EF4-FFF2-40B4-BE49-F238E27FC236}">
                <a16:creationId xmlns:a16="http://schemas.microsoft.com/office/drawing/2014/main" id="{3BC7392D-7D5E-4C0E-A217-55A8DCC34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9734" y="889556"/>
            <a:ext cx="468140" cy="451996"/>
          </a:xfrm>
          <a:prstGeom prst="rect">
            <a:avLst/>
          </a:prstGeom>
        </p:spPr>
      </p:pic>
      <p:pic>
        <p:nvPicPr>
          <p:cNvPr id="5" name="Music_2A10song1s">
            <a:hlinkClick r:id="" action="ppaction://media"/>
            <a:extLst>
              <a:ext uri="{FF2B5EF4-FFF2-40B4-BE49-F238E27FC236}">
                <a16:creationId xmlns:a16="http://schemas.microsoft.com/office/drawing/2014/main" id="{AD68FDF4-37F7-4D8E-8051-A5B84E2628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2973" y="873343"/>
            <a:ext cx="478463" cy="461963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443" b="75911" l="51270" r="72168">
                        <a14:foregroundMark x1="56934" y1="71094" x2="56934" y2="71094"/>
                        <a14:foregroundMark x1="61328" y1="73047" x2="61328" y2="73047"/>
                        <a14:foregroundMark x1="58594" y1="71484" x2="58594" y2="71484"/>
                        <a14:foregroundMark x1="57520" y1="72526" x2="57520" y2="7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3" t="46241" r="29183" b="25101"/>
          <a:stretch/>
        </p:blipFill>
        <p:spPr bwMode="auto">
          <a:xfrm>
            <a:off x="9229418" y="4151219"/>
            <a:ext cx="1909440" cy="228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250" b="84635" l="33887" r="50879">
                        <a14:foregroundMark x1="38867" y1="79688" x2="38867" y2="79688"/>
                        <a14:foregroundMark x1="45898" y1="80729" x2="45898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56960" r="49953" b="16177"/>
          <a:stretch/>
        </p:blipFill>
        <p:spPr bwMode="auto">
          <a:xfrm>
            <a:off x="893471" y="4197311"/>
            <a:ext cx="1798785" cy="240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94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70068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362334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表達歌曲帶來的感受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為甚麼有這種感受？試從歌曲的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節奏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速度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説一説。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515937" y="1700808"/>
            <a:ext cx="2391219" cy="1935908"/>
            <a:chOff x="515937" y="1700808"/>
            <a:chExt cx="2391219" cy="1935908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515937" y="1700808"/>
              <a:ext cx="2391219" cy="1935908"/>
            </a:xfrm>
            <a:prstGeom prst="wedgeEllipseCallout">
              <a:avLst>
                <a:gd name="adj1" fmla="val 4709"/>
                <a:gd name="adj2" fmla="val 74777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937" y="2092199"/>
              <a:ext cx="209068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歌曲的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節奏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怎樣？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8943171" y="1700808"/>
            <a:ext cx="2391219" cy="1935908"/>
            <a:chOff x="8943171" y="1700808"/>
            <a:chExt cx="2391219" cy="1935908"/>
          </a:xfrm>
        </p:grpSpPr>
        <p:sp>
          <p:nvSpPr>
            <p:cNvPr id="25" name="橢圓形圖說文字 24"/>
            <p:cNvSpPr/>
            <p:nvPr/>
          </p:nvSpPr>
          <p:spPr bwMode="auto">
            <a:xfrm>
              <a:off x="8943171" y="1700808"/>
              <a:ext cx="2391219" cy="1935908"/>
            </a:xfrm>
            <a:prstGeom prst="wedgeEllipseCallout">
              <a:avLst>
                <a:gd name="adj1" fmla="val 4709"/>
                <a:gd name="adj2" fmla="val 74777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8468" y="2369198"/>
              <a:ext cx="209068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節奏輕快。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7" name="Picture 2" descr="C:\Users\jade\AppData\Local\Temp\Rar$DRa0.062\MUSIC_2016_2AB\content\bookshelf\9789880014604\OEBPS\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21852" r="7270" b="22843"/>
          <a:stretch/>
        </p:blipFill>
        <p:spPr bwMode="auto">
          <a:xfrm>
            <a:off x="3134664" y="1441577"/>
            <a:ext cx="5455178" cy="45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443" b="75911" l="51270" r="72168">
                        <a14:foregroundMark x1="56934" y1="71094" x2="56934" y2="71094"/>
                        <a14:foregroundMark x1="61328" y1="73047" x2="61328" y2="73047"/>
                        <a14:foregroundMark x1="58594" y1="71484" x2="58594" y2="71484"/>
                        <a14:foregroundMark x1="57520" y1="72526" x2="57520" y2="7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3" t="46241" r="29183" b="25101"/>
          <a:stretch/>
        </p:blipFill>
        <p:spPr bwMode="auto">
          <a:xfrm>
            <a:off x="9229418" y="4151219"/>
            <a:ext cx="1909440" cy="228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250" b="84635" l="33887" r="50879">
                        <a14:foregroundMark x1="38867" y1="79688" x2="38867" y2="79688"/>
                        <a14:foregroundMark x1="45898" y1="80729" x2="45898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56960" r="49953" b="16177"/>
          <a:stretch/>
        </p:blipFill>
        <p:spPr bwMode="auto">
          <a:xfrm>
            <a:off x="893471" y="4197311"/>
            <a:ext cx="1798785" cy="240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8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70068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362334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表達歌曲帶來的感受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15937" y="1700808"/>
            <a:ext cx="2391219" cy="1935908"/>
            <a:chOff x="515937" y="1700808"/>
            <a:chExt cx="2391219" cy="1935908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515937" y="1700808"/>
              <a:ext cx="2391219" cy="1935908"/>
            </a:xfrm>
            <a:prstGeom prst="wedgeEllipseCallout">
              <a:avLst>
                <a:gd name="adj1" fmla="val 4709"/>
                <a:gd name="adj2" fmla="val 74777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937" y="2092199"/>
              <a:ext cx="209068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歌曲的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速度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怎樣？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8943171" y="1700808"/>
            <a:ext cx="2391219" cy="1935908"/>
            <a:chOff x="8943171" y="1700808"/>
            <a:chExt cx="2391219" cy="1935908"/>
          </a:xfrm>
        </p:grpSpPr>
        <p:sp>
          <p:nvSpPr>
            <p:cNvPr id="25" name="橢圓形圖說文字 24"/>
            <p:cNvSpPr/>
            <p:nvPr/>
          </p:nvSpPr>
          <p:spPr bwMode="auto">
            <a:xfrm>
              <a:off x="8943171" y="1700808"/>
              <a:ext cx="2391219" cy="1935908"/>
            </a:xfrm>
            <a:prstGeom prst="wedgeEllipseCallout">
              <a:avLst>
                <a:gd name="adj1" fmla="val 4709"/>
                <a:gd name="adj2" fmla="val 74777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6320" y="2369198"/>
              <a:ext cx="209068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速度比較快。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16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為甚麼有這種感受？試從歌曲的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節奏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速度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説一説。</a:t>
            </a:r>
          </a:p>
        </p:txBody>
      </p:sp>
      <p:pic>
        <p:nvPicPr>
          <p:cNvPr id="17" name="Picture 2" descr="C:\Users\jade\AppData\Local\Temp\Rar$DRa0.062\MUSIC_2016_2AB\content\bookshelf\9789880014604\OEBPS\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21852" r="7270" b="22843"/>
          <a:stretch/>
        </p:blipFill>
        <p:spPr bwMode="auto">
          <a:xfrm>
            <a:off x="3134664" y="1441577"/>
            <a:ext cx="5455178" cy="45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443" b="75911" l="51270" r="72168">
                        <a14:foregroundMark x1="56934" y1="71094" x2="56934" y2="71094"/>
                        <a14:foregroundMark x1="61328" y1="73047" x2="61328" y2="73047"/>
                        <a14:foregroundMark x1="58594" y1="71484" x2="58594" y2="71484"/>
                        <a14:foregroundMark x1="57520" y1="72526" x2="57520" y2="7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3" t="46241" r="29183" b="25101"/>
          <a:stretch/>
        </p:blipFill>
        <p:spPr bwMode="auto">
          <a:xfrm>
            <a:off x="9229418" y="4151219"/>
            <a:ext cx="1909440" cy="228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250" b="84635" l="33887" r="50879">
                        <a14:foregroundMark x1="38867" y1="79688" x2="38867" y2="79688"/>
                        <a14:foregroundMark x1="45898" y1="80729" x2="45898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56960" r="49953" b="16177"/>
          <a:stretch/>
        </p:blipFill>
        <p:spPr bwMode="auto">
          <a:xfrm>
            <a:off x="893471" y="4197311"/>
            <a:ext cx="1798785" cy="240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07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70068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362334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表達歌曲帶來的感受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15937" y="1700808"/>
            <a:ext cx="2391219" cy="1935908"/>
            <a:chOff x="515937" y="1700808"/>
            <a:chExt cx="2391219" cy="1935908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515937" y="1700808"/>
              <a:ext cx="2391219" cy="1935908"/>
            </a:xfrm>
            <a:prstGeom prst="wedgeEllipseCallout">
              <a:avLst>
                <a:gd name="adj1" fmla="val 4709"/>
                <a:gd name="adj2" fmla="val 74777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937" y="2092199"/>
              <a:ext cx="209068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歌曲的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力度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怎樣？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8943171" y="1700808"/>
            <a:ext cx="2391219" cy="1935908"/>
            <a:chOff x="8943171" y="1700808"/>
            <a:chExt cx="2391219" cy="1935908"/>
          </a:xfrm>
        </p:grpSpPr>
        <p:sp>
          <p:nvSpPr>
            <p:cNvPr id="25" name="橢圓形圖說文字 24"/>
            <p:cNvSpPr/>
            <p:nvPr/>
          </p:nvSpPr>
          <p:spPr bwMode="auto">
            <a:xfrm>
              <a:off x="8943171" y="1700808"/>
              <a:ext cx="2391219" cy="1935908"/>
            </a:xfrm>
            <a:prstGeom prst="wedgeEllipseCallout">
              <a:avLst>
                <a:gd name="adj1" fmla="val 4709"/>
                <a:gd name="adj2" fmla="val 74777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6320" y="2369198"/>
              <a:ext cx="209068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力度比較強。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16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為甚麼有這種感受？試從歌曲的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節奏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速度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説一説。</a:t>
            </a:r>
          </a:p>
        </p:txBody>
      </p:sp>
      <p:pic>
        <p:nvPicPr>
          <p:cNvPr id="17" name="Picture 2" descr="C:\Users\jade\AppData\Local\Temp\Rar$DRa0.062\MUSIC_2016_2AB\content\bookshelf\9789880014604\OEBPS\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21852" r="7270" b="22843"/>
          <a:stretch/>
        </p:blipFill>
        <p:spPr bwMode="auto">
          <a:xfrm>
            <a:off x="3134664" y="1441577"/>
            <a:ext cx="5455178" cy="45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443" b="75911" l="51270" r="72168">
                        <a14:foregroundMark x1="56934" y1="71094" x2="56934" y2="71094"/>
                        <a14:foregroundMark x1="61328" y1="73047" x2="61328" y2="73047"/>
                        <a14:foregroundMark x1="58594" y1="71484" x2="58594" y2="71484"/>
                        <a14:foregroundMark x1="57520" y1="72526" x2="57520" y2="7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3" t="46241" r="29183" b="25101"/>
          <a:stretch/>
        </p:blipFill>
        <p:spPr bwMode="auto">
          <a:xfrm>
            <a:off x="9229418" y="4151219"/>
            <a:ext cx="1909440" cy="228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250" b="84635" l="33887" r="50879">
                        <a14:foregroundMark x1="38867" y1="79688" x2="38867" y2="79688"/>
                        <a14:foregroundMark x1="45898" y1="80729" x2="45898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56960" r="49953" b="16177"/>
          <a:stretch/>
        </p:blipFill>
        <p:spPr bwMode="auto">
          <a:xfrm>
            <a:off x="893471" y="4197311"/>
            <a:ext cx="1798785" cy="240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70068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362334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表達歌曲帶來的感受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335360" y="1151166"/>
            <a:ext cx="2738769" cy="2485550"/>
            <a:chOff x="335360" y="1151166"/>
            <a:chExt cx="2738769" cy="2485550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335360" y="1151166"/>
              <a:ext cx="2738769" cy="2485550"/>
            </a:xfrm>
            <a:prstGeom prst="wedgeEllipseCallout">
              <a:avLst>
                <a:gd name="adj1" fmla="val 4709"/>
                <a:gd name="adj2" fmla="val 74777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376" y="1676701"/>
              <a:ext cx="2511262" cy="150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閱讀歌詞，並</a:t>
              </a:r>
              <a:r>
                <a:rPr lang="zh-TW" altLang="en-US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説説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自己對換牙的感覺。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8760297" y="1441577"/>
            <a:ext cx="3093218" cy="2195139"/>
            <a:chOff x="8760297" y="1441577"/>
            <a:chExt cx="3093218" cy="2195139"/>
          </a:xfrm>
        </p:grpSpPr>
        <p:sp>
          <p:nvSpPr>
            <p:cNvPr id="25" name="橢圓形圖說文字 24"/>
            <p:cNvSpPr/>
            <p:nvPr/>
          </p:nvSpPr>
          <p:spPr bwMode="auto">
            <a:xfrm>
              <a:off x="8760297" y="1441577"/>
              <a:ext cx="3093218" cy="2195139"/>
            </a:xfrm>
            <a:prstGeom prst="wedgeEllipseCallout">
              <a:avLst>
                <a:gd name="adj1" fmla="val 4709"/>
                <a:gd name="adj2" fmla="val 74777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8303" y="1800482"/>
              <a:ext cx="2835212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掉了門牙不開心嗎？期待長出牙齒嗎？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7" name="Picture 2" descr="C:\Users\jade\AppData\Local\Temp\Rar$DRa0.062\MUSIC_2016_2AB\content\bookshelf\9789880014604\OEBPS\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21852" r="7270" b="22843"/>
          <a:stretch/>
        </p:blipFill>
        <p:spPr bwMode="auto">
          <a:xfrm>
            <a:off x="3134664" y="1441577"/>
            <a:ext cx="5455178" cy="45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443" b="75911" l="51270" r="72168">
                        <a14:foregroundMark x1="56934" y1="71094" x2="56934" y2="71094"/>
                        <a14:foregroundMark x1="61328" y1="73047" x2="61328" y2="73047"/>
                        <a14:foregroundMark x1="58594" y1="71484" x2="58594" y2="71484"/>
                        <a14:foregroundMark x1="57520" y1="72526" x2="57520" y2="7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3" t="46241" r="29183" b="25101"/>
          <a:stretch/>
        </p:blipFill>
        <p:spPr bwMode="auto">
          <a:xfrm>
            <a:off x="9229418" y="4151219"/>
            <a:ext cx="1909440" cy="228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250" b="84635" l="33887" r="50879">
                        <a14:foregroundMark x1="38867" y1="79688" x2="38867" y2="79688"/>
                        <a14:foregroundMark x1="45898" y1="80729" x2="45898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56960" r="49953" b="16177"/>
          <a:stretch/>
        </p:blipFill>
        <p:spPr bwMode="auto">
          <a:xfrm>
            <a:off x="893471" y="4197311"/>
            <a:ext cx="1798785" cy="240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7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05508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4" y="188640"/>
            <a:ext cx="312175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ea typeface="標楷體" panose="03000509000000000000" pitchFamily="65" charset="-120"/>
              </a:rPr>
              <a:t>  掌握         的節奏</a:t>
            </a:r>
            <a:endParaRPr lang="en-US" altLang="zh-TW" sz="2800" dirty="0"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271464" y="1688380"/>
            <a:ext cx="6048672" cy="2485550"/>
            <a:chOff x="1271464" y="1688380"/>
            <a:chExt cx="6048672" cy="2485550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1271464" y="1688380"/>
              <a:ext cx="6048672" cy="2485550"/>
            </a:xfrm>
            <a:prstGeom prst="wedgeEllipseCallout">
              <a:avLst>
                <a:gd name="adj1" fmla="val 66439"/>
                <a:gd name="adj2" fmla="val 50449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063" y="2276872"/>
              <a:ext cx="490801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學唱</a:t>
              </a:r>
              <a:r>
                <a:rPr lang="en-US" altLang="zh-TW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換牙</a:t>
              </a:r>
              <a:r>
                <a:rPr lang="en-US" altLang="zh-TW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》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時，大家先來掌握歌曲內的節奏型。</a:t>
              </a:r>
            </a:p>
          </p:txBody>
        </p:sp>
      </p:grpSp>
      <p:pic>
        <p:nvPicPr>
          <p:cNvPr id="14" name="Picture 2" descr="S2-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295516"/>
            <a:ext cx="708607" cy="34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S2-12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5956">
            <a:off x="728889" y="1342692"/>
            <a:ext cx="708607" cy="34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S2-12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5956">
            <a:off x="10094776" y="1222957"/>
            <a:ext cx="708607" cy="34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S2-12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0993">
            <a:off x="10860248" y="3198218"/>
            <a:ext cx="708607" cy="34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S2-12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735">
            <a:off x="7105089" y="548024"/>
            <a:ext cx="904635" cy="43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S2-12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735">
            <a:off x="4430851" y="4718948"/>
            <a:ext cx="904635" cy="43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S2-12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735">
            <a:off x="1060935" y="4572403"/>
            <a:ext cx="904635" cy="43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443" b="75911" l="51270" r="72168">
                        <a14:foregroundMark x1="56934" y1="71094" x2="56934" y2="71094"/>
                        <a14:foregroundMark x1="61328" y1="73047" x2="61328" y2="73047"/>
                        <a14:foregroundMark x1="58594" y1="71484" x2="58594" y2="71484"/>
                        <a14:foregroundMark x1="57520" y1="72526" x2="57520" y2="7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3" t="46241" r="29183" b="25101"/>
          <a:stretch/>
        </p:blipFill>
        <p:spPr bwMode="auto">
          <a:xfrm>
            <a:off x="8230661" y="3494435"/>
            <a:ext cx="2318667" cy="276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76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DBB0F672ADDC474BB8B52D7656B537C3" ma:contentTypeVersion="9" ma:contentTypeDescription="建立新的文件。" ma:contentTypeScope="" ma:versionID="bd35160b55816c0f110c95d48aa1ba2e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5681f0f396202edee9c1a97036d634df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982AED-816F-4A56-8AE2-2656F46319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577C96-BFC8-4F4D-910B-A158758FE2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6a434-ca4c-495b-af4b-5cc670c0e5dd"/>
    <ds:schemaRef ds:uri="c140335f-f93a-40a8-a8ab-e3e9122daa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3D11961-71A5-476A-84A8-AD7F56FA0299}">
  <ds:schemaRefs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c140335f-f93a-40a8-a8ab-e3e9122daab2"/>
    <ds:schemaRef ds:uri="f456a434-ca4c-495b-af4b-5cc670c0e5d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12813</TotalTime>
  <Words>1037</Words>
  <Application>Microsoft Office PowerPoint</Application>
  <PresentationFormat>寬螢幕</PresentationFormat>
  <Paragraphs>168</Paragraphs>
  <Slides>38</Slides>
  <Notes>7</Notes>
  <HiddenSlides>0</HiddenSlides>
  <MMClips>16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7" baseType="lpstr">
      <vt:lpstr>微軟正黑體</vt:lpstr>
      <vt:lpstr>微軟正黑體 Light</vt:lpstr>
      <vt:lpstr>標楷體</vt:lpstr>
      <vt:lpstr>Arial</vt:lpstr>
      <vt:lpstr>Calibri</vt:lpstr>
      <vt:lpstr>Times New Roman</vt:lpstr>
      <vt:lpstr>Verdana</vt:lpstr>
      <vt:lpstr>預設簡報設計</vt:lpstr>
      <vt:lpstr>Microsoft Word 97 - 2003 文件</vt:lpstr>
      <vt:lpstr>PowerPoint 簡報</vt:lpstr>
      <vt:lpstr>學習重點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Jade Lee</dc:creator>
  <cp:lastModifiedBy>Chan, Candace</cp:lastModifiedBy>
  <cp:revision>1188</cp:revision>
  <dcterms:created xsi:type="dcterms:W3CDTF">2010-12-02T06:19:15Z</dcterms:created>
  <dcterms:modified xsi:type="dcterms:W3CDTF">2021-01-06T07:39:23Z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