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14" r:id="rId5"/>
    <p:sldId id="415" r:id="rId6"/>
    <p:sldId id="477" r:id="rId7"/>
    <p:sldId id="446" r:id="rId8"/>
    <p:sldId id="476" r:id="rId9"/>
    <p:sldId id="449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60" r:id="rId19"/>
    <p:sldId id="461" r:id="rId20"/>
    <p:sldId id="462" r:id="rId21"/>
    <p:sldId id="463" r:id="rId22"/>
    <p:sldId id="464" r:id="rId23"/>
    <p:sldId id="469" r:id="rId24"/>
    <p:sldId id="470" r:id="rId25"/>
    <p:sldId id="471" r:id="rId26"/>
    <p:sldId id="472" r:id="rId27"/>
    <p:sldId id="473" r:id="rId28"/>
    <p:sldId id="474" r:id="rId29"/>
    <p:sldId id="488" r:id="rId30"/>
    <p:sldId id="412" r:id="rId31"/>
    <p:sldId id="447" r:id="rId32"/>
    <p:sldId id="450" r:id="rId33"/>
    <p:sldId id="465" r:id="rId34"/>
    <p:sldId id="466" r:id="rId35"/>
    <p:sldId id="467" r:id="rId36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E7"/>
    <a:srgbClr val="FF9900"/>
    <a:srgbClr val="F020BA"/>
    <a:srgbClr val="C3EDBD"/>
    <a:srgbClr val="99CCFF"/>
    <a:srgbClr val="D3A7FF"/>
    <a:srgbClr val="F7BCFC"/>
    <a:srgbClr val="FFFF75"/>
    <a:srgbClr val="A2A2F4"/>
    <a:srgbClr val="B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3" autoAdjust="0"/>
    <p:restoredTop sz="86918" autoAdjust="0"/>
  </p:normalViewPr>
  <p:slideViewPr>
    <p:cSldViewPr>
      <p:cViewPr varScale="1">
        <p:scale>
          <a:sx n="62" d="100"/>
          <a:sy n="62" d="100"/>
        </p:scale>
        <p:origin x="13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26686C-8E42-43D9-941E-A7A991F91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F2195-1BAF-4532-9BFD-5E67380096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FB826-93CD-4A6B-A110-27EAC824766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79DDB7-C45D-427D-AC42-470D6CDE3F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71D58C-36C6-4E52-B3D6-0815DE785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07BF9-B5E6-4170-A9AF-D726F985F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F653C-865F-445E-AA94-226149CF6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35EA17-216D-40AD-AFBF-30B568D0C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79D96B2-5851-47D1-905D-2FEF1274F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E008BBF-4A79-455E-A0D3-BEB1D7FCA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2E013B5-038A-4082-B3EB-5785E0CAB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87A8BF-2B4A-4565-8B06-CDCD8C58989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56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0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Sharp</a:t>
            </a:r>
            <a:r>
              <a:rPr lang="zh-TW" altLang="en-US" dirty="0"/>
              <a:t>記號要在上標的位置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5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5EA17-216D-40AD-AFBF-30B568D0C8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38E7D-B801-470A-98D7-EB4CB1B65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F7364-9812-4207-9B52-0FE48F112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B49BD-3E61-433B-BDEB-CA420FEB1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B3F8-077F-4AC7-8D4E-0578C1D8B8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31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8903D-1DD0-4C5F-8172-D4DBB077C9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D9F53-12FC-4BA4-8396-6D31B0618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5E670-64F4-4A1C-A1D2-7AD7021B4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93E2-AC63-47FB-B806-9C7F214EDD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7F8B9F-FD38-4147-858E-3F464C5A3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B331D-9F77-4AC7-8EF7-5F8E47A11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59B3-8765-403C-AD5A-A300EE287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15E2-E853-4B62-AABA-B7FA8D0249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2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81905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09D8D-E46A-4556-A878-1AB8B2DC0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BEA583-97C2-4533-B3C7-9CA84BEBB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3781B9-FD10-48E2-A556-80DC5B94C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83D1-4326-4689-9A8C-401ED8E097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65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B05CD-D762-4EBE-98F5-78A9DE8C4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B1B50-7AA4-4C3A-976A-5BEBA4526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069B4-F05A-4389-AC52-36C116A07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30AD-C9E9-4595-A402-761A851FDB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4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FF2B7-909C-4F2A-987C-BBCE12C12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D7F27-A1C7-4EB1-905E-EE301244A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8DADF-8D36-4A3D-BA3A-777D2A417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9938-877A-4E06-BB81-F72F002500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6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2B587F-2C38-4EB7-A31B-1C7CD9EFA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B72846-E0AA-43CD-99E9-DEDA809D9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91EA93-1773-4673-A0F3-FC4714A82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4CF21-D63A-4520-992C-EE38ADC302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6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AC7D5D-D944-4B5E-A837-54F63703B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494E34-E15E-4B64-B6B6-992EEB23F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C08074-527D-494B-9DE4-1CE0BA87A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F2BEC-A2BD-4417-8703-A6C3C49D07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671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9C9B2D-B0F0-44A4-AB03-64BD9556D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59C7B9-5423-444B-A208-4F37CBE48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E823A9-8032-437F-B7CD-4BC97E46A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4BFD-A7DA-4970-9D93-D7E549B223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3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D5EB4-201A-4587-9DFE-A97C21223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229B7-3BF3-4423-B778-5A556F147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7BDDE-B7F0-4B7D-9DC4-81AD17B55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376E-153E-421E-8EEC-54825B705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53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C3D32-7D70-4AAC-886E-4FB17D2B3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441BC-5D8F-4920-B1C6-6518A8A73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49CAD-662A-41FD-9D07-7D46C16F5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CAE8-2768-4058-A61A-C634D7773D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16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3EE564-467C-4AEB-B791-C656E8BE1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0F4775-87E5-485A-8D32-21100CD09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D4B65D-92BD-4380-8B4C-83569E4D4B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6811EE-2A4D-42E3-B535-7CA58BA0CE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51B7C6-6344-4C07-9874-6598F4A844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EDBAD1CA-3DE5-44AC-BA33-D060113C4B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ds.pearson.com.hk/qr?source=music&amp;originId=pri_music_ppt_2a9_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s.pearson.com.hk/qr?source=music&amp;originId=pri_music_ppt_2a9_02" TargetMode="External"/><Relationship Id="rId10" Type="http://schemas.microsoft.com/office/2007/relationships/hdphoto" Target="../media/hdphoto11.wdp"/><Relationship Id="rId4" Type="http://schemas.openxmlformats.org/officeDocument/2006/relationships/slide" Target="slide30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hyperlink" Target="https://ds.pearson.com.hk/qr?source=music&amp;originId=pri_music_ppt_2a9_02" TargetMode="External"/><Relationship Id="rId9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hyperlink" Target="Audio/&#25429;&#40165;&#32773;&#20043;&#27468;_original.mp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2a9_03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ds.pearson.com.hk/qr?source=music&amp;originId=pri_music_ppt_2a9_04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29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5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" Target="slide19.xml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2a9_01" TargetMode="External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s.pearson.com.hk/qr?source=music&amp;originId=pri_music_ppt_2a9_01" TargetMode="External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2F3E13-BF72-4D7F-AD9E-8FB99EE2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6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BE25518F-1AE0-4EEC-A64F-4E1099C28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sp>
        <p:nvSpPr>
          <p:cNvPr id="3080" name="Rectangle 21">
            <a:extLst>
              <a:ext uri="{FF2B5EF4-FFF2-40B4-BE49-F238E27FC236}">
                <a16:creationId xmlns:a16="http://schemas.microsoft.com/office/drawing/2014/main" id="{A73C955C-1847-4AD0-85E9-F012A4EE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08" y="2621757"/>
            <a:ext cx="4302732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800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B5A31-1B5A-4AF4-998D-2BA0037CD13A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CD0CE8B6-6101-478A-ABFF-64AAE86516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46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D1325D6-6A90-4E4E-8EC3-84F25067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2255139" y="2013857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2564904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7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聽音樂説感受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812ED016-3C26-403B-856B-2F87B2068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第九課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56AC83-AFC2-4516-BF86-A42E6AB8AF52}"/>
              </a:ext>
            </a:extLst>
          </p:cNvPr>
          <p:cNvSpPr/>
          <p:nvPr/>
        </p:nvSpPr>
        <p:spPr bwMode="auto">
          <a:xfrm>
            <a:off x="-47627" y="9525"/>
            <a:ext cx="12239625" cy="6838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77BAAA-4DAB-4EB5-8CDC-336FB4456E05}"/>
              </a:ext>
            </a:extLst>
          </p:cNvPr>
          <p:cNvSpPr/>
          <p:nvPr/>
        </p:nvSpPr>
        <p:spPr bwMode="auto">
          <a:xfrm>
            <a:off x="-66759" y="0"/>
            <a:ext cx="12258759" cy="6848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966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338234" y="3009180"/>
            <a:ext cx="3611114" cy="1689338"/>
            <a:chOff x="3276974" y="2963798"/>
            <a:chExt cx="3611114" cy="1689338"/>
          </a:xfrm>
        </p:grpSpPr>
        <p:grpSp>
          <p:nvGrpSpPr>
            <p:cNvPr id="4" name="群組 3"/>
            <p:cNvGrpSpPr/>
            <p:nvPr/>
          </p:nvGrpSpPr>
          <p:grpSpPr>
            <a:xfrm>
              <a:off x="3276974" y="3619229"/>
              <a:ext cx="3611114" cy="1033907"/>
              <a:chOff x="4285086" y="3115173"/>
              <a:chExt cx="3611114" cy="1033907"/>
            </a:xfrm>
          </p:grpSpPr>
          <p:sp>
            <p:nvSpPr>
              <p:cNvPr id="36" name="手繪多邊形 35"/>
              <p:cNvSpPr/>
              <p:nvPr/>
            </p:nvSpPr>
            <p:spPr bwMode="auto">
              <a:xfrm>
                <a:off x="4999954" y="3192493"/>
                <a:ext cx="2680222" cy="956587"/>
              </a:xfrm>
              <a:custGeom>
                <a:avLst/>
                <a:gdLst>
                  <a:gd name="connsiteX0" fmla="*/ 532510 w 7112906"/>
                  <a:gd name="connsiteY0" fmla="*/ 12169 h 1013390"/>
                  <a:gd name="connsiteX1" fmla="*/ 242950 w 7112906"/>
                  <a:gd name="connsiteY1" fmla="*/ 347449 h 1013390"/>
                  <a:gd name="connsiteX2" fmla="*/ 380110 w 7112906"/>
                  <a:gd name="connsiteY2" fmla="*/ 941809 h 1013390"/>
                  <a:gd name="connsiteX3" fmla="*/ 2635630 w 7112906"/>
                  <a:gd name="connsiteY3" fmla="*/ 1002769 h 1013390"/>
                  <a:gd name="connsiteX4" fmla="*/ 5439790 w 7112906"/>
                  <a:gd name="connsiteY4" fmla="*/ 941809 h 1013390"/>
                  <a:gd name="connsiteX5" fmla="*/ 6963790 w 7112906"/>
                  <a:gd name="connsiteY5" fmla="*/ 865609 h 1013390"/>
                  <a:gd name="connsiteX6" fmla="*/ 6323710 w 7112906"/>
                  <a:gd name="connsiteY6" fmla="*/ 149329 h 1013390"/>
                  <a:gd name="connsiteX7" fmla="*/ 532510 w 7112906"/>
                  <a:gd name="connsiteY7" fmla="*/ 12169 h 10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12906" h="1013390">
                    <a:moveTo>
                      <a:pt x="532510" y="12169"/>
                    </a:moveTo>
                    <a:cubicBezTo>
                      <a:pt x="-480950" y="45189"/>
                      <a:pt x="268350" y="192509"/>
                      <a:pt x="242950" y="347449"/>
                    </a:cubicBezTo>
                    <a:cubicBezTo>
                      <a:pt x="217550" y="502389"/>
                      <a:pt x="-18670" y="832589"/>
                      <a:pt x="380110" y="941809"/>
                    </a:cubicBezTo>
                    <a:cubicBezTo>
                      <a:pt x="778890" y="1051029"/>
                      <a:pt x="1792350" y="1002769"/>
                      <a:pt x="2635630" y="1002769"/>
                    </a:cubicBezTo>
                    <a:cubicBezTo>
                      <a:pt x="3478910" y="1002769"/>
                      <a:pt x="4718430" y="964669"/>
                      <a:pt x="5439790" y="941809"/>
                    </a:cubicBezTo>
                    <a:cubicBezTo>
                      <a:pt x="6161150" y="918949"/>
                      <a:pt x="6816470" y="997689"/>
                      <a:pt x="6963790" y="865609"/>
                    </a:cubicBezTo>
                    <a:cubicBezTo>
                      <a:pt x="7111110" y="733529"/>
                      <a:pt x="7400670" y="289029"/>
                      <a:pt x="6323710" y="149329"/>
                    </a:cubicBezTo>
                    <a:cubicBezTo>
                      <a:pt x="5246750" y="9629"/>
                      <a:pt x="1545970" y="-20851"/>
                      <a:pt x="532510" y="12169"/>
                    </a:cubicBezTo>
                    <a:close/>
                  </a:path>
                </a:pathLst>
              </a:custGeom>
              <a:solidFill>
                <a:srgbClr val="D3A7FF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104" b="30078" l="2441" r="113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8" t="16328" r="87563" b="68255"/>
              <a:stretch/>
            </p:blipFill>
            <p:spPr bwMode="auto">
              <a:xfrm>
                <a:off x="4285086" y="3115173"/>
                <a:ext cx="936104" cy="103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文字方塊 37"/>
              <p:cNvSpPr txBox="1"/>
              <p:nvPr/>
            </p:nvSpPr>
            <p:spPr>
              <a:xfrm>
                <a:off x="5720034" y="3253266"/>
                <a:ext cx="21761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5000" dirty="0">
                    <a:solidFill>
                      <a:srgbClr val="F020BA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弱</a:t>
                </a:r>
              </a:p>
            </p:txBody>
          </p:sp>
        </p:grpSp>
        <p:cxnSp>
          <p:nvCxnSpPr>
            <p:cNvPr id="41" name="弧形接點 40"/>
            <p:cNvCxnSpPr/>
            <p:nvPr/>
          </p:nvCxnSpPr>
          <p:spPr bwMode="auto">
            <a:xfrm rot="16200000" flipH="1">
              <a:off x="4563119" y="2982955"/>
              <a:ext cx="774319" cy="736006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17209" r="11858" b="58047"/>
          <a:stretch/>
        </p:blipFill>
        <p:spPr bwMode="auto">
          <a:xfrm>
            <a:off x="6515357" y="1222970"/>
            <a:ext cx="4404361" cy="206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6CDE8D8B-2319-48ED-91E5-3BBB8C5EF999}"/>
              </a:ext>
            </a:extLst>
          </p:cNvPr>
          <p:cNvGrpSpPr/>
          <p:nvPr/>
        </p:nvGrpSpPr>
        <p:grpSpPr>
          <a:xfrm>
            <a:off x="1136785" y="2131352"/>
            <a:ext cx="4260838" cy="1525100"/>
            <a:chOff x="8616280" y="1651352"/>
            <a:chExt cx="3252726" cy="1758620"/>
          </a:xfrm>
        </p:grpSpPr>
        <p:sp>
          <p:nvSpPr>
            <p:cNvPr id="23" name="橢圓形圖說文字 26">
              <a:extLst>
                <a:ext uri="{FF2B5EF4-FFF2-40B4-BE49-F238E27FC236}">
                  <a16:creationId xmlns:a16="http://schemas.microsoft.com/office/drawing/2014/main" id="{2D4E0ADB-BF00-4053-96CD-EEF9567F8C69}"/>
                </a:ext>
              </a:extLst>
            </p:cNvPr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矩形 77">
              <a:extLst>
                <a:ext uri="{FF2B5EF4-FFF2-40B4-BE49-F238E27FC236}">
                  <a16:creationId xmlns:a16="http://schemas.microsoft.com/office/drawing/2014/main" id="{2DAB0B4A-14EA-4B18-AF1D-5559BBBC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967" y="2073285"/>
              <a:ext cx="2821456" cy="5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這首樂曲的力度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5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DB9C0AF-9002-46EF-AA1E-7BC8950BA7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2049412" y="4064166"/>
            <a:ext cx="1382292" cy="2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6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707861" y="1150699"/>
            <a:ext cx="4260838" cy="2335750"/>
            <a:chOff x="8616280" y="1651352"/>
            <a:chExt cx="3252726" cy="1758620"/>
          </a:xfrm>
        </p:grpSpPr>
        <p:sp>
          <p:nvSpPr>
            <p:cNvPr id="27" name="橢圓形圖說文字 26"/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1168" y="1919563"/>
              <a:ext cx="2821456" cy="111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為甚麼這首樂曲會令你有這樣的感受？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可從這方面想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49" b="63151" l="49805" r="6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7" t="24802" r="33185" b="37599"/>
          <a:stretch/>
        </p:blipFill>
        <p:spPr bwMode="auto">
          <a:xfrm>
            <a:off x="1513066" y="3598570"/>
            <a:ext cx="1973205" cy="33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857684" y="3088272"/>
            <a:ext cx="3539107" cy="1609972"/>
            <a:chOff x="684685" y="2780927"/>
            <a:chExt cx="3539107" cy="1609972"/>
          </a:xfrm>
        </p:grpSpPr>
        <p:sp>
          <p:nvSpPr>
            <p:cNvPr id="31" name="手繪多邊形 30"/>
            <p:cNvSpPr/>
            <p:nvPr/>
          </p:nvSpPr>
          <p:spPr bwMode="auto">
            <a:xfrm>
              <a:off x="1399553" y="3434312"/>
              <a:ext cx="2680222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9CC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684685" y="3356992"/>
              <a:ext cx="936104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2047626" y="3495085"/>
              <a:ext cx="21761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快？</a:t>
              </a:r>
            </a:p>
          </p:txBody>
        </p:sp>
        <p:cxnSp>
          <p:nvCxnSpPr>
            <p:cNvPr id="10" name="弧形接點 9"/>
            <p:cNvCxnSpPr/>
            <p:nvPr/>
          </p:nvCxnSpPr>
          <p:spPr bwMode="auto">
            <a:xfrm rot="10800000" flipV="1">
              <a:off x="3143673" y="2780927"/>
              <a:ext cx="792087" cy="699597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群組 10"/>
          <p:cNvGrpSpPr/>
          <p:nvPr/>
        </p:nvGrpSpPr>
        <p:grpSpPr>
          <a:xfrm>
            <a:off x="8458085" y="3055119"/>
            <a:ext cx="3683166" cy="1689338"/>
            <a:chOff x="4285086" y="2747774"/>
            <a:chExt cx="3683166" cy="1689338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5014218" y="3480525"/>
              <a:ext cx="2733700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9CC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4285086" y="3403205"/>
              <a:ext cx="954782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5748665" y="3541298"/>
              <a:ext cx="22195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慢？</a:t>
              </a:r>
            </a:p>
          </p:txBody>
        </p:sp>
        <p:cxnSp>
          <p:nvCxnSpPr>
            <p:cNvPr id="41" name="弧形接點 40"/>
            <p:cNvCxnSpPr/>
            <p:nvPr/>
          </p:nvCxnSpPr>
          <p:spPr bwMode="auto">
            <a:xfrm rot="16200000" flipH="1">
              <a:off x="5604618" y="2759588"/>
              <a:ext cx="774319" cy="75069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25992" r="49600" b="48016"/>
          <a:stretch/>
        </p:blipFill>
        <p:spPr bwMode="auto">
          <a:xfrm>
            <a:off x="6678332" y="1444112"/>
            <a:ext cx="4514287" cy="19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091127" y="2886617"/>
            <a:ext cx="3683166" cy="1689338"/>
            <a:chOff x="3143672" y="2747774"/>
            <a:chExt cx="3683166" cy="1689338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3872804" y="3480525"/>
              <a:ext cx="2733700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9CC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3143672" y="3403205"/>
              <a:ext cx="954782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4607251" y="3541298"/>
              <a:ext cx="22195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F020BA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慢</a:t>
              </a:r>
            </a:p>
          </p:txBody>
        </p:sp>
        <p:cxnSp>
          <p:nvCxnSpPr>
            <p:cNvPr id="41" name="弧形接點 40"/>
            <p:cNvCxnSpPr/>
            <p:nvPr/>
          </p:nvCxnSpPr>
          <p:spPr bwMode="auto">
            <a:xfrm rot="16200000" flipH="1">
              <a:off x="4463204" y="2759588"/>
              <a:ext cx="774319" cy="75069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25992" r="49600" b="48016"/>
          <a:stretch/>
        </p:blipFill>
        <p:spPr bwMode="auto">
          <a:xfrm>
            <a:off x="6452788" y="1275610"/>
            <a:ext cx="4514287" cy="190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3D810E7B-5F4C-4394-A46A-2AB16899C5A0}"/>
              </a:ext>
            </a:extLst>
          </p:cNvPr>
          <p:cNvGrpSpPr/>
          <p:nvPr/>
        </p:nvGrpSpPr>
        <p:grpSpPr>
          <a:xfrm>
            <a:off x="1163509" y="2307765"/>
            <a:ext cx="4005253" cy="1372376"/>
            <a:chOff x="8616280" y="1651352"/>
            <a:chExt cx="3252726" cy="1758620"/>
          </a:xfrm>
        </p:grpSpPr>
        <p:sp>
          <p:nvSpPr>
            <p:cNvPr id="21" name="橢圓形圖說文字 26">
              <a:extLst>
                <a:ext uri="{FF2B5EF4-FFF2-40B4-BE49-F238E27FC236}">
                  <a16:creationId xmlns:a16="http://schemas.microsoft.com/office/drawing/2014/main" id="{492678B8-4E51-49CE-AB5A-238E1C5AB6A8}"/>
                </a:ext>
              </a:extLst>
            </p:cNvPr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矩形 77">
              <a:extLst>
                <a:ext uri="{FF2B5EF4-FFF2-40B4-BE49-F238E27FC236}">
                  <a16:creationId xmlns:a16="http://schemas.microsoft.com/office/drawing/2014/main" id="{F01094E5-C194-454A-BC64-7ADAD8962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967" y="2073285"/>
              <a:ext cx="2997039" cy="70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這首樂曲的速度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3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0E584CC-2BAF-4661-92FE-1117F92802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2049412" y="4064166"/>
            <a:ext cx="1382292" cy="2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69073" y="1080720"/>
            <a:ext cx="4260838" cy="2335750"/>
            <a:chOff x="8616280" y="1651352"/>
            <a:chExt cx="3252726" cy="1758620"/>
          </a:xfrm>
        </p:grpSpPr>
        <p:sp>
          <p:nvSpPr>
            <p:cNvPr id="27" name="橢圓形圖說文字 26"/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1168" y="1919563"/>
              <a:ext cx="2821456" cy="111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為甚麼這首樂曲會令你有這樣的感受？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可從這方面想</a:t>
              </a:r>
              <a:r>
                <a:rPr lang="en-US" altLang="zh-TW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‥‥‥</a:t>
              </a:r>
              <a:endParaRPr lang="zh-TW" altLang="en-US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49" b="63151" l="49805" r="6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7" t="24802" r="33185" b="37599"/>
          <a:stretch/>
        </p:blipFill>
        <p:spPr bwMode="auto">
          <a:xfrm>
            <a:off x="1248196" y="3556856"/>
            <a:ext cx="1973205" cy="33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4011168" y="2570451"/>
            <a:ext cx="4355109" cy="3345252"/>
            <a:chOff x="407368" y="2780926"/>
            <a:chExt cx="4355109" cy="3345252"/>
          </a:xfrm>
        </p:grpSpPr>
        <p:sp>
          <p:nvSpPr>
            <p:cNvPr id="31" name="手繪多邊形 30"/>
            <p:cNvSpPr/>
            <p:nvPr/>
          </p:nvSpPr>
          <p:spPr bwMode="auto">
            <a:xfrm>
              <a:off x="983990" y="3068960"/>
              <a:ext cx="3301095" cy="3057218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407368" y="2963571"/>
              <a:ext cx="936104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1120034" y="3397240"/>
              <a:ext cx="364244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起伏多、</a:t>
              </a:r>
              <a:endParaRPr lang="en-US" altLang="zh-TW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少重複、</a:t>
              </a:r>
              <a:endParaRPr lang="en-US" altLang="zh-TW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少級進？</a:t>
              </a:r>
            </a:p>
          </p:txBody>
        </p:sp>
        <p:cxnSp>
          <p:nvCxnSpPr>
            <p:cNvPr id="10" name="弧形接點 9"/>
            <p:cNvCxnSpPr/>
            <p:nvPr/>
          </p:nvCxnSpPr>
          <p:spPr bwMode="auto">
            <a:xfrm rot="10800000" flipV="1">
              <a:off x="2783633" y="2780926"/>
              <a:ext cx="1152131" cy="354007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2" t="23214" r="9099" b="51590"/>
          <a:stretch/>
        </p:blipFill>
        <p:spPr bwMode="auto">
          <a:xfrm>
            <a:off x="5619874" y="652689"/>
            <a:ext cx="5137685" cy="211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8097749" y="2452889"/>
            <a:ext cx="4482371" cy="3385767"/>
            <a:chOff x="4349933" y="2635521"/>
            <a:chExt cx="4482371" cy="3385767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5079065" y="3124979"/>
              <a:ext cx="3206164" cy="2896309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4349933" y="3068960"/>
              <a:ext cx="954782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弧形接點 40"/>
            <p:cNvCxnSpPr/>
            <p:nvPr/>
          </p:nvCxnSpPr>
          <p:spPr bwMode="auto">
            <a:xfrm>
              <a:off x="5681279" y="2635521"/>
              <a:ext cx="1000868" cy="499413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文字方塊 29"/>
            <p:cNvSpPr txBox="1"/>
            <p:nvPr/>
          </p:nvSpPr>
          <p:spPr>
            <a:xfrm>
              <a:off x="5189861" y="3419045"/>
              <a:ext cx="364244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起伏不多、多重複、</a:t>
              </a:r>
              <a:endParaRPr lang="en-US" altLang="zh-TW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多級進？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5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2" t="23214" r="9099" b="51590"/>
          <a:stretch/>
        </p:blipFill>
        <p:spPr bwMode="auto">
          <a:xfrm>
            <a:off x="6393759" y="477075"/>
            <a:ext cx="5137685" cy="211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7161317" y="2349283"/>
            <a:ext cx="4482371" cy="3328357"/>
            <a:chOff x="2783632" y="2564904"/>
            <a:chExt cx="4482371" cy="3328357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3512764" y="2996952"/>
              <a:ext cx="3206164" cy="2896309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2783632" y="2998343"/>
              <a:ext cx="954782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弧形接點 40"/>
            <p:cNvCxnSpPr/>
            <p:nvPr/>
          </p:nvCxnSpPr>
          <p:spPr bwMode="auto">
            <a:xfrm>
              <a:off x="4114978" y="2564904"/>
              <a:ext cx="1000868" cy="499413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文字方塊 29"/>
            <p:cNvSpPr txBox="1"/>
            <p:nvPr/>
          </p:nvSpPr>
          <p:spPr>
            <a:xfrm>
              <a:off x="3623560" y="3291018"/>
              <a:ext cx="364244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>
                  <a:solidFill>
                    <a:srgbClr val="F020BA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起伏不多、多重複、</a:t>
              </a:r>
              <a:endParaRPr lang="en-US" altLang="zh-TW" sz="4800" dirty="0">
                <a:solidFill>
                  <a:srgbClr val="F020BA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4800" dirty="0">
                  <a:solidFill>
                    <a:srgbClr val="F020BA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多級進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3D5FB45-B9A2-4B1A-B06B-836B120A17D6}"/>
              </a:ext>
            </a:extLst>
          </p:cNvPr>
          <p:cNvGrpSpPr/>
          <p:nvPr/>
        </p:nvGrpSpPr>
        <p:grpSpPr>
          <a:xfrm>
            <a:off x="1301285" y="1664041"/>
            <a:ext cx="3489392" cy="1840144"/>
            <a:chOff x="8616280" y="1651352"/>
            <a:chExt cx="3252726" cy="1758620"/>
          </a:xfrm>
        </p:grpSpPr>
        <p:sp>
          <p:nvSpPr>
            <p:cNvPr id="21" name="橢圓形圖說文字 26">
              <a:extLst>
                <a:ext uri="{FF2B5EF4-FFF2-40B4-BE49-F238E27FC236}">
                  <a16:creationId xmlns:a16="http://schemas.microsoft.com/office/drawing/2014/main" id="{D816DFC4-D60B-4155-A1C7-EF0F28AF3AE4}"/>
                </a:ext>
              </a:extLst>
            </p:cNvPr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矩形 77">
              <a:extLst>
                <a:ext uri="{FF2B5EF4-FFF2-40B4-BE49-F238E27FC236}">
                  <a16:creationId xmlns:a16="http://schemas.microsoft.com/office/drawing/2014/main" id="{1AF03DB5-DE6F-4F57-B7CD-024C7EFA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967" y="2073285"/>
              <a:ext cx="2821456" cy="97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這首樂曲的旋律動向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3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8A1674F-D96A-4B3A-8B9D-941234FF8E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2049412" y="4064166"/>
            <a:ext cx="1382292" cy="2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54167" r="62946" b="34920"/>
          <a:stretch/>
        </p:blipFill>
        <p:spPr bwMode="auto">
          <a:xfrm>
            <a:off x="8285229" y="5334856"/>
            <a:ext cx="605939" cy="5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你喜歡在甚麼時候聽到這首樂曲？為甚麼？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5" t="47770" r="11310" b="11260"/>
          <a:stretch/>
        </p:blipFill>
        <p:spPr bwMode="auto">
          <a:xfrm>
            <a:off x="3149342" y="1412774"/>
            <a:ext cx="3002862" cy="23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50000" r="49413" b="9469"/>
          <a:stretch/>
        </p:blipFill>
        <p:spPr bwMode="auto">
          <a:xfrm>
            <a:off x="391828" y="1573700"/>
            <a:ext cx="2786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1" t="53125" r="16666" b="12152"/>
          <a:stretch/>
        </p:blipFill>
        <p:spPr bwMode="auto">
          <a:xfrm>
            <a:off x="8904312" y="1405342"/>
            <a:ext cx="3039876" cy="24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53112" r="49479" b="10219"/>
          <a:stretch/>
        </p:blipFill>
        <p:spPr bwMode="auto">
          <a:xfrm>
            <a:off x="6080958" y="1484785"/>
            <a:ext cx="2758207" cy="23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127448" y="3877957"/>
            <a:ext cx="8928992" cy="2980043"/>
            <a:chOff x="1127448" y="3877957"/>
            <a:chExt cx="8928992" cy="2980043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422" b="69010" l="31934" r="569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1" t="32490" r="41518" b="30804"/>
            <a:stretch/>
          </p:blipFill>
          <p:spPr bwMode="auto">
            <a:xfrm>
              <a:off x="1127448" y="4241069"/>
              <a:ext cx="2475476" cy="261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3719736" y="3877957"/>
              <a:ext cx="6336704" cy="2189507"/>
              <a:chOff x="3719736" y="3877957"/>
              <a:chExt cx="6336704" cy="2189507"/>
            </a:xfrm>
          </p:grpSpPr>
          <p:sp>
            <p:nvSpPr>
              <p:cNvPr id="28" name="橢圓形圖說文字 27"/>
              <p:cNvSpPr/>
              <p:nvPr/>
            </p:nvSpPr>
            <p:spPr bwMode="auto">
              <a:xfrm>
                <a:off x="3719736" y="3877957"/>
                <a:ext cx="6336704" cy="2189507"/>
              </a:xfrm>
              <a:prstGeom prst="wedgeEllipseCallout">
                <a:avLst>
                  <a:gd name="adj1" fmla="val -55940"/>
                  <a:gd name="adj2" fmla="val -399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 dirty="0">
                  <a:ln>
                    <a:noFill/>
                  </a:ln>
                  <a:solidFill>
                    <a:srgbClr val="B3EEEF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9" name="矩形 77">
                <a:extLst>
                  <a:ext uri="{FF2B5EF4-FFF2-40B4-BE49-F238E27FC236}">
                    <a16:creationId xmlns:a16="http://schemas.microsoft.com/office/drawing/2014/main" id="{5951525E-D57F-4780-96A3-6A3A517F5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470" y="4212561"/>
                <a:ext cx="5193898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zh-TW" altLang="en-US" sz="3000" dirty="0">
                    <a:solidFill>
                      <a:srgbClr val="0070C0"/>
                    </a:solidFill>
                    <a:ea typeface="標楷體" panose="03000509000000000000" pitchFamily="65" charset="-120"/>
                  </a:rPr>
                  <a:t>這首寧靜的樂曲令人心境平靜，適合在做功課、睡覺或吃東西時收聽。</a:t>
                </a:r>
                <a:endParaRPr lang="en-US" altLang="zh-TW" sz="3000" dirty="0">
                  <a:solidFill>
                    <a:srgbClr val="0070C0"/>
                  </a:solidFill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4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觀看以下一幅圖畫，説説它的內容。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285228" y="711861"/>
            <a:ext cx="3427395" cy="3016242"/>
            <a:chOff x="8285228" y="711861"/>
            <a:chExt cx="3427395" cy="3016242"/>
          </a:xfrm>
        </p:grpSpPr>
        <p:sp>
          <p:nvSpPr>
            <p:cNvPr id="28" name="橢圓形圖說文字 27"/>
            <p:cNvSpPr/>
            <p:nvPr/>
          </p:nvSpPr>
          <p:spPr bwMode="auto">
            <a:xfrm>
              <a:off x="8285228" y="711861"/>
              <a:ext cx="3427395" cy="3016242"/>
            </a:xfrm>
            <a:prstGeom prst="wedgeEllipseCallout">
              <a:avLst>
                <a:gd name="adj1" fmla="val -13411"/>
                <a:gd name="adj2" fmla="val 56381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14" y="980728"/>
              <a:ext cx="2764386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圖中可見到在漆黑的夜裏，一隻船靠着燈塔發出的光來航行。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3952" r="21551" b="30479"/>
          <a:stretch/>
        </p:blipFill>
        <p:spPr bwMode="auto">
          <a:xfrm>
            <a:off x="2028469" y="1553029"/>
            <a:ext cx="5907315" cy="43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0E584CC-2BAF-4661-92FE-1117F9280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 flipH="1">
            <a:off x="8732212" y="4149080"/>
            <a:ext cx="1386859" cy="29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4" y="152400"/>
            <a:ext cx="41274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觀看以下一幅圖畫，説説它的內容。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184232" y="711859"/>
            <a:ext cx="3672408" cy="3016243"/>
            <a:chOff x="8184232" y="711859"/>
            <a:chExt cx="3672408" cy="3016243"/>
          </a:xfrm>
        </p:grpSpPr>
        <p:sp>
          <p:nvSpPr>
            <p:cNvPr id="28" name="橢圓形圖說文字 27"/>
            <p:cNvSpPr/>
            <p:nvPr/>
          </p:nvSpPr>
          <p:spPr bwMode="auto">
            <a:xfrm>
              <a:off x="8184232" y="711859"/>
              <a:ext cx="3672408" cy="3016243"/>
            </a:xfrm>
            <a:prstGeom prst="wedgeEllipseCallout">
              <a:avLst>
                <a:gd name="adj1" fmla="val -13411"/>
                <a:gd name="adj2" fmla="val 56381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164" y="1267159"/>
              <a:ext cx="32403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圖中可見閃爍的星星和發光的月亮，像在流動的雲，還有那晃動着的樹。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9816" r="27555" b="20833"/>
          <a:stretch/>
        </p:blipFill>
        <p:spPr bwMode="auto">
          <a:xfrm>
            <a:off x="1229277" y="1556792"/>
            <a:ext cx="6621173" cy="40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419231" y="557994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這是著名畫家梵谷的名畫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星月夜</a:t>
            </a:r>
            <a:r>
              <a:rPr lang="en-US" altLang="zh-TW" dirty="0">
                <a:solidFill>
                  <a:srgbClr val="FF0000"/>
                </a:solidFill>
              </a:rPr>
              <a:t>》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1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C0E584CC-2BAF-4661-92FE-1117F9280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 flipH="1">
            <a:off x="8732212" y="4149080"/>
            <a:ext cx="1386859" cy="29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再次聆聽樂曲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小調鋼琴奏鳴曲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以下哪幅圖畫的內容和你的感受較相似？為甚麼？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9816" r="27555" b="20833"/>
          <a:stretch/>
        </p:blipFill>
        <p:spPr bwMode="auto">
          <a:xfrm>
            <a:off x="4688446" y="2012764"/>
            <a:ext cx="4202722" cy="255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3952" r="21551" b="30479"/>
          <a:stretch/>
        </p:blipFill>
        <p:spPr bwMode="auto">
          <a:xfrm>
            <a:off x="547919" y="1988840"/>
            <a:ext cx="3707491" cy="273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圓角矩形 17"/>
          <p:cNvSpPr/>
          <p:nvPr/>
        </p:nvSpPr>
        <p:spPr bwMode="auto">
          <a:xfrm>
            <a:off x="6933092" y="721742"/>
            <a:ext cx="2259252" cy="619026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20" name="Picture 5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80574A8-E6FE-408F-8945-B7DBE306B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17" y="721742"/>
            <a:ext cx="560881" cy="5547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93265" y="84658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charset="0"/>
              </a:rPr>
              <a:t>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(00:24-01:26)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4E6AA85-F359-4E84-AA3B-CA4D1F23C82E}"/>
              </a:ext>
            </a:extLst>
          </p:cNvPr>
          <p:cNvSpPr txBox="1"/>
          <p:nvPr/>
        </p:nvSpPr>
        <p:spPr>
          <a:xfrm>
            <a:off x="6096000" y="4645272"/>
            <a:ext cx="301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020BA"/>
                </a:solidFill>
                <a:ea typeface="標楷體" panose="03000509000000000000" pitchFamily="65" charset="-120"/>
              </a:rPr>
              <a:t>（答案言之成理便可。）</a:t>
            </a:r>
            <a:endParaRPr lang="en-US" altLang="zh-TW" dirty="0">
              <a:solidFill>
                <a:srgbClr val="F020BA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353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248128" y="711860"/>
            <a:ext cx="4375629" cy="2645132"/>
            <a:chOff x="7248128" y="711860"/>
            <a:chExt cx="4375629" cy="2645132"/>
          </a:xfrm>
        </p:grpSpPr>
        <p:sp>
          <p:nvSpPr>
            <p:cNvPr id="22" name="橢圓形圖說文字 21"/>
            <p:cNvSpPr/>
            <p:nvPr/>
          </p:nvSpPr>
          <p:spPr bwMode="auto">
            <a:xfrm>
              <a:off x="7248128" y="711860"/>
              <a:ext cx="4375629" cy="2645132"/>
            </a:xfrm>
            <a:prstGeom prst="wedgeEllipseCallout">
              <a:avLst>
                <a:gd name="adj1" fmla="val -39894"/>
                <a:gd name="adj2" fmla="val 51352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5773" y="1243645"/>
              <a:ext cx="340347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試閉上眼睛，專心聆聽，留意樂曲的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速度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節奏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和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力度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6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A57D3064-6CA7-4711-9B9E-2ADBB9ED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5133680"/>
            <a:ext cx="1461722" cy="4235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樂曲介紹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5894" y="1443143"/>
            <a:ext cx="4079368" cy="1769833"/>
            <a:chOff x="395894" y="1443143"/>
            <a:chExt cx="4079368" cy="1769833"/>
          </a:xfrm>
        </p:grpSpPr>
        <p:sp>
          <p:nvSpPr>
            <p:cNvPr id="30" name="橢圓形圖說文字 29"/>
            <p:cNvSpPr/>
            <p:nvPr/>
          </p:nvSpPr>
          <p:spPr bwMode="auto">
            <a:xfrm>
              <a:off x="395894" y="1443143"/>
              <a:ext cx="3467857" cy="1769833"/>
            </a:xfrm>
            <a:prstGeom prst="wedgeEllipseCallout">
              <a:avLst>
                <a:gd name="adj1" fmla="val 46689"/>
                <a:gd name="adj2" fmla="val 47028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63423382-FB5B-40C1-A442-3394D3C8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00" y="1796390"/>
              <a:ext cx="3779862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聆聽樂曲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軍刀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舞曲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0" name="Picture 5" descr="A close up of a sig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880574A8-E6FE-408F-8945-B7DBE306B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09" y="2220267"/>
              <a:ext cx="639623" cy="632670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C25897D-1BB8-4FA9-828E-05934ED5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3674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 bwMode="auto">
          <a:xfrm>
            <a:off x="2279576" y="2204864"/>
            <a:ext cx="7992888" cy="1872208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CAF91ABA-8B8B-4987-B54D-C6BC847B952C}"/>
              </a:ext>
            </a:extLst>
          </p:cNvPr>
          <p:cNvSpPr>
            <a:spLocks/>
          </p:cNvSpPr>
          <p:nvPr/>
        </p:nvSpPr>
        <p:spPr bwMode="auto">
          <a:xfrm>
            <a:off x="2855640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BB05BE6D-179E-4255-B6AE-7EABF5B27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464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25824-647E-4B36-A4FA-61176F3F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616" y="2458065"/>
            <a:ext cx="7416824" cy="1546999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掌握樂曲所表達的情感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zh-TW" alt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貝多芬</a:t>
            </a:r>
            <a:endParaRPr lang="en-US" altLang="zh-TW" sz="3600" b="1" u="sng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764237" y="5433257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29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37864" y="1484785"/>
            <a:ext cx="2937856" cy="2160240"/>
            <a:chOff x="637864" y="1484785"/>
            <a:chExt cx="2937856" cy="2160240"/>
          </a:xfrm>
        </p:grpSpPr>
        <p:sp>
          <p:nvSpPr>
            <p:cNvPr id="22" name="橢圓形圖說文字 21"/>
            <p:cNvSpPr/>
            <p:nvPr/>
          </p:nvSpPr>
          <p:spPr bwMode="auto">
            <a:xfrm>
              <a:off x="637864" y="1484785"/>
              <a:ext cx="2937856" cy="2160240"/>
            </a:xfrm>
            <a:prstGeom prst="wedgeEllipseCallout">
              <a:avLst>
                <a:gd name="adj1" fmla="val 59059"/>
                <a:gd name="adj2" fmla="val 2079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416" y="1807656"/>
              <a:ext cx="273630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樂曲的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速度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節奏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和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力度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是怎樣的？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824192" y="1801059"/>
            <a:ext cx="3353363" cy="2160240"/>
            <a:chOff x="7824192" y="1801059"/>
            <a:chExt cx="3353363" cy="2160240"/>
          </a:xfrm>
        </p:grpSpPr>
        <p:sp>
          <p:nvSpPr>
            <p:cNvPr id="18" name="橢圓形圖說文字 17"/>
            <p:cNvSpPr/>
            <p:nvPr/>
          </p:nvSpPr>
          <p:spPr bwMode="auto">
            <a:xfrm>
              <a:off x="7824192" y="1801059"/>
              <a:ext cx="3353363" cy="2160240"/>
            </a:xfrm>
            <a:prstGeom prst="wedgeEllipseCallout">
              <a:avLst>
                <a:gd name="adj1" fmla="val -57085"/>
                <a:gd name="adj2" fmla="val 15422"/>
              </a:avLst>
            </a:prstGeom>
            <a:solidFill>
              <a:srgbClr val="FFFFFF"/>
            </a:solidFill>
            <a:ln w="28575" cap="flat" cmpd="sng" algn="ctr">
              <a:solidFill>
                <a:srgbClr val="F020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295" y="2332800"/>
              <a:ext cx="285982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速度很快、節奏急速、力度強。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37864" y="1484785"/>
            <a:ext cx="2937856" cy="2160240"/>
            <a:chOff x="637864" y="1484785"/>
            <a:chExt cx="2937856" cy="2160240"/>
          </a:xfrm>
        </p:grpSpPr>
        <p:sp>
          <p:nvSpPr>
            <p:cNvPr id="22" name="橢圓形圖說文字 21"/>
            <p:cNvSpPr/>
            <p:nvPr/>
          </p:nvSpPr>
          <p:spPr bwMode="auto">
            <a:xfrm>
              <a:off x="637864" y="1484785"/>
              <a:ext cx="2937856" cy="2160240"/>
            </a:xfrm>
            <a:prstGeom prst="wedgeEllipseCallout">
              <a:avLst>
                <a:gd name="adj1" fmla="val 59553"/>
                <a:gd name="adj2" fmla="val 20125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08" y="1909281"/>
              <a:ext cx="273630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樂曲令你聯想到怎樣的情境？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752184" y="1484785"/>
            <a:ext cx="3600400" cy="2952327"/>
            <a:chOff x="7752184" y="1484785"/>
            <a:chExt cx="3600400" cy="2952327"/>
          </a:xfrm>
        </p:grpSpPr>
        <p:sp>
          <p:nvSpPr>
            <p:cNvPr id="18" name="橢圓形圖說文字 17"/>
            <p:cNvSpPr/>
            <p:nvPr/>
          </p:nvSpPr>
          <p:spPr bwMode="auto">
            <a:xfrm>
              <a:off x="7752184" y="1484785"/>
              <a:ext cx="3600400" cy="2952327"/>
            </a:xfrm>
            <a:prstGeom prst="wedgeEllipseCallout">
              <a:avLst>
                <a:gd name="adj1" fmla="val -57085"/>
                <a:gd name="adj2" fmla="val 15422"/>
              </a:avLst>
            </a:prstGeom>
            <a:solidFill>
              <a:srgbClr val="FFFFFF"/>
            </a:solidFill>
            <a:ln w="28575" cap="flat" cmpd="sng" algn="ctr">
              <a:solidFill>
                <a:srgbClr val="F020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0216" y="1988840"/>
              <a:ext cx="285982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令我聯想到賽車、運動比賽、貓捉老鼠等緊張刺激的場面。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15938" y="1484785"/>
            <a:ext cx="3059782" cy="2160240"/>
            <a:chOff x="515938" y="1484785"/>
            <a:chExt cx="3059782" cy="2160240"/>
          </a:xfrm>
        </p:grpSpPr>
        <p:sp>
          <p:nvSpPr>
            <p:cNvPr id="22" name="橢圓形圖說文字 21"/>
            <p:cNvSpPr/>
            <p:nvPr/>
          </p:nvSpPr>
          <p:spPr bwMode="auto">
            <a:xfrm>
              <a:off x="515938" y="1484785"/>
              <a:ext cx="3059782" cy="2160240"/>
            </a:xfrm>
            <a:prstGeom prst="wedgeEllipseCallout">
              <a:avLst>
                <a:gd name="adj1" fmla="val 62419"/>
                <a:gd name="adj2" fmla="val 23485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92" y="2053297"/>
              <a:ext cx="289496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哪些顏色可以代表樂曲的氣氛？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752184" y="1484786"/>
            <a:ext cx="3600400" cy="2160240"/>
            <a:chOff x="7752184" y="1484786"/>
            <a:chExt cx="3600400" cy="2160240"/>
          </a:xfrm>
        </p:grpSpPr>
        <p:sp>
          <p:nvSpPr>
            <p:cNvPr id="18" name="橢圓形圖說文字 17"/>
            <p:cNvSpPr/>
            <p:nvPr/>
          </p:nvSpPr>
          <p:spPr bwMode="auto">
            <a:xfrm>
              <a:off x="7752184" y="1484786"/>
              <a:ext cx="3600400" cy="2160240"/>
            </a:xfrm>
            <a:prstGeom prst="wedgeEllipseCallout">
              <a:avLst>
                <a:gd name="adj1" fmla="val -54666"/>
                <a:gd name="adj2" fmla="val 25500"/>
              </a:avLst>
            </a:prstGeom>
            <a:solidFill>
              <a:srgbClr val="FFFFFF"/>
            </a:solidFill>
            <a:ln w="28575" cap="flat" cmpd="sng" algn="ctr">
              <a:solidFill>
                <a:srgbClr val="F020B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0216" y="1988840"/>
              <a:ext cx="285982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紅色、橙色、 黃色、棕色等。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-67872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6" y="152400"/>
            <a:ext cx="412740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752184" y="1484786"/>
            <a:ext cx="3600400" cy="2160240"/>
            <a:chOff x="7752184" y="1484786"/>
            <a:chExt cx="3600400" cy="2160240"/>
          </a:xfrm>
        </p:grpSpPr>
        <p:sp>
          <p:nvSpPr>
            <p:cNvPr id="18" name="橢圓形圖說文字 17"/>
            <p:cNvSpPr/>
            <p:nvPr/>
          </p:nvSpPr>
          <p:spPr bwMode="auto">
            <a:xfrm>
              <a:off x="7752184" y="1484786"/>
              <a:ext cx="3600400" cy="2160240"/>
            </a:xfrm>
            <a:prstGeom prst="wedgeEllipseCallout">
              <a:avLst>
                <a:gd name="adj1" fmla="val -54666"/>
                <a:gd name="adj2" fmla="val 2550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200" y="1988840"/>
              <a:ext cx="33123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把樂曲給你的感受畫出來。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95894" y="1443143"/>
            <a:ext cx="3935352" cy="1769833"/>
            <a:chOff x="395894" y="1443143"/>
            <a:chExt cx="3935352" cy="1769833"/>
          </a:xfrm>
        </p:grpSpPr>
        <p:sp>
          <p:nvSpPr>
            <p:cNvPr id="16" name="橢圓形圖說文字 15"/>
            <p:cNvSpPr/>
            <p:nvPr/>
          </p:nvSpPr>
          <p:spPr bwMode="auto">
            <a:xfrm>
              <a:off x="395894" y="1443143"/>
              <a:ext cx="3467857" cy="1769833"/>
            </a:xfrm>
            <a:prstGeom prst="wedgeEllipseCallout">
              <a:avLst>
                <a:gd name="adj1" fmla="val 46689"/>
                <a:gd name="adj2" fmla="val 47028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7" name="Picture 5" descr="A close up of a sign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880574A8-E6FE-408F-8945-B7DBE306B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656" y="2092309"/>
              <a:ext cx="639623" cy="632670"/>
            </a:xfrm>
            <a:prstGeom prst="rect">
              <a:avLst/>
            </a:prstGeom>
          </p:spPr>
        </p:pic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63423382-FB5B-40C1-A442-3394D3C8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84" y="1793091"/>
              <a:ext cx="3779862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再次聆聽樂曲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軍刀舞曲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7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15938" y="1078172"/>
            <a:ext cx="5868094" cy="2189507"/>
            <a:chOff x="515938" y="1078172"/>
            <a:chExt cx="5868094" cy="2189507"/>
          </a:xfrm>
        </p:grpSpPr>
        <p:sp>
          <p:nvSpPr>
            <p:cNvPr id="23" name="橢圓形圖說文字 22"/>
            <p:cNvSpPr/>
            <p:nvPr/>
          </p:nvSpPr>
          <p:spPr bwMode="auto">
            <a:xfrm>
              <a:off x="515938" y="1078172"/>
              <a:ext cx="5868094" cy="2189507"/>
            </a:xfrm>
            <a:prstGeom prst="wedgeEllipseCallout">
              <a:avLst>
                <a:gd name="adj1" fmla="val -6966"/>
                <a:gd name="adj2" fmla="val 61637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691" y="1414094"/>
              <a:ext cx="492358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音樂會激發人的情感。音樂的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旋律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力度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速度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zh-TW" altLang="en-US" sz="3000" dirty="0">
                  <a:solidFill>
                    <a:srgbClr val="F020BA"/>
                  </a:solidFill>
                  <a:ea typeface="標楷體" panose="03000509000000000000" pitchFamily="65" charset="-120"/>
                </a:rPr>
                <a:t>節奏的組合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會帶來不同的感受。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660826" y="889556"/>
            <a:ext cx="4907781" cy="2831811"/>
            <a:chOff x="6660826" y="889556"/>
            <a:chExt cx="4907781" cy="2831811"/>
          </a:xfrm>
        </p:grpSpPr>
        <p:sp>
          <p:nvSpPr>
            <p:cNvPr id="25" name="橢圓形圖說文字 24"/>
            <p:cNvSpPr/>
            <p:nvPr/>
          </p:nvSpPr>
          <p:spPr bwMode="auto">
            <a:xfrm>
              <a:off x="6660826" y="889556"/>
              <a:ext cx="4907781" cy="2831811"/>
            </a:xfrm>
            <a:prstGeom prst="wedgeEllipseCallout">
              <a:avLst>
                <a:gd name="adj1" fmla="val -20570"/>
                <a:gd name="adj2" fmla="val 53363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113" y="1258888"/>
              <a:ext cx="424847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當聽到強而有力的樂曲時，我們會感覺振奮；當聽到輕快活潑的旋律時，我們會感到愉悅。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8" name="Rectangle: Rounded Corners 17">
            <a:hlinkClick r:id="rId4" action="ppaction://hlinkfile"/>
            <a:extLst>
              <a:ext uri="{FF2B5EF4-FFF2-40B4-BE49-F238E27FC236}">
                <a16:creationId xmlns:a16="http://schemas.microsoft.com/office/drawing/2014/main" id="{CCD36EA8-90C9-4AF6-A403-4A9160408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404664"/>
            <a:ext cx="1282700" cy="508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總結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3071664" y="3191105"/>
            <a:ext cx="2652348" cy="37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5788845" y="3048583"/>
            <a:ext cx="2187842" cy="40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B57EB24-80FE-4099-B485-88E107F49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0BEEC469-C0B7-4C13-B1CF-73C01F76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1110" y="-38263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E008AFE2-9CD6-4391-8C94-6D4023E6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593C62C8-EB85-4340-BE02-F0B89A8F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ea typeface="標楷體" pitchFamily="65" charset="-120"/>
            </a:endParaRPr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E0CF131E-0D8C-4FA3-88D9-B0EE03CCC53E}"/>
              </a:ext>
            </a:extLst>
          </p:cNvPr>
          <p:cNvSpPr>
            <a:spLocks/>
          </p:cNvSpPr>
          <p:nvPr/>
        </p:nvSpPr>
        <p:spPr bwMode="auto">
          <a:xfrm>
            <a:off x="2384332" y="2924944"/>
            <a:ext cx="8536204" cy="2376264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41430FCF-ACB8-420A-830A-6DE6C18BB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01" y="3211187"/>
            <a:ext cx="7420507" cy="23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觀看影片       ，欣賞</a:t>
            </a:r>
            <a:r>
              <a:rPr lang="zh-TW" altLang="en-US" sz="2600" u="sng" dirty="0">
                <a:solidFill>
                  <a:srgbClr val="008000"/>
                </a:solidFill>
                <a:ea typeface="標楷體" panose="03000509000000000000" pitchFamily="65" charset="-120"/>
              </a:rPr>
              <a:t>貝多芬</a:t>
            </a: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另一首著名樂曲</a:t>
            </a:r>
            <a:r>
              <a:rPr lang="en-US" altLang="zh-TW" sz="2600" dirty="0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第九交響曲</a:t>
            </a:r>
            <a:r>
              <a:rPr lang="en-US" altLang="zh-TW" sz="2600" dirty="0">
                <a:solidFill>
                  <a:srgbClr val="008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第四樂章。</a:t>
            </a:r>
            <a:endParaRPr lang="en-US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觀看影片       ，欣賞結合音樂與芭蕾舞表演的</a:t>
            </a:r>
            <a:r>
              <a:rPr lang="en-US" altLang="zh-TW" sz="2600" dirty="0">
                <a:solidFill>
                  <a:srgbClr val="008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軍刀舞曲</a:t>
            </a:r>
            <a:r>
              <a:rPr lang="en-US" altLang="zh-TW" sz="2600" dirty="0">
                <a:solidFill>
                  <a:srgbClr val="008000"/>
                </a:solidFill>
                <a:ea typeface="標楷體" panose="03000509000000000000" pitchFamily="65" charset="-120"/>
              </a:rPr>
              <a:t>》 </a:t>
            </a:r>
            <a:r>
              <a:rPr lang="zh-TW" altLang="en-US" sz="2600" dirty="0">
                <a:solidFill>
                  <a:srgbClr val="008000"/>
                </a:solidFill>
                <a:ea typeface="標楷體" panose="03000509000000000000" pitchFamily="65" charset="-120"/>
              </a:rPr>
              <a:t>。</a:t>
            </a:r>
            <a:endParaRPr lang="en-US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ts val="3500"/>
              </a:lnSpc>
              <a:spcBef>
                <a:spcPct val="0"/>
              </a:spcBef>
              <a:buNone/>
            </a:pPr>
            <a:endParaRPr lang="en-US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FA5B0CB-4E81-42D4-949C-8842BB77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6335713"/>
            <a:ext cx="720725" cy="3603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chemeClr val="bg1"/>
                </a:solidFill>
              </a:rPr>
              <a:t>完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880574A8-E6FE-408F-8945-B7DBE306B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8" y="4014161"/>
            <a:ext cx="639623" cy="632670"/>
          </a:xfrm>
          <a:prstGeom prst="rect">
            <a:avLst/>
          </a:prstGeom>
        </p:spPr>
      </p:pic>
      <p:sp>
        <p:nvSpPr>
          <p:cNvPr id="18" name="手繪多邊形 17">
            <a:extLst>
              <a:ext uri="{FF2B5EF4-FFF2-40B4-BE49-F238E27FC236}">
                <a16:creationId xmlns:a16="http://schemas.microsoft.com/office/drawing/2014/main" id="{38DC901E-6864-4375-ACD9-2B822290771A}"/>
              </a:ext>
            </a:extLst>
          </p:cNvPr>
          <p:cNvSpPr>
            <a:spLocks/>
          </p:cNvSpPr>
          <p:nvPr/>
        </p:nvSpPr>
        <p:spPr bwMode="auto">
          <a:xfrm>
            <a:off x="2743464" y="1271207"/>
            <a:ext cx="7993186" cy="1195580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" name="Picture 5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80574A8-E6FE-408F-8945-B7DBE306B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8" y="3090277"/>
            <a:ext cx="639623" cy="632670"/>
          </a:xfrm>
          <a:prstGeom prst="rect">
            <a:avLst/>
          </a:prstGeom>
        </p:spPr>
      </p:pic>
      <p:graphicFrame>
        <p:nvGraphicFramePr>
          <p:cNvPr id="2" name="物件 1">
            <a:hlinkClick r:id="" action="ppaction://ole?verb=1"/>
            <a:extLst>
              <a:ext uri="{FF2B5EF4-FFF2-40B4-BE49-F238E27FC236}">
                <a16:creationId xmlns:a16="http://schemas.microsoft.com/office/drawing/2014/main" id="{516EFE65-4259-436A-9BDE-335F7732E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90740"/>
              </p:ext>
            </p:extLst>
          </p:nvPr>
        </p:nvGraphicFramePr>
        <p:xfrm>
          <a:off x="10253993" y="1451433"/>
          <a:ext cx="761376" cy="15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showAsIcon="1" r:id="rId9" imgW="381311" imgH="771837" progId="Word.Document.8">
                  <p:embed/>
                </p:oleObj>
              </mc:Choice>
              <mc:Fallback>
                <p:oleObj name="Document" showAsIcon="1" r:id="rId9" imgW="381311" imgH="7718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53993" y="1451433"/>
                        <a:ext cx="761376" cy="154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矩形 77">
            <a:extLst>
              <a:ext uri="{FF2B5EF4-FFF2-40B4-BE49-F238E27FC236}">
                <a16:creationId xmlns:a16="http://schemas.microsoft.com/office/drawing/2014/main" id="{21D39515-B0FD-498A-BC65-17F6365F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481487"/>
            <a:ext cx="73600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完成聆聽工作紙「聽樂曲畫感受」，透過圖畫表達對樂曲的感受。</a:t>
            </a:r>
            <a:endParaRPr lang="zh-TW" altLang="zh-HK" sz="2600" dirty="0">
              <a:solidFill>
                <a:srgbClr val="FF6600"/>
              </a:solidFill>
            </a:endParaRP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70529123-1A7E-4C5F-87C5-A448D36F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33" y="1582067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17">
            <a:extLst>
              <a:ext uri="{FF2B5EF4-FFF2-40B4-BE49-F238E27FC236}">
                <a16:creationId xmlns:a16="http://schemas.microsoft.com/office/drawing/2014/main" id="{2711EFAD-89B3-4F11-B00F-FFE42E628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53" y="3523710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2494-DDF3-4B23-AD5A-2875366A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CCE1-1779-4B5E-AB97-178110EA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D63BA-F1CE-440C-B3CE-665045112B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F4B5AAF8-F61C-4BA9-923A-C6A321E5A770}"/>
              </a:ext>
            </a:extLst>
          </p:cNvPr>
          <p:cNvSpPr txBox="1">
            <a:spLocks/>
          </p:cNvSpPr>
          <p:nvPr/>
        </p:nvSpPr>
        <p:spPr>
          <a:xfrm>
            <a:off x="0" y="417750"/>
            <a:ext cx="11719560" cy="858600"/>
          </a:xfrm>
          <a:prstGeom prst="rect">
            <a:avLst/>
          </a:prstGeom>
        </p:spPr>
        <p:txBody>
          <a:bodyPr vert="horz" lIns="91459" tIns="45729" rIns="91459" bIns="45729" rtlCol="0">
            <a:noAutofit/>
          </a:bodyPr>
          <a:lstStyle>
            <a:lvl1pPr marL="342866" indent="-342866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1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zh-TW" altLang="en-US" sz="30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anose="020B0600000000000000" pitchFamily="34" charset="-120"/>
                <a:ea typeface="Noto Sans CJK TC Medium" panose="020B0600000000000000" pitchFamily="34" charset="-120"/>
                <a:cs typeface="Times New Roman"/>
              </a:rPr>
              <a:t>  </a:t>
            </a:r>
            <a:r>
              <a:rPr lang="zh-TW" altLang="en-US" sz="4000" b="1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  <a:cs typeface="Times New Roman"/>
              </a:rPr>
              <a:t>鳴 謝 </a:t>
            </a:r>
            <a:endParaRPr lang="en-US" altLang="zh-TW" sz="4000" b="1" u="sng" kern="100" dirty="0">
              <a:solidFill>
                <a:schemeClr val="tx1">
                  <a:lumMod val="85000"/>
                  <a:lumOff val="15000"/>
                </a:schemeClr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  <a:cs typeface="Times New Roman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2367DEE-3059-420E-A9D9-F6A494C541D8}"/>
              </a:ext>
            </a:extLst>
          </p:cNvPr>
          <p:cNvSpPr txBox="1">
            <a:spLocks/>
          </p:cNvSpPr>
          <p:nvPr/>
        </p:nvSpPr>
        <p:spPr>
          <a:xfrm>
            <a:off x="472439" y="1276350"/>
            <a:ext cx="11440397" cy="5163900"/>
          </a:xfrm>
          <a:prstGeom prst="rect">
            <a:avLst/>
          </a:prstGeom>
        </p:spPr>
        <p:txBody>
          <a:bodyPr vert="horz" lIns="182899" tIns="91450" rIns="182899" bIns="91450" rtlCol="0">
            <a:noAutofit/>
          </a:bodyPr>
          <a:lstStyle>
            <a:lvl1pPr marL="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95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99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483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977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472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6967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146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5955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67"/>
              </a:lnSpc>
              <a:spcBef>
                <a:spcPts val="0"/>
              </a:spcBef>
              <a:defRPr/>
            </a:pPr>
            <a:r>
              <a:rPr lang="zh-TW" alt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馬桂綿博士</a:t>
            </a:r>
            <a:endParaRPr lang="en-US" altLang="zh-HK" sz="4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  <a:defRPr/>
            </a:pPr>
            <a:endParaRPr lang="en-US" altLang="zh-HK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zh-TW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本出版社已盡力查究相片刊載權的資料。如有遺漏之處，請版權持有人與本出版社聯絡。</a:t>
            </a:r>
            <a:endParaRPr lang="en-US" altLang="zh-HK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86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 dirty="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DE9166B-D93B-4B83-9ADD-E78C89D52C9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819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 u="sng">
                <a:latin typeface="標楷體" pitchFamily="65" charset="-120"/>
                <a:ea typeface="標楷體" pitchFamily="65" charset="-120"/>
              </a:rPr>
              <a:t>貝多芬</a:t>
            </a:r>
            <a:r>
              <a:rPr lang="en-US" altLang="zh-TW" sz="2800" b="1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(Ludwig</a:t>
            </a:r>
            <a:r>
              <a:rPr lang="zh-TW" altLang="en-US" sz="2800" b="1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2800" b="1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van</a:t>
            </a:r>
            <a:r>
              <a:rPr lang="zh-TW" altLang="en-US" sz="2800" b="1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2800" b="1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Beethoven, 1770-1827)</a:t>
            </a:r>
          </a:p>
        </p:txBody>
      </p:sp>
      <p:sp>
        <p:nvSpPr>
          <p:cNvPr id="3076" name="內容版面配置區 1"/>
          <p:cNvSpPr>
            <a:spLocks noGrp="1"/>
          </p:cNvSpPr>
          <p:nvPr>
            <p:ph idx="1"/>
          </p:nvPr>
        </p:nvSpPr>
        <p:spPr>
          <a:xfrm>
            <a:off x="1018117" y="1544638"/>
            <a:ext cx="6923616" cy="4525962"/>
          </a:xfrm>
        </p:spPr>
        <p:txBody>
          <a:bodyPr/>
          <a:lstStyle/>
          <a:p>
            <a:r>
              <a:rPr lang="zh-TW" altLang="en-US" sz="2800" u="sng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的天才音樂家，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歲學習鋼琴，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歲便在音樂會上演出。</a:t>
            </a:r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歲開始聽覺出現問題，</a:t>
            </a:r>
            <a:r>
              <a:rPr lang="en-US" altLang="zh-TW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49</a:t>
            </a:r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歲左右完全失聰。</a:t>
            </a:r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受耳疾困擾的他，一度情緒低落，幸好他最終能勇敢面對命運的挑戰，創作出多首風格創新的名曲。</a:t>
            </a:r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被後世譽為「樂聖」。</a:t>
            </a:r>
            <a:endParaRPr lang="en-US" altLang="zh-TW" sz="2800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HK" altLang="en-US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80" name="Picture 8" descr="D:\Music\PPT\歌曲導賞\2A\2A09\Q1a\0002Beetho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6" y="1556793"/>
            <a:ext cx="2638325" cy="266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6" t="37407" r="2744" b="45810"/>
          <a:stretch>
            <a:fillRect/>
          </a:stretch>
        </p:blipFill>
        <p:spPr bwMode="auto">
          <a:xfrm>
            <a:off x="7941733" y="3327400"/>
            <a:ext cx="3625851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8437" r="1286" b="1758"/>
          <a:stretch>
            <a:fillRect/>
          </a:stretch>
        </p:blipFill>
        <p:spPr bwMode="auto">
          <a:xfrm>
            <a:off x="9792642" y="6172056"/>
            <a:ext cx="17843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260527" cy="641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認識貝多芬</a:t>
            </a:r>
            <a:endParaRPr lang="zh-HK" altLang="zh-HK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4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標題 1"/>
          <p:cNvSpPr>
            <a:spLocks noGrp="1"/>
          </p:cNvSpPr>
          <p:nvPr>
            <p:ph type="title"/>
          </p:nvPr>
        </p:nvSpPr>
        <p:spPr>
          <a:xfrm>
            <a:off x="479376" y="269776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升</a:t>
            </a:r>
            <a:r>
              <a:rPr lang="en-US" altLang="zh-TW" sz="2800" b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小調鋼琴奏鳴曲，作品二十七第二號</a:t>
            </a:r>
            <a:r>
              <a:rPr lang="en-US" altLang="zh-TW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zh-HK" sz="3600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br>
              <a:rPr lang="en-US" altLang="zh-HK" sz="3600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en-US" altLang="zh-HK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iano</a:t>
            </a:r>
            <a:r>
              <a:rPr lang="en-US" altLang="zh-HK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Sonata</a:t>
            </a:r>
            <a:r>
              <a:rPr lang="zh-TW" altLang="en-US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in</a:t>
            </a:r>
            <a:r>
              <a:rPr lang="zh-TW" altLang="en-US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sz="2400" b="1" i="1" baseline="300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#</a:t>
            </a:r>
            <a:r>
              <a:rPr lang="en-US" altLang="zh-HK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minor,</a:t>
            </a:r>
            <a:r>
              <a:rPr lang="zh-TW" altLang="en-US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Op.27</a:t>
            </a:r>
            <a:r>
              <a:rPr lang="zh-TW" altLang="en-US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</a:rPr>
              <a:t>No.2</a:t>
            </a:r>
            <a:endParaRPr lang="zh-HK" altLang="en-US" sz="2400" i="1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7488" y="2486839"/>
            <a:ext cx="9217024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貝多芬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其中一首為人熟悉的作品，創作於</a:t>
            </a:r>
            <a:r>
              <a:rPr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1801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年。</a:t>
            </a:r>
            <a:endParaRPr lang="en-US" altLang="zh-TW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據說此曲是獻給他的戀人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茱麗葉塔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的。</a:t>
            </a:r>
            <a:endParaRPr lang="en-US" altLang="zh-TW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一位詩人聽完此曲後，形容此曲有如「月亮的光輝映照在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瑞士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琉森湖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上」，從此人們便稱此曲為</a:t>
            </a:r>
            <a:r>
              <a:rPr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月光奏鳴曲</a:t>
            </a:r>
            <a:r>
              <a:rPr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。</a:t>
            </a:r>
            <a:endParaRPr lang="en-US" altLang="zh-TW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1"/>
            <a:ext cx="1944216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4" y="188640"/>
            <a:ext cx="18644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樂曲介紹</a:t>
            </a:r>
          </a:p>
        </p:txBody>
      </p:sp>
      <p:pic>
        <p:nvPicPr>
          <p:cNvPr id="10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8437" r="1286" b="1758"/>
          <a:stretch>
            <a:fillRect/>
          </a:stretch>
        </p:blipFill>
        <p:spPr bwMode="auto">
          <a:xfrm>
            <a:off x="9792642" y="6172056"/>
            <a:ext cx="17843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991544" y="1484784"/>
            <a:ext cx="7628472" cy="2563396"/>
            <a:chOff x="1991544" y="1484784"/>
            <a:chExt cx="7628472" cy="2563396"/>
          </a:xfrm>
        </p:grpSpPr>
        <p:sp>
          <p:nvSpPr>
            <p:cNvPr id="7176" name="手繪多邊形 17">
              <a:extLst>
                <a:ext uri="{FF2B5EF4-FFF2-40B4-BE49-F238E27FC236}">
                  <a16:creationId xmlns:a16="http://schemas.microsoft.com/office/drawing/2014/main" id="{72B0E014-F833-4FAD-8940-1122943F2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544" y="1484784"/>
              <a:ext cx="7628472" cy="2563396"/>
            </a:xfrm>
            <a:custGeom>
              <a:avLst/>
              <a:gdLst>
                <a:gd name="T0" fmla="*/ 1590173 w 6010312"/>
                <a:gd name="T1" fmla="*/ 47 h 4278079"/>
                <a:gd name="T2" fmla="*/ 1189714 w 6010312"/>
                <a:gd name="T3" fmla="*/ 436 h 4278079"/>
                <a:gd name="T4" fmla="*/ 12002180 w 6010312"/>
                <a:gd name="T5" fmla="*/ 458 h 4278079"/>
                <a:gd name="T6" fmla="*/ 12875913 w 6010312"/>
                <a:gd name="T7" fmla="*/ 53 h 4278079"/>
                <a:gd name="T8" fmla="*/ 1590173 w 6010312"/>
                <a:gd name="T9" fmla="*/ 47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412" y="1869040"/>
              <a:ext cx="662473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algn="just" eaLnBrk="1" hangingPunct="1">
                <a:spcBef>
                  <a:spcPct val="0"/>
                </a:spcBef>
                <a:buNone/>
              </a:pPr>
              <a:r>
                <a:rPr lang="zh-TW" altLang="en-US" u="sng" dirty="0">
                  <a:solidFill>
                    <a:srgbClr val="F020BA"/>
                  </a:solidFill>
                  <a:ea typeface="標楷體" panose="03000509000000000000" pitchFamily="65" charset="-120"/>
                </a:rPr>
                <a:t>貝多芬</a:t>
              </a:r>
              <a:r>
                <a:rPr lang="zh-TW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是一位世界著名的音樂家。聽聽他創作的鋼琴樂曲，感受樂曲所表達的情感。</a:t>
              </a:r>
              <a:endParaRPr lang="en-US" altLang="zh-TW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2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7" cy="641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掌握樂曲所表達的情感</a:t>
            </a:r>
            <a:endParaRPr lang="zh-HK" altLang="zh-HK" sz="28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95" b="84115" l="30371" r="54883">
                        <a14:foregroundMark x1="33301" y1="55990" x2="33301" y2="55990"/>
                        <a14:foregroundMark x1="34082" y1="55599" x2="34082" y2="55599"/>
                        <a14:foregroundMark x1="34863" y1="55208" x2="34863" y2="55208"/>
                        <a14:foregroundMark x1="35156" y1="54948" x2="35742" y2="54948"/>
                        <a14:foregroundMark x1="36621" y1="54948" x2="36621" y2="54948"/>
                        <a14:foregroundMark x1="36621" y1="54948" x2="36621" y2="54948"/>
                        <a14:foregroundMark x1="37207" y1="54948" x2="37207" y2="54948"/>
                        <a14:foregroundMark x1="37305" y1="54818" x2="37305" y2="54818"/>
                        <a14:foregroundMark x1="37305" y1="54818" x2="37305" y2="54818"/>
                        <a14:foregroundMark x1="37305" y1="52344" x2="37305" y2="52344"/>
                        <a14:foregroundMark x1="37305" y1="51823" x2="37305" y2="51823"/>
                        <a14:foregroundMark x1="36621" y1="51042" x2="36621" y2="51042"/>
                        <a14:foregroundMark x1="36328" y1="51042" x2="35840" y2="51042"/>
                        <a14:foregroundMark x1="35254" y1="51172" x2="35254" y2="51172"/>
                        <a14:foregroundMark x1="35254" y1="51172" x2="35254" y2="51172"/>
                        <a14:foregroundMark x1="33887" y1="52995" x2="34668" y2="53776"/>
                        <a14:foregroundMark x1="34863" y1="55208" x2="34863" y2="55208"/>
                        <a14:foregroundMark x1="34961" y1="55729" x2="34961" y2="55729"/>
                        <a14:foregroundMark x1="36035" y1="58073" x2="36035" y2="58073"/>
                        <a14:foregroundMark x1="37305" y1="59766" x2="37305" y2="59766"/>
                        <a14:foregroundMark x1="36328" y1="59375" x2="35840" y2="59375"/>
                        <a14:foregroundMark x1="35449" y1="58984" x2="35449" y2="58984"/>
                        <a14:foregroundMark x1="34863" y1="58594" x2="34863" y2="58594"/>
                        <a14:foregroundMark x1="34082" y1="58333" x2="34082" y2="58333"/>
                        <a14:foregroundMark x1="33887" y1="57292" x2="33887" y2="57292"/>
                        <a14:foregroundMark x1="33301" y1="56771" x2="33789" y2="55990"/>
                        <a14:foregroundMark x1="34668" y1="51172" x2="34668" y2="51172"/>
                        <a14:foregroundMark x1="35449" y1="50391" x2="35449" y2="50391"/>
                        <a14:foregroundMark x1="36426" y1="49609" x2="36426" y2="49609"/>
                        <a14:foregroundMark x1="38281" y1="46224" x2="38281" y2="46224"/>
                        <a14:foregroundMark x1="39453" y1="45833" x2="39453" y2="45833"/>
                        <a14:foregroundMark x1="39844" y1="45833" x2="39844" y2="45833"/>
                        <a14:foregroundMark x1="39844" y1="45833" x2="39844" y2="45833"/>
                        <a14:foregroundMark x1="44531" y1="47266" x2="44531" y2="47266"/>
                        <a14:foregroundMark x1="44531" y1="46094" x2="44531" y2="46094"/>
                        <a14:foregroundMark x1="43555" y1="46094" x2="43555" y2="46094"/>
                        <a14:foregroundMark x1="45508" y1="45443" x2="45508" y2="45443"/>
                        <a14:foregroundMark x1="47070" y1="45182" x2="47070" y2="45182"/>
                        <a14:foregroundMark x1="47754" y1="44792" x2="47754" y2="44792"/>
                        <a14:foregroundMark x1="47754" y1="44792" x2="47754" y2="44792"/>
                        <a14:foregroundMark x1="48047" y1="45573" x2="48340" y2="46615"/>
                        <a14:foregroundMark x1="48340" y1="48438" x2="48340" y2="48438"/>
                        <a14:foregroundMark x1="48828" y1="50000" x2="48828" y2="50651"/>
                        <a14:foregroundMark x1="48535" y1="51432" x2="48535" y2="51432"/>
                        <a14:foregroundMark x1="48242" y1="51953" x2="48242" y2="51953"/>
                        <a14:foregroundMark x1="47461" y1="52604" x2="47461" y2="52604"/>
                        <a14:foregroundMark x1="47363" y1="53385" x2="49414" y2="54818"/>
                        <a14:foregroundMark x1="49414" y1="54948" x2="49414" y2="54948"/>
                        <a14:foregroundMark x1="49414" y1="54948" x2="49414" y2="54948"/>
                        <a14:foregroundMark x1="49512" y1="53776" x2="49512" y2="53776"/>
                        <a14:foregroundMark x1="50000" y1="52604" x2="50000" y2="52604"/>
                        <a14:foregroundMark x1="50000" y1="52604" x2="50000" y2="52604"/>
                        <a14:foregroundMark x1="50488" y1="51172" x2="50488" y2="51172"/>
                        <a14:foregroundMark x1="50488" y1="51172" x2="50488" y2="51172"/>
                        <a14:foregroundMark x1="50488" y1="49219" x2="50488" y2="49219"/>
                        <a14:foregroundMark x1="51172" y1="48438" x2="51172" y2="48438"/>
                        <a14:foregroundMark x1="51367" y1="47396" x2="51367" y2="47396"/>
                        <a14:foregroundMark x1="39160" y1="27995" x2="39160" y2="27995"/>
                        <a14:foregroundMark x1="46680" y1="28516" x2="46680" y2="28516"/>
                        <a14:foregroundMark x1="34375" y1="52344" x2="34375" y2="52344"/>
                        <a14:foregroundMark x1="34082" y1="52734" x2="34180" y2="53385"/>
                        <a14:foregroundMark x1="34863" y1="54557" x2="35547" y2="54948"/>
                        <a14:foregroundMark x1="37305" y1="55339" x2="37305" y2="55339"/>
                        <a14:foregroundMark x1="34961" y1="55599" x2="34180" y2="54818"/>
                        <a14:foregroundMark x1="33496" y1="54167" x2="33496" y2="54167"/>
                        <a14:foregroundMark x1="33301" y1="54167" x2="33301" y2="54167"/>
                        <a14:foregroundMark x1="32910" y1="52214" x2="32910" y2="52214"/>
                        <a14:foregroundMark x1="36133" y1="48828" x2="36133" y2="48828"/>
                        <a14:foregroundMark x1="36133" y1="46224" x2="36133" y2="46224"/>
                        <a14:foregroundMark x1="37500" y1="45052" x2="37500" y2="45052"/>
                        <a14:foregroundMark x1="36426" y1="54427" x2="36426" y2="54427"/>
                        <a14:foregroundMark x1="36035" y1="54167" x2="35547" y2="53776"/>
                        <a14:foregroundMark x1="35449" y1="53776" x2="35449" y2="53776"/>
                        <a14:foregroundMark x1="35449" y1="53385" x2="35449" y2="53385"/>
                        <a14:foregroundMark x1="35840" y1="52604" x2="35840" y2="52604"/>
                        <a14:foregroundMark x1="35840" y1="52344" x2="35840" y2="52344"/>
                        <a14:foregroundMark x1="36426" y1="51953" x2="36426" y2="51953"/>
                        <a14:foregroundMark x1="36035" y1="51823" x2="36035" y2="51823"/>
                        <a14:foregroundMark x1="36035" y1="51823" x2="36035" y2="51823"/>
                        <a14:foregroundMark x1="35156" y1="51823" x2="35156" y2="51823"/>
                        <a14:foregroundMark x1="35156" y1="51823" x2="35156" y2="51823"/>
                        <a14:foregroundMark x1="34863" y1="51953" x2="34863" y2="51953"/>
                        <a14:backgroundMark x1="35840" y1="53125" x2="35840" y2="53125"/>
                        <a14:backgroundMark x1="35254" y1="50391" x2="35254" y2="50391"/>
                        <a14:backgroundMark x1="36426" y1="50000" x2="36426" y2="50000"/>
                        <a14:backgroundMark x1="36035" y1="52734" x2="36035" y2="52734"/>
                        <a14:backgroundMark x1="36719" y1="53516" x2="36719" y2="53516"/>
                        <a14:backgroundMark x1="35254" y1="55599" x2="35254" y2="55599"/>
                        <a14:backgroundMark x1="34570" y1="51563" x2="34570" y2="51563"/>
                        <a14:backgroundMark x1="34082" y1="51823" x2="34082" y2="51823"/>
                        <a14:backgroundMark x1="33594" y1="55990" x2="33594" y2="55990"/>
                        <a14:backgroundMark x1="33594" y1="56120" x2="33594" y2="56120"/>
                        <a14:backgroundMark x1="34375" y1="56901" x2="35449" y2="56771"/>
                        <a14:backgroundMark x1="37988" y1="55339" x2="37988" y2="55339"/>
                        <a14:backgroundMark x1="37207" y1="52604" x2="37207" y2="52604"/>
                        <a14:backgroundMark x1="37207" y1="52604" x2="37207" y2="52604"/>
                        <a14:backgroundMark x1="34082" y1="53516" x2="34082" y2="53516"/>
                        <a14:backgroundMark x1="34180" y1="53906" x2="34180" y2="53906"/>
                        <a14:backgroundMark x1="35156" y1="53516" x2="35156" y2="53516"/>
                        <a14:backgroundMark x1="36035" y1="54167" x2="36035" y2="54167"/>
                        <a14:backgroundMark x1="36035" y1="54167" x2="36035" y2="54167"/>
                        <a14:backgroundMark x1="36133" y1="54427" x2="36133" y2="54427"/>
                        <a14:backgroundMark x1="36133" y1="54427" x2="36133" y2="54427"/>
                        <a14:backgroundMark x1="36621" y1="44271" x2="36621" y2="44271"/>
                        <a14:backgroundMark x1="36914" y1="45443" x2="36914" y2="45443"/>
                        <a14:backgroundMark x1="36328" y1="45833" x2="36328" y2="45833"/>
                        <a14:backgroundMark x1="47754" y1="44010" x2="47754" y2="44010"/>
                        <a14:backgroundMark x1="48047" y1="44010" x2="48047" y2="44010"/>
                        <a14:backgroundMark x1="48047" y1="45182" x2="48047" y2="45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6" t="15674" r="45833" b="19303"/>
          <a:stretch/>
        </p:blipFill>
        <p:spPr bwMode="auto">
          <a:xfrm flipH="1">
            <a:off x="8838464" y="3494434"/>
            <a:ext cx="170834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73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4079776" y="1772816"/>
            <a:ext cx="6768752" cy="1800225"/>
          </a:xfrm>
          <a:prstGeom prst="wedgeRoundRectCallout">
            <a:avLst>
              <a:gd name="adj1" fmla="val -61041"/>
              <a:gd name="adj2" fmla="val 35329"/>
              <a:gd name="adj3" fmla="val 16667"/>
            </a:avLst>
          </a:prstGeom>
          <a:solidFill>
            <a:srgbClr val="C3E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軍刀舞曲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出自</a:t>
            </a:r>
            <a:r>
              <a:rPr kumimoji="0" lang="zh-TW" altLang="en-US" sz="2800" b="1" dirty="0">
                <a:solidFill>
                  <a:srgbClr val="F020B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芭蕾舞劇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加雅涅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，創作於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1942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年，是著名的</a:t>
            </a:r>
            <a:r>
              <a:rPr kumimoji="0" lang="zh-TW" altLang="en-US" sz="2800" b="1" dirty="0">
                <a:solidFill>
                  <a:srgbClr val="F020B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管弦樂合奏曲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0" lang="zh-HK" altLang="en-US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1"/>
            <a:ext cx="6264696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69" y="188640"/>
            <a:ext cx="589693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樂曲介紹：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Sabre Dance《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軍刀舞曲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623392" y="2585912"/>
            <a:ext cx="3024336" cy="43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4583832" y="1282700"/>
            <a:ext cx="6576483" cy="2681288"/>
          </a:xfrm>
          <a:prstGeom prst="wedgeRoundRectCallout">
            <a:avLst>
              <a:gd name="adj1" fmla="val -68170"/>
              <a:gd name="adj2" fmla="val 35291"/>
              <a:gd name="adj3" fmla="val 16667"/>
            </a:avLst>
          </a:prstGeom>
          <a:solidFill>
            <a:srgbClr val="C3E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軍刀舞曲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是劇中第四幕的音樂，描繪劇中的主角舉行婚禮時，人們歡天喜地跳舞的情境。故此音樂的</a:t>
            </a:r>
            <a:r>
              <a:rPr kumimoji="0" lang="zh-TW" altLang="en-US" sz="2800" b="1" dirty="0">
                <a:solidFill>
                  <a:srgbClr val="F020B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節奏急促強烈，氣氛熱鬧</a:t>
            </a:r>
            <a:r>
              <a:rPr kumimoji="0" lang="zh-TW" altLang="en-US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0" lang="zh-HK" altLang="en-US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1"/>
            <a:ext cx="6264696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69" y="188640"/>
            <a:ext cx="589693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樂曲介紹：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Sabre Dance《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軍刀舞曲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 flipH="1">
            <a:off x="695400" y="1950703"/>
            <a:ext cx="2592288" cy="482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1319999" y="953836"/>
            <a:ext cx="6720416" cy="1800225"/>
          </a:xfrm>
          <a:prstGeom prst="wedgeRoundRectCallout">
            <a:avLst>
              <a:gd name="adj1" fmla="val -41897"/>
              <a:gd name="adj2" fmla="val 110027"/>
              <a:gd name="adj3" fmla="val 16667"/>
            </a:avLst>
          </a:prstGeom>
          <a:solidFill>
            <a:srgbClr val="C3E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軍刀舞曲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作者是</a:t>
            </a:r>
            <a:r>
              <a:rPr kumimoji="0"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哈察都量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(Aram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Khachaturian)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俄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國現代作曲家。</a:t>
            </a:r>
            <a:endParaRPr kumimoji="0" lang="zh-HK" altLang="en-US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992627" y="3645024"/>
            <a:ext cx="6697135" cy="2376810"/>
          </a:xfrm>
          <a:prstGeom prst="wedgeRoundRectCallout">
            <a:avLst>
              <a:gd name="adj1" fmla="val -60934"/>
              <a:gd name="adj2" fmla="val -2296"/>
              <a:gd name="adj3" fmla="val 16667"/>
            </a:avLst>
          </a:prstGeom>
          <a:solidFill>
            <a:srgbClr val="C3E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他出身自</a:t>
            </a:r>
            <a:r>
              <a:rPr kumimoji="0"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亞美尼亞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，創作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軍刀舞曲</a:t>
            </a:r>
            <a:r>
              <a:rPr kumimoji="0" lang="en-US" altLang="zh-TW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時，採用了大量</a:t>
            </a:r>
            <a:r>
              <a:rPr kumimoji="0"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中亞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地區及</a:t>
            </a:r>
            <a:r>
              <a:rPr kumimoji="0" lang="zh-TW" altLang="en-US" sz="2800" u="sng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高加索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地方的</a:t>
            </a:r>
            <a:r>
              <a:rPr kumimoji="0" lang="zh-TW" altLang="en-US" sz="2800" b="1" dirty="0">
                <a:solidFill>
                  <a:srgbClr val="F020B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民族音樂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，曲風</a:t>
            </a:r>
            <a:r>
              <a:rPr kumimoji="0" lang="zh-TW" altLang="en-US" sz="2800" b="1" dirty="0">
                <a:solidFill>
                  <a:srgbClr val="F020BA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熱情豪邁</a:t>
            </a:r>
            <a:r>
              <a:rPr kumimoji="0" lang="zh-TW" altLang="en-US" sz="2800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，充滿生命力。</a:t>
            </a:r>
            <a:endParaRPr kumimoji="0" lang="en-US" altLang="zh-TW" sz="28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1"/>
            <a:ext cx="6264696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69" y="188640"/>
            <a:ext cx="589693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樂曲介紹：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Sabre Dance《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軍刀舞曲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  <p:pic>
        <p:nvPicPr>
          <p:cNvPr id="13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8437" r="1286" b="1758"/>
          <a:stretch>
            <a:fillRect/>
          </a:stretch>
        </p:blipFill>
        <p:spPr bwMode="auto">
          <a:xfrm>
            <a:off x="9792642" y="6172056"/>
            <a:ext cx="17843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48" b="69271" l="5176" r="41211">
                        <a14:foregroundMark x1="9180" y1="62240" x2="9180" y2="62240"/>
                        <a14:foregroundMark x1="7910" y1="64323" x2="7910" y2="64323"/>
                        <a14:foregroundMark x1="7031" y1="66927" x2="7031" y2="66927"/>
                        <a14:foregroundMark x1="6250" y1="66406" x2="6250" y2="66406"/>
                        <a14:foregroundMark x1="6250" y1="66276" x2="7129" y2="65104"/>
                        <a14:foregroundMark x1="7715" y1="66016" x2="7715" y2="66016"/>
                        <a14:foregroundMark x1="8496" y1="66406" x2="8496" y2="66406"/>
                        <a14:foregroundMark x1="8008" y1="67318" x2="8008" y2="67318"/>
                        <a14:foregroundMark x1="7715" y1="67448" x2="7715" y2="67448"/>
                        <a14:foregroundMark x1="21582" y1="54818" x2="21582" y2="54818"/>
                        <a14:foregroundMark x1="24121" y1="52995" x2="24121" y2="52995"/>
                        <a14:foregroundMark x1="24707" y1="50781" x2="24707" y2="50781"/>
                        <a14:foregroundMark x1="23047" y1="52604" x2="23047" y2="52604"/>
                        <a14:foregroundMark x1="23633" y1="50651" x2="23633" y2="50651"/>
                        <a14:foregroundMark x1="23828" y1="51953" x2="23828" y2="51953"/>
                        <a14:foregroundMark x1="24414" y1="49219" x2="24414" y2="49219"/>
                        <a14:foregroundMark x1="24707" y1="48828" x2="24707" y2="48828"/>
                        <a14:foregroundMark x1="24805" y1="48568" x2="24805" y2="48568"/>
                        <a14:foregroundMark x1="24805" y1="50391" x2="24805" y2="50391"/>
                        <a14:foregroundMark x1="18164" y1="63542" x2="18164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0351" r="74654" b="31349"/>
          <a:stretch/>
        </p:blipFill>
        <p:spPr bwMode="auto">
          <a:xfrm>
            <a:off x="199069" y="3920601"/>
            <a:ext cx="2080507" cy="296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93" b="69792" l="22852" r="39844">
                        <a14:foregroundMark x1="27930" y1="52865" x2="27930" y2="52865"/>
                        <a14:foregroundMark x1="27930" y1="54167" x2="27930" y2="54167"/>
                        <a14:foregroundMark x1="28320" y1="54688" x2="28320" y2="54688"/>
                        <a14:foregroundMark x1="35742" y1="55859" x2="35742" y2="55859"/>
                        <a14:foregroundMark x1="37207" y1="58724" x2="37207" y2="58724"/>
                        <a14:foregroundMark x1="35742" y1="57031" x2="35742" y2="57031"/>
                        <a14:foregroundMark x1="36426" y1="58854" x2="36426" y2="58854"/>
                        <a14:foregroundMark x1="36621" y1="59635" x2="37305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02" t="27682" r="58473" b="30605"/>
          <a:stretch/>
        </p:blipFill>
        <p:spPr bwMode="auto">
          <a:xfrm>
            <a:off x="2567608" y="3766292"/>
            <a:ext cx="1744106" cy="32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55440" y="2204864"/>
            <a:ext cx="6552728" cy="2189507"/>
            <a:chOff x="1055440" y="2204864"/>
            <a:chExt cx="6552728" cy="2189507"/>
          </a:xfrm>
        </p:grpSpPr>
        <p:sp>
          <p:nvSpPr>
            <p:cNvPr id="16" name="橢圓形圖說文字 15"/>
            <p:cNvSpPr/>
            <p:nvPr/>
          </p:nvSpPr>
          <p:spPr bwMode="auto">
            <a:xfrm>
              <a:off x="1055440" y="2204864"/>
              <a:ext cx="6552728" cy="2189507"/>
            </a:xfrm>
            <a:prstGeom prst="wedgeEllipseCallout">
              <a:avLst>
                <a:gd name="adj1" fmla="val 49073"/>
                <a:gd name="adj2" fmla="val 64289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0" y="2564904"/>
              <a:ext cx="492358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讓我們一起認識此曲的作曲家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</a:t>
              </a:r>
              <a:r>
                <a:rPr lang="zh-TW" altLang="en-US" sz="3000" u="sng" dirty="0">
                  <a:solidFill>
                    <a:srgbClr val="0070C0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貝多芬</a:t>
              </a: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吧！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3" name="矩形 2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54167" r="62946" b="34920"/>
          <a:stretch/>
        </p:blipFill>
        <p:spPr bwMode="auto">
          <a:xfrm>
            <a:off x="8285229" y="5334856"/>
            <a:ext cx="605939" cy="5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7983391" y="793750"/>
            <a:ext cx="2259252" cy="619026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聆聽樂曲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小調鋼琴奏鳴曲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的第一樂章。    </a:t>
            </a: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(00:24-01:26)</a:t>
            </a:r>
          </a:p>
        </p:txBody>
      </p:sp>
      <p:pic>
        <p:nvPicPr>
          <p:cNvPr id="18" name="Picture 5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880574A8-E6FE-408F-8945-B7DBE306B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91" y="857992"/>
            <a:ext cx="560881" cy="554784"/>
          </a:xfrm>
          <a:prstGeom prst="rect">
            <a:avLst/>
          </a:prstGeom>
        </p:spPr>
      </p:pic>
      <p:sp>
        <p:nvSpPr>
          <p:cNvPr id="20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A57D3064-6CA7-4711-9B9E-2ADBB9ED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881" y="3560195"/>
            <a:ext cx="1601956" cy="4000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作曲家介紹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495" b="84115" l="30371" r="54883">
                        <a14:foregroundMark x1="33301" y1="55990" x2="33301" y2="55990"/>
                        <a14:foregroundMark x1="34082" y1="55599" x2="34082" y2="55599"/>
                        <a14:foregroundMark x1="34863" y1="55208" x2="34863" y2="55208"/>
                        <a14:foregroundMark x1="35156" y1="54948" x2="35742" y2="54948"/>
                        <a14:foregroundMark x1="36621" y1="54948" x2="36621" y2="54948"/>
                        <a14:foregroundMark x1="36621" y1="54948" x2="36621" y2="54948"/>
                        <a14:foregroundMark x1="37207" y1="54948" x2="37207" y2="54948"/>
                        <a14:foregroundMark x1="37305" y1="54818" x2="37305" y2="54818"/>
                        <a14:foregroundMark x1="37305" y1="54818" x2="37305" y2="54818"/>
                        <a14:foregroundMark x1="37305" y1="52344" x2="37305" y2="52344"/>
                        <a14:foregroundMark x1="37305" y1="51823" x2="37305" y2="51823"/>
                        <a14:foregroundMark x1="36621" y1="51042" x2="36621" y2="51042"/>
                        <a14:foregroundMark x1="36328" y1="51042" x2="35840" y2="51042"/>
                        <a14:foregroundMark x1="35254" y1="51172" x2="35254" y2="51172"/>
                        <a14:foregroundMark x1="35254" y1="51172" x2="35254" y2="51172"/>
                        <a14:foregroundMark x1="33887" y1="52995" x2="34668" y2="53776"/>
                        <a14:foregroundMark x1="34863" y1="55208" x2="34863" y2="55208"/>
                        <a14:foregroundMark x1="34961" y1="55729" x2="34961" y2="55729"/>
                        <a14:foregroundMark x1="36035" y1="58073" x2="36035" y2="58073"/>
                        <a14:foregroundMark x1="37305" y1="59766" x2="37305" y2="59766"/>
                        <a14:foregroundMark x1="36328" y1="59375" x2="35840" y2="59375"/>
                        <a14:foregroundMark x1="35449" y1="58984" x2="35449" y2="58984"/>
                        <a14:foregroundMark x1="34863" y1="58594" x2="34863" y2="58594"/>
                        <a14:foregroundMark x1="34082" y1="58333" x2="34082" y2="58333"/>
                        <a14:foregroundMark x1="33887" y1="57292" x2="33887" y2="57292"/>
                        <a14:foregroundMark x1="33301" y1="56771" x2="33789" y2="55990"/>
                        <a14:foregroundMark x1="34668" y1="51172" x2="34668" y2="51172"/>
                        <a14:foregroundMark x1="35449" y1="50391" x2="35449" y2="50391"/>
                        <a14:foregroundMark x1="36426" y1="49609" x2="36426" y2="49609"/>
                        <a14:foregroundMark x1="38281" y1="46224" x2="38281" y2="46224"/>
                        <a14:foregroundMark x1="39453" y1="45833" x2="39453" y2="45833"/>
                        <a14:foregroundMark x1="39844" y1="45833" x2="39844" y2="45833"/>
                        <a14:foregroundMark x1="39844" y1="45833" x2="39844" y2="45833"/>
                        <a14:foregroundMark x1="44531" y1="47266" x2="44531" y2="47266"/>
                        <a14:foregroundMark x1="44531" y1="46094" x2="44531" y2="46094"/>
                        <a14:foregroundMark x1="43555" y1="46094" x2="43555" y2="46094"/>
                        <a14:foregroundMark x1="45508" y1="45443" x2="45508" y2="45443"/>
                        <a14:foregroundMark x1="47070" y1="45182" x2="47070" y2="45182"/>
                        <a14:foregroundMark x1="47754" y1="44792" x2="47754" y2="44792"/>
                        <a14:foregroundMark x1="47754" y1="44792" x2="47754" y2="44792"/>
                        <a14:foregroundMark x1="48047" y1="45573" x2="48340" y2="46615"/>
                        <a14:foregroundMark x1="48340" y1="48438" x2="48340" y2="48438"/>
                        <a14:foregroundMark x1="48828" y1="50000" x2="48828" y2="50651"/>
                        <a14:foregroundMark x1="48535" y1="51432" x2="48535" y2="51432"/>
                        <a14:foregroundMark x1="48242" y1="51953" x2="48242" y2="51953"/>
                        <a14:foregroundMark x1="47461" y1="52604" x2="47461" y2="52604"/>
                        <a14:foregroundMark x1="47363" y1="53385" x2="49414" y2="54818"/>
                        <a14:foregroundMark x1="49414" y1="54948" x2="49414" y2="54948"/>
                        <a14:foregroundMark x1="49414" y1="54948" x2="49414" y2="54948"/>
                        <a14:foregroundMark x1="49512" y1="53776" x2="49512" y2="53776"/>
                        <a14:foregroundMark x1="50000" y1="52604" x2="50000" y2="52604"/>
                        <a14:foregroundMark x1="50000" y1="52604" x2="50000" y2="52604"/>
                        <a14:foregroundMark x1="50488" y1="51172" x2="50488" y2="51172"/>
                        <a14:foregroundMark x1="50488" y1="51172" x2="50488" y2="51172"/>
                        <a14:foregroundMark x1="50488" y1="49219" x2="50488" y2="49219"/>
                        <a14:foregroundMark x1="51172" y1="48438" x2="51172" y2="48438"/>
                        <a14:foregroundMark x1="51367" y1="47396" x2="51367" y2="47396"/>
                        <a14:foregroundMark x1="39160" y1="27995" x2="39160" y2="27995"/>
                        <a14:foregroundMark x1="46680" y1="28516" x2="46680" y2="28516"/>
                        <a14:foregroundMark x1="34375" y1="52344" x2="34375" y2="52344"/>
                        <a14:foregroundMark x1="34082" y1="52734" x2="34180" y2="53385"/>
                        <a14:foregroundMark x1="34863" y1="54557" x2="35547" y2="54948"/>
                        <a14:foregroundMark x1="37305" y1="55339" x2="37305" y2="55339"/>
                        <a14:foregroundMark x1="34961" y1="55599" x2="34180" y2="54818"/>
                        <a14:foregroundMark x1="33496" y1="54167" x2="33496" y2="54167"/>
                        <a14:foregroundMark x1="33301" y1="54167" x2="33301" y2="54167"/>
                        <a14:foregroundMark x1="32910" y1="52214" x2="32910" y2="52214"/>
                        <a14:foregroundMark x1="36133" y1="48828" x2="36133" y2="48828"/>
                        <a14:foregroundMark x1="36133" y1="46224" x2="36133" y2="46224"/>
                        <a14:foregroundMark x1="37500" y1="45052" x2="37500" y2="45052"/>
                        <a14:foregroundMark x1="36426" y1="54427" x2="36426" y2="54427"/>
                        <a14:foregroundMark x1="36035" y1="54167" x2="35547" y2="53776"/>
                        <a14:foregroundMark x1="35449" y1="53776" x2="35449" y2="53776"/>
                        <a14:foregroundMark x1="35449" y1="53385" x2="35449" y2="53385"/>
                        <a14:foregroundMark x1="35840" y1="52604" x2="35840" y2="52604"/>
                        <a14:foregroundMark x1="35840" y1="52344" x2="35840" y2="52344"/>
                        <a14:foregroundMark x1="36426" y1="51953" x2="36426" y2="51953"/>
                        <a14:foregroundMark x1="36035" y1="51823" x2="36035" y2="51823"/>
                        <a14:foregroundMark x1="36035" y1="51823" x2="36035" y2="51823"/>
                        <a14:foregroundMark x1="35156" y1="51823" x2="35156" y2="51823"/>
                        <a14:foregroundMark x1="35156" y1="51823" x2="35156" y2="51823"/>
                        <a14:foregroundMark x1="34863" y1="51953" x2="34863" y2="51953"/>
                        <a14:backgroundMark x1="35840" y1="53125" x2="35840" y2="53125"/>
                        <a14:backgroundMark x1="35254" y1="50391" x2="35254" y2="50391"/>
                        <a14:backgroundMark x1="36426" y1="50000" x2="36426" y2="50000"/>
                        <a14:backgroundMark x1="36035" y1="52734" x2="36035" y2="52734"/>
                        <a14:backgroundMark x1="36719" y1="53516" x2="36719" y2="53516"/>
                        <a14:backgroundMark x1="35254" y1="55599" x2="35254" y2="55599"/>
                        <a14:backgroundMark x1="34570" y1="51563" x2="34570" y2="51563"/>
                        <a14:backgroundMark x1="34082" y1="51823" x2="34082" y2="51823"/>
                        <a14:backgroundMark x1="33594" y1="55990" x2="33594" y2="55990"/>
                        <a14:backgroundMark x1="33594" y1="56120" x2="33594" y2="56120"/>
                        <a14:backgroundMark x1="34375" y1="56901" x2="35449" y2="56771"/>
                        <a14:backgroundMark x1="37988" y1="55339" x2="37988" y2="55339"/>
                        <a14:backgroundMark x1="37207" y1="52604" x2="37207" y2="52604"/>
                        <a14:backgroundMark x1="37207" y1="52604" x2="37207" y2="52604"/>
                        <a14:backgroundMark x1="34082" y1="53516" x2="34082" y2="53516"/>
                        <a14:backgroundMark x1="34180" y1="53906" x2="34180" y2="53906"/>
                        <a14:backgroundMark x1="35156" y1="53516" x2="35156" y2="53516"/>
                        <a14:backgroundMark x1="36035" y1="54167" x2="36035" y2="54167"/>
                        <a14:backgroundMark x1="36035" y1="54167" x2="36035" y2="54167"/>
                        <a14:backgroundMark x1="36133" y1="54427" x2="36133" y2="54427"/>
                        <a14:backgroundMark x1="36133" y1="54427" x2="36133" y2="54427"/>
                        <a14:backgroundMark x1="36621" y1="44271" x2="36621" y2="44271"/>
                        <a14:backgroundMark x1="36914" y1="45443" x2="36914" y2="45443"/>
                        <a14:backgroundMark x1="36328" y1="45833" x2="36328" y2="45833"/>
                        <a14:backgroundMark x1="47754" y1="44010" x2="47754" y2="44010"/>
                        <a14:backgroundMark x1="48047" y1="44010" x2="48047" y2="44010"/>
                        <a14:backgroundMark x1="48047" y1="45182" x2="48047" y2="45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6" t="15674" r="45833" b="19303"/>
          <a:stretch/>
        </p:blipFill>
        <p:spPr bwMode="auto">
          <a:xfrm flipH="1">
            <a:off x="7608168" y="3430742"/>
            <a:ext cx="170834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55440" y="2204864"/>
            <a:ext cx="6552728" cy="2189507"/>
            <a:chOff x="1055440" y="2204864"/>
            <a:chExt cx="6552728" cy="2189507"/>
          </a:xfrm>
        </p:grpSpPr>
        <p:sp>
          <p:nvSpPr>
            <p:cNvPr id="16" name="橢圓形圖說文字 15"/>
            <p:cNvSpPr/>
            <p:nvPr/>
          </p:nvSpPr>
          <p:spPr bwMode="auto">
            <a:xfrm>
              <a:off x="1055440" y="2204864"/>
              <a:ext cx="6552728" cy="2189507"/>
            </a:xfrm>
            <a:prstGeom prst="wedgeEllipseCallout">
              <a:avLst>
                <a:gd name="adj1" fmla="val 49073"/>
                <a:gd name="adj2" fmla="val 64289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490" y="2564904"/>
              <a:ext cx="492358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你可以閉上眼睛，用心聆聽樂曲的旋律，感受樂曲抒發的情感。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3" name="矩形 2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8432795" y="865190"/>
            <a:ext cx="2259252" cy="619026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95" y="956134"/>
            <a:ext cx="10692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再次聆聽樂曲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小調鋼琴奏鳴曲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的第一樂章。    </a:t>
            </a:r>
            <a:r>
              <a:rPr lang="en-US" altLang="zh-TW" sz="1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(00:24-01:26)</a:t>
            </a:r>
          </a:p>
        </p:txBody>
      </p:sp>
      <p:pic>
        <p:nvPicPr>
          <p:cNvPr id="18" name="Picture 5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880574A8-E6FE-408F-8945-B7DBE306B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39" y="889839"/>
            <a:ext cx="560881" cy="554784"/>
          </a:xfrm>
          <a:prstGeom prst="rect">
            <a:avLst/>
          </a:prstGeom>
        </p:spPr>
      </p:pic>
      <p:sp>
        <p:nvSpPr>
          <p:cNvPr id="20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A57D3064-6CA7-4711-9B9E-2ADBB9ED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581" y="3642182"/>
            <a:ext cx="1368425" cy="4000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樂曲介紹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495" b="84115" l="30371" r="54883">
                        <a14:foregroundMark x1="33301" y1="55990" x2="33301" y2="55990"/>
                        <a14:foregroundMark x1="34082" y1="55599" x2="34082" y2="55599"/>
                        <a14:foregroundMark x1="34863" y1="55208" x2="34863" y2="55208"/>
                        <a14:foregroundMark x1="35156" y1="54948" x2="35742" y2="54948"/>
                        <a14:foregroundMark x1="36621" y1="54948" x2="36621" y2="54948"/>
                        <a14:foregroundMark x1="36621" y1="54948" x2="36621" y2="54948"/>
                        <a14:foregroundMark x1="37207" y1="54948" x2="37207" y2="54948"/>
                        <a14:foregroundMark x1="37305" y1="54818" x2="37305" y2="54818"/>
                        <a14:foregroundMark x1="37305" y1="54818" x2="37305" y2="54818"/>
                        <a14:foregroundMark x1="37305" y1="52344" x2="37305" y2="52344"/>
                        <a14:foregroundMark x1="37305" y1="51823" x2="37305" y2="51823"/>
                        <a14:foregroundMark x1="36621" y1="51042" x2="36621" y2="51042"/>
                        <a14:foregroundMark x1="36328" y1="51042" x2="35840" y2="51042"/>
                        <a14:foregroundMark x1="35254" y1="51172" x2="35254" y2="51172"/>
                        <a14:foregroundMark x1="35254" y1="51172" x2="35254" y2="51172"/>
                        <a14:foregroundMark x1="33887" y1="52995" x2="34668" y2="53776"/>
                        <a14:foregroundMark x1="34863" y1="55208" x2="34863" y2="55208"/>
                        <a14:foregroundMark x1="34961" y1="55729" x2="34961" y2="55729"/>
                        <a14:foregroundMark x1="36035" y1="58073" x2="36035" y2="58073"/>
                        <a14:foregroundMark x1="37305" y1="59766" x2="37305" y2="59766"/>
                        <a14:foregroundMark x1="36328" y1="59375" x2="35840" y2="59375"/>
                        <a14:foregroundMark x1="35449" y1="58984" x2="35449" y2="58984"/>
                        <a14:foregroundMark x1="34863" y1="58594" x2="34863" y2="58594"/>
                        <a14:foregroundMark x1="34082" y1="58333" x2="34082" y2="58333"/>
                        <a14:foregroundMark x1="33887" y1="57292" x2="33887" y2="57292"/>
                        <a14:foregroundMark x1="33301" y1="56771" x2="33789" y2="55990"/>
                        <a14:foregroundMark x1="34668" y1="51172" x2="34668" y2="51172"/>
                        <a14:foregroundMark x1="35449" y1="50391" x2="35449" y2="50391"/>
                        <a14:foregroundMark x1="36426" y1="49609" x2="36426" y2="49609"/>
                        <a14:foregroundMark x1="38281" y1="46224" x2="38281" y2="46224"/>
                        <a14:foregroundMark x1="39453" y1="45833" x2="39453" y2="45833"/>
                        <a14:foregroundMark x1="39844" y1="45833" x2="39844" y2="45833"/>
                        <a14:foregroundMark x1="39844" y1="45833" x2="39844" y2="45833"/>
                        <a14:foregroundMark x1="44531" y1="47266" x2="44531" y2="47266"/>
                        <a14:foregroundMark x1="44531" y1="46094" x2="44531" y2="46094"/>
                        <a14:foregroundMark x1="43555" y1="46094" x2="43555" y2="46094"/>
                        <a14:foregroundMark x1="45508" y1="45443" x2="45508" y2="45443"/>
                        <a14:foregroundMark x1="47070" y1="45182" x2="47070" y2="45182"/>
                        <a14:foregroundMark x1="47754" y1="44792" x2="47754" y2="44792"/>
                        <a14:foregroundMark x1="47754" y1="44792" x2="47754" y2="44792"/>
                        <a14:foregroundMark x1="48047" y1="45573" x2="48340" y2="46615"/>
                        <a14:foregroundMark x1="48340" y1="48438" x2="48340" y2="48438"/>
                        <a14:foregroundMark x1="48828" y1="50000" x2="48828" y2="50651"/>
                        <a14:foregroundMark x1="48535" y1="51432" x2="48535" y2="51432"/>
                        <a14:foregroundMark x1="48242" y1="51953" x2="48242" y2="51953"/>
                        <a14:foregroundMark x1="47461" y1="52604" x2="47461" y2="52604"/>
                        <a14:foregroundMark x1="47363" y1="53385" x2="49414" y2="54818"/>
                        <a14:foregroundMark x1="49414" y1="54948" x2="49414" y2="54948"/>
                        <a14:foregroundMark x1="49414" y1="54948" x2="49414" y2="54948"/>
                        <a14:foregroundMark x1="49512" y1="53776" x2="49512" y2="53776"/>
                        <a14:foregroundMark x1="50000" y1="52604" x2="50000" y2="52604"/>
                        <a14:foregroundMark x1="50000" y1="52604" x2="50000" y2="52604"/>
                        <a14:foregroundMark x1="50488" y1="51172" x2="50488" y2="51172"/>
                        <a14:foregroundMark x1="50488" y1="51172" x2="50488" y2="51172"/>
                        <a14:foregroundMark x1="50488" y1="49219" x2="50488" y2="49219"/>
                        <a14:foregroundMark x1="51172" y1="48438" x2="51172" y2="48438"/>
                        <a14:foregroundMark x1="51367" y1="47396" x2="51367" y2="47396"/>
                        <a14:foregroundMark x1="39160" y1="27995" x2="39160" y2="27995"/>
                        <a14:foregroundMark x1="46680" y1="28516" x2="46680" y2="28516"/>
                        <a14:foregroundMark x1="34375" y1="52344" x2="34375" y2="52344"/>
                        <a14:foregroundMark x1="34082" y1="52734" x2="34180" y2="53385"/>
                        <a14:foregroundMark x1="34863" y1="54557" x2="35547" y2="54948"/>
                        <a14:foregroundMark x1="37305" y1="55339" x2="37305" y2="55339"/>
                        <a14:foregroundMark x1="34961" y1="55599" x2="34180" y2="54818"/>
                        <a14:foregroundMark x1="33496" y1="54167" x2="33496" y2="54167"/>
                        <a14:foregroundMark x1="33301" y1="54167" x2="33301" y2="54167"/>
                        <a14:foregroundMark x1="32910" y1="52214" x2="32910" y2="52214"/>
                        <a14:foregroundMark x1="36133" y1="48828" x2="36133" y2="48828"/>
                        <a14:foregroundMark x1="36133" y1="46224" x2="36133" y2="46224"/>
                        <a14:foregroundMark x1="37500" y1="45052" x2="37500" y2="45052"/>
                        <a14:foregroundMark x1="36426" y1="54427" x2="36426" y2="54427"/>
                        <a14:foregroundMark x1="36035" y1="54167" x2="35547" y2="53776"/>
                        <a14:foregroundMark x1="35449" y1="53776" x2="35449" y2="53776"/>
                        <a14:foregroundMark x1="35449" y1="53385" x2="35449" y2="53385"/>
                        <a14:foregroundMark x1="35840" y1="52604" x2="35840" y2="52604"/>
                        <a14:foregroundMark x1="35840" y1="52344" x2="35840" y2="52344"/>
                        <a14:foregroundMark x1="36426" y1="51953" x2="36426" y2="51953"/>
                        <a14:foregroundMark x1="36035" y1="51823" x2="36035" y2="51823"/>
                        <a14:foregroundMark x1="36035" y1="51823" x2="36035" y2="51823"/>
                        <a14:foregroundMark x1="35156" y1="51823" x2="35156" y2="51823"/>
                        <a14:foregroundMark x1="35156" y1="51823" x2="35156" y2="51823"/>
                        <a14:foregroundMark x1="34863" y1="51953" x2="34863" y2="51953"/>
                        <a14:backgroundMark x1="35840" y1="53125" x2="35840" y2="53125"/>
                        <a14:backgroundMark x1="35254" y1="50391" x2="35254" y2="50391"/>
                        <a14:backgroundMark x1="36426" y1="50000" x2="36426" y2="50000"/>
                        <a14:backgroundMark x1="36035" y1="52734" x2="36035" y2="52734"/>
                        <a14:backgroundMark x1="36719" y1="53516" x2="36719" y2="53516"/>
                        <a14:backgroundMark x1="35254" y1="55599" x2="35254" y2="55599"/>
                        <a14:backgroundMark x1="34570" y1="51563" x2="34570" y2="51563"/>
                        <a14:backgroundMark x1="34082" y1="51823" x2="34082" y2="51823"/>
                        <a14:backgroundMark x1="33594" y1="55990" x2="33594" y2="55990"/>
                        <a14:backgroundMark x1="33594" y1="56120" x2="33594" y2="56120"/>
                        <a14:backgroundMark x1="34375" y1="56901" x2="35449" y2="56771"/>
                        <a14:backgroundMark x1="37988" y1="55339" x2="37988" y2="55339"/>
                        <a14:backgroundMark x1="37207" y1="52604" x2="37207" y2="52604"/>
                        <a14:backgroundMark x1="37207" y1="52604" x2="37207" y2="52604"/>
                        <a14:backgroundMark x1="34082" y1="53516" x2="34082" y2="53516"/>
                        <a14:backgroundMark x1="34180" y1="53906" x2="34180" y2="53906"/>
                        <a14:backgroundMark x1="35156" y1="53516" x2="35156" y2="53516"/>
                        <a14:backgroundMark x1="36035" y1="54167" x2="36035" y2="54167"/>
                        <a14:backgroundMark x1="36035" y1="54167" x2="36035" y2="54167"/>
                        <a14:backgroundMark x1="36133" y1="54427" x2="36133" y2="54427"/>
                        <a14:backgroundMark x1="36133" y1="54427" x2="36133" y2="54427"/>
                        <a14:backgroundMark x1="36621" y1="44271" x2="36621" y2="44271"/>
                        <a14:backgroundMark x1="36914" y1="45443" x2="36914" y2="45443"/>
                        <a14:backgroundMark x1="36328" y1="45833" x2="36328" y2="45833"/>
                        <a14:backgroundMark x1="47754" y1="44010" x2="47754" y2="44010"/>
                        <a14:backgroundMark x1="48047" y1="44010" x2="48047" y2="44010"/>
                        <a14:backgroundMark x1="48047" y1="45182" x2="48047" y2="45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6" t="15674" r="45833" b="19303"/>
          <a:stretch/>
        </p:blipFill>
        <p:spPr bwMode="auto">
          <a:xfrm flipH="1">
            <a:off x="7578621" y="3430742"/>
            <a:ext cx="170834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6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457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這首樂曲給你甚麼感受？</a:t>
            </a: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172" b="58724" l="1563" r="17676">
                        <a14:foregroundMark x1="11719" y1="31901" x2="11719" y2="3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91" r="82441" b="41270"/>
          <a:stretch/>
        </p:blipFill>
        <p:spPr bwMode="auto">
          <a:xfrm>
            <a:off x="395895" y="3511202"/>
            <a:ext cx="2099705" cy="29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22" b="69010" l="31934" r="56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41" t="32490" r="41518" b="30804"/>
          <a:stretch/>
        </p:blipFill>
        <p:spPr bwMode="auto">
          <a:xfrm>
            <a:off x="2612412" y="3788260"/>
            <a:ext cx="2475476" cy="261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23" b="57943" l="22168" r="54883">
                        <a14:foregroundMark x1="46875" y1="22656" x2="46875" y2="22656"/>
                        <a14:foregroundMark x1="46094" y1="29427" x2="46094" y2="29427"/>
                        <a14:foregroundMark x1="45508" y1="29818" x2="45508" y2="29818"/>
                        <a14:foregroundMark x1="47168" y1="29818" x2="47168" y2="2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3976" r="45238" b="41518"/>
          <a:stretch/>
        </p:blipFill>
        <p:spPr bwMode="auto">
          <a:xfrm>
            <a:off x="4830094" y="3869586"/>
            <a:ext cx="2418034" cy="245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964" b="64844" l="19922" r="46875">
                        <a14:foregroundMark x1="33008" y1="56901" x2="33008" y2="56901"/>
                        <a14:foregroundMark x1="32129" y1="58333" x2="32129" y2="58333"/>
                        <a14:foregroundMark x1="32324" y1="54557" x2="32324" y2="54557"/>
                        <a14:foregroundMark x1="33301" y1="53906" x2="33301" y2="53906"/>
                        <a14:foregroundMark x1="32422" y1="53125" x2="32422" y2="53125"/>
                        <a14:foregroundMark x1="36035" y1="54688" x2="36035" y2="54688"/>
                        <a14:foregroundMark x1="32422" y1="62891" x2="32422" y2="62891"/>
                        <a14:foregroundMark x1="38281" y1="48568" x2="38281" y2="48568"/>
                        <a14:foregroundMark x1="36914" y1="54297" x2="36914" y2="54297"/>
                        <a14:foregroundMark x1="36914" y1="53516" x2="36914" y2="5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8" t="22439" r="53720" b="35564"/>
          <a:stretch/>
        </p:blipFill>
        <p:spPr bwMode="auto">
          <a:xfrm>
            <a:off x="7094826" y="3017194"/>
            <a:ext cx="2409373" cy="30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875" b="62891" l="15430" r="4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22438" r="59970" b="37351"/>
          <a:stretch/>
        </p:blipFill>
        <p:spPr bwMode="auto">
          <a:xfrm>
            <a:off x="9480376" y="3363715"/>
            <a:ext cx="2365829" cy="294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64509" y="2420888"/>
            <a:ext cx="1626363" cy="972802"/>
            <a:chOff x="464509" y="2420888"/>
            <a:chExt cx="1626363" cy="972802"/>
          </a:xfrm>
        </p:grpSpPr>
        <p:sp>
          <p:nvSpPr>
            <p:cNvPr id="24" name="橢圓形圖說文字 23"/>
            <p:cNvSpPr/>
            <p:nvPr/>
          </p:nvSpPr>
          <p:spPr bwMode="auto">
            <a:xfrm>
              <a:off x="464509" y="2420888"/>
              <a:ext cx="1626363" cy="972802"/>
            </a:xfrm>
            <a:prstGeom prst="wedgeEllipseCallout">
              <a:avLst>
                <a:gd name="adj1" fmla="val 10959"/>
                <a:gd name="adj2" fmla="val 86008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00" y="2663914"/>
              <a:ext cx="12766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傷感？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864900" y="2278258"/>
            <a:ext cx="1626363" cy="972802"/>
            <a:chOff x="2864900" y="2278258"/>
            <a:chExt cx="1626363" cy="972802"/>
          </a:xfrm>
        </p:grpSpPr>
        <p:sp>
          <p:nvSpPr>
            <p:cNvPr id="26" name="橢圓形圖說文字 25"/>
            <p:cNvSpPr/>
            <p:nvPr/>
          </p:nvSpPr>
          <p:spPr bwMode="auto">
            <a:xfrm>
              <a:off x="2864900" y="2278258"/>
              <a:ext cx="1626363" cy="972802"/>
            </a:xfrm>
            <a:prstGeom prst="wedgeEllipseCallout">
              <a:avLst>
                <a:gd name="adj1" fmla="val -12245"/>
                <a:gd name="adj2" fmla="val 103912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791" y="2521284"/>
              <a:ext cx="12766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輕鬆？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087888" y="2528206"/>
            <a:ext cx="1626363" cy="972802"/>
            <a:chOff x="5087888" y="2528206"/>
            <a:chExt cx="1626363" cy="972802"/>
          </a:xfrm>
        </p:grpSpPr>
        <p:sp>
          <p:nvSpPr>
            <p:cNvPr id="28" name="橢圓形圖說文字 27"/>
            <p:cNvSpPr/>
            <p:nvPr/>
          </p:nvSpPr>
          <p:spPr bwMode="auto">
            <a:xfrm>
              <a:off x="5087888" y="2528206"/>
              <a:ext cx="1626363" cy="972802"/>
            </a:xfrm>
            <a:prstGeom prst="wedgeEllipseCallout">
              <a:avLst>
                <a:gd name="adj1" fmla="val 12743"/>
                <a:gd name="adj2" fmla="val 88992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779" y="2771232"/>
              <a:ext cx="12766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害怕？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277629" y="1646573"/>
            <a:ext cx="1626363" cy="972802"/>
            <a:chOff x="7277629" y="1646573"/>
            <a:chExt cx="1626363" cy="972802"/>
          </a:xfrm>
        </p:grpSpPr>
        <p:sp>
          <p:nvSpPr>
            <p:cNvPr id="30" name="橢圓形圖說文字 29"/>
            <p:cNvSpPr/>
            <p:nvPr/>
          </p:nvSpPr>
          <p:spPr bwMode="auto">
            <a:xfrm>
              <a:off x="7277629" y="1646573"/>
              <a:ext cx="1626363" cy="972802"/>
            </a:xfrm>
            <a:prstGeom prst="wedgeEllipseCallout">
              <a:avLst>
                <a:gd name="adj1" fmla="val -5998"/>
                <a:gd name="adj2" fmla="val 8750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520" y="1889599"/>
              <a:ext cx="12766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興奮？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9850108" y="2285374"/>
            <a:ext cx="1626363" cy="972802"/>
            <a:chOff x="9850108" y="2285374"/>
            <a:chExt cx="1626363" cy="972802"/>
          </a:xfrm>
        </p:grpSpPr>
        <p:sp>
          <p:nvSpPr>
            <p:cNvPr id="32" name="橢圓形圖說文字 31"/>
            <p:cNvSpPr/>
            <p:nvPr/>
          </p:nvSpPr>
          <p:spPr bwMode="auto">
            <a:xfrm>
              <a:off x="9850108" y="2285374"/>
              <a:ext cx="1626363" cy="972802"/>
            </a:xfrm>
            <a:prstGeom prst="wedgeEllipseCallout">
              <a:avLst>
                <a:gd name="adj1" fmla="val -5998"/>
                <a:gd name="adj2" fmla="val 8750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999" y="2528400"/>
              <a:ext cx="12766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緊張？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8486915" y="227647"/>
            <a:ext cx="3359289" cy="1468820"/>
            <a:chOff x="8486915" y="227647"/>
            <a:chExt cx="3359289" cy="1468820"/>
          </a:xfrm>
        </p:grpSpPr>
        <p:pic>
          <p:nvPicPr>
            <p:cNvPr id="33800" name="Picture 8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021" b="53125" l="8301" r="318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" t="37891" r="67671" b="45039"/>
            <a:stretch/>
          </p:blipFill>
          <p:spPr bwMode="auto">
            <a:xfrm>
              <a:off x="8486915" y="367349"/>
              <a:ext cx="2400392" cy="124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7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2" t="57097" r="42789" b="6488"/>
            <a:stretch>
              <a:fillRect/>
            </a:stretch>
          </p:blipFill>
          <p:spPr bwMode="auto">
            <a:xfrm>
              <a:off x="10416479" y="227647"/>
              <a:ext cx="1429725" cy="146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6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39416" y="925954"/>
            <a:ext cx="4474354" cy="2273683"/>
            <a:chOff x="8616280" y="1651352"/>
            <a:chExt cx="3252726" cy="1758620"/>
          </a:xfrm>
        </p:grpSpPr>
        <p:sp>
          <p:nvSpPr>
            <p:cNvPr id="27" name="橢圓形圖說文字 26"/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1168" y="1919563"/>
              <a:ext cx="2821456" cy="114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為甚麼這首樂曲會令你有這樣的感受？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可從這方面想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49" b="63151" l="49805" r="6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7" t="24802" r="33185" b="37599"/>
          <a:stretch/>
        </p:blipFill>
        <p:spPr bwMode="auto">
          <a:xfrm>
            <a:off x="1281320" y="3497289"/>
            <a:ext cx="1973205" cy="33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23711" r="57738" b="55952"/>
          <a:stretch/>
        </p:blipFill>
        <p:spPr bwMode="auto">
          <a:xfrm>
            <a:off x="6496684" y="1354694"/>
            <a:ext cx="4240509" cy="1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群組 33"/>
          <p:cNvGrpSpPr/>
          <p:nvPr/>
        </p:nvGrpSpPr>
        <p:grpSpPr>
          <a:xfrm>
            <a:off x="4757777" y="2905484"/>
            <a:ext cx="3395090" cy="1609972"/>
            <a:chOff x="684685" y="2492895"/>
            <a:chExt cx="3395090" cy="1609972"/>
          </a:xfrm>
        </p:grpSpPr>
        <p:sp>
          <p:nvSpPr>
            <p:cNvPr id="31" name="手繪多邊形 30"/>
            <p:cNvSpPr/>
            <p:nvPr/>
          </p:nvSpPr>
          <p:spPr bwMode="auto">
            <a:xfrm>
              <a:off x="1399553" y="3146280"/>
              <a:ext cx="2680222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F7BCFC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684685" y="3068960"/>
              <a:ext cx="936104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1759593" y="3207053"/>
              <a:ext cx="21761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柔和？</a:t>
              </a:r>
            </a:p>
          </p:txBody>
        </p:sp>
        <p:cxnSp>
          <p:nvCxnSpPr>
            <p:cNvPr id="10" name="弧形接點 9"/>
            <p:cNvCxnSpPr/>
            <p:nvPr/>
          </p:nvCxnSpPr>
          <p:spPr bwMode="auto">
            <a:xfrm rot="10800000" flipV="1">
              <a:off x="3143673" y="2492895"/>
              <a:ext cx="792087" cy="699597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群組 38"/>
          <p:cNvGrpSpPr/>
          <p:nvPr/>
        </p:nvGrpSpPr>
        <p:grpSpPr>
          <a:xfrm>
            <a:off x="8358178" y="2872331"/>
            <a:ext cx="3395090" cy="1689338"/>
            <a:chOff x="4285086" y="2459742"/>
            <a:chExt cx="3395090" cy="1689338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4999954" y="3192493"/>
              <a:ext cx="2680222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F7BCFC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4285086" y="3115173"/>
              <a:ext cx="936104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5359994" y="3253266"/>
              <a:ext cx="21761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活潑？</a:t>
              </a:r>
            </a:p>
          </p:txBody>
        </p:sp>
        <p:cxnSp>
          <p:nvCxnSpPr>
            <p:cNvPr id="41" name="弧形接點 40"/>
            <p:cNvCxnSpPr/>
            <p:nvPr/>
          </p:nvCxnSpPr>
          <p:spPr bwMode="auto">
            <a:xfrm rot="16200000" flipH="1">
              <a:off x="5571231" y="2478899"/>
              <a:ext cx="774319" cy="736006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751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5372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6" y="5903176"/>
            <a:ext cx="12239626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027952" y="2278593"/>
            <a:ext cx="4240509" cy="1444261"/>
            <a:chOff x="8616280" y="1651352"/>
            <a:chExt cx="3252726" cy="1758620"/>
          </a:xfrm>
        </p:grpSpPr>
        <p:sp>
          <p:nvSpPr>
            <p:cNvPr id="27" name="橢圓形圖說文字 26"/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967" y="2073285"/>
              <a:ext cx="2821456" cy="41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這首樂曲的音色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026297" y="2859059"/>
            <a:ext cx="3395090" cy="1676056"/>
            <a:chOff x="2551072" y="2564904"/>
            <a:chExt cx="3395090" cy="1676056"/>
          </a:xfrm>
        </p:grpSpPr>
        <p:sp>
          <p:nvSpPr>
            <p:cNvPr id="31" name="手繪多邊形 30"/>
            <p:cNvSpPr/>
            <p:nvPr/>
          </p:nvSpPr>
          <p:spPr bwMode="auto">
            <a:xfrm>
              <a:off x="3265940" y="3284373"/>
              <a:ext cx="2680222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F7BCFC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2551072" y="3207053"/>
              <a:ext cx="936104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3625980" y="3345146"/>
              <a:ext cx="21761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F020BA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柔和</a:t>
              </a:r>
            </a:p>
          </p:txBody>
        </p:sp>
        <p:cxnSp>
          <p:nvCxnSpPr>
            <p:cNvPr id="4" name="弧形接點 3"/>
            <p:cNvCxnSpPr/>
            <p:nvPr/>
          </p:nvCxnSpPr>
          <p:spPr bwMode="auto">
            <a:xfrm rot="5400000">
              <a:off x="4104976" y="2589493"/>
              <a:ext cx="719469" cy="67029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23711" r="57738" b="55952"/>
          <a:stretch/>
        </p:blipFill>
        <p:spPr bwMode="auto">
          <a:xfrm>
            <a:off x="6898817" y="1341422"/>
            <a:ext cx="4240509" cy="176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38296B2-47CA-4540-9DF3-FED35A5833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2049412" y="4064166"/>
            <a:ext cx="1382292" cy="2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EB0A4A-1CDC-4323-A974-03293950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5C447AA-3AC5-459B-A2BA-530CA4F38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B6CD9CBF-4512-4B8C-9D32-394B9EC3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26640"/>
            <a:ext cx="12232051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-22946" y="5903176"/>
            <a:ext cx="12274047" cy="1112334"/>
          </a:xfrm>
          <a:prstGeom prst="rect">
            <a:avLst/>
          </a:prstGeom>
          <a:solidFill>
            <a:srgbClr val="A2A2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79188BF-8AA3-499B-AAF1-B75AA7E4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4060725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D290E35-FA0A-4B9C-8B0A-11937624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6" y="188640"/>
            <a:ext cx="412740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BD313E"/>
                </a:solidFill>
                <a:ea typeface="標楷體" panose="03000509000000000000" pitchFamily="65" charset="-120"/>
              </a:rPr>
              <a:t>  掌握樂曲所表達的情感</a:t>
            </a:r>
            <a:endParaRPr lang="en-US" altLang="zh-TW" sz="2800" dirty="0">
              <a:solidFill>
                <a:srgbClr val="BD313E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63423382-FB5B-40C1-A442-3394D3C8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889556"/>
            <a:ext cx="1069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92490" y="1056262"/>
            <a:ext cx="4260838" cy="2335750"/>
            <a:chOff x="8616280" y="1651352"/>
            <a:chExt cx="3252726" cy="1758620"/>
          </a:xfrm>
        </p:grpSpPr>
        <p:sp>
          <p:nvSpPr>
            <p:cNvPr id="27" name="橢圓形圖說文字 26"/>
            <p:cNvSpPr/>
            <p:nvPr/>
          </p:nvSpPr>
          <p:spPr bwMode="auto">
            <a:xfrm>
              <a:off x="8616280" y="1651352"/>
              <a:ext cx="3252726" cy="1758620"/>
            </a:xfrm>
            <a:prstGeom prst="wedgeEllipseCallout">
              <a:avLst>
                <a:gd name="adj1" fmla="val -12245"/>
                <a:gd name="adj2" fmla="val 57660"/>
              </a:avLst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 dirty="0">
                <a:ln>
                  <a:noFill/>
                </a:ln>
                <a:solidFill>
                  <a:srgbClr val="B3EEE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矩形 77">
              <a:extLst>
                <a:ext uri="{FF2B5EF4-FFF2-40B4-BE49-F238E27FC236}">
                  <a16:creationId xmlns:a16="http://schemas.microsoft.com/office/drawing/2014/main" id="{5951525E-D57F-4780-96A3-6A3A517F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1168" y="1919563"/>
              <a:ext cx="2821456" cy="111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為甚麼這首樂曲會令你有這樣的感受？</a:t>
              </a:r>
              <a:endParaRPr lang="en-US" altLang="zh-TW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zh-TW" altLang="en-US" sz="30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可從這方面想</a:t>
              </a:r>
              <a:r>
                <a:rPr lang="en-US" altLang="zh-TW" sz="3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0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49" b="63151" l="49805" r="6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7" t="24802" r="33185" b="37599"/>
          <a:stretch/>
        </p:blipFill>
        <p:spPr bwMode="auto">
          <a:xfrm>
            <a:off x="1657664" y="3689212"/>
            <a:ext cx="1973205" cy="33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4765653" y="2928841"/>
            <a:ext cx="3539107" cy="1609972"/>
            <a:chOff x="684685" y="2780927"/>
            <a:chExt cx="3539107" cy="1609972"/>
          </a:xfrm>
        </p:grpSpPr>
        <p:grpSp>
          <p:nvGrpSpPr>
            <p:cNvPr id="2" name="群組 1"/>
            <p:cNvGrpSpPr/>
            <p:nvPr/>
          </p:nvGrpSpPr>
          <p:grpSpPr>
            <a:xfrm>
              <a:off x="684685" y="3356992"/>
              <a:ext cx="3539107" cy="1033907"/>
              <a:chOff x="684685" y="3068960"/>
              <a:chExt cx="3539107" cy="1033907"/>
            </a:xfrm>
          </p:grpSpPr>
          <p:sp>
            <p:nvSpPr>
              <p:cNvPr id="31" name="手繪多邊形 30"/>
              <p:cNvSpPr/>
              <p:nvPr/>
            </p:nvSpPr>
            <p:spPr bwMode="auto">
              <a:xfrm>
                <a:off x="1399553" y="3146280"/>
                <a:ext cx="2680222" cy="956587"/>
              </a:xfrm>
              <a:custGeom>
                <a:avLst/>
                <a:gdLst>
                  <a:gd name="connsiteX0" fmla="*/ 532510 w 7112906"/>
                  <a:gd name="connsiteY0" fmla="*/ 12169 h 1013390"/>
                  <a:gd name="connsiteX1" fmla="*/ 242950 w 7112906"/>
                  <a:gd name="connsiteY1" fmla="*/ 347449 h 1013390"/>
                  <a:gd name="connsiteX2" fmla="*/ 380110 w 7112906"/>
                  <a:gd name="connsiteY2" fmla="*/ 941809 h 1013390"/>
                  <a:gd name="connsiteX3" fmla="*/ 2635630 w 7112906"/>
                  <a:gd name="connsiteY3" fmla="*/ 1002769 h 1013390"/>
                  <a:gd name="connsiteX4" fmla="*/ 5439790 w 7112906"/>
                  <a:gd name="connsiteY4" fmla="*/ 941809 h 1013390"/>
                  <a:gd name="connsiteX5" fmla="*/ 6963790 w 7112906"/>
                  <a:gd name="connsiteY5" fmla="*/ 865609 h 1013390"/>
                  <a:gd name="connsiteX6" fmla="*/ 6323710 w 7112906"/>
                  <a:gd name="connsiteY6" fmla="*/ 149329 h 1013390"/>
                  <a:gd name="connsiteX7" fmla="*/ 532510 w 7112906"/>
                  <a:gd name="connsiteY7" fmla="*/ 12169 h 10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12906" h="1013390">
                    <a:moveTo>
                      <a:pt x="532510" y="12169"/>
                    </a:moveTo>
                    <a:cubicBezTo>
                      <a:pt x="-480950" y="45189"/>
                      <a:pt x="268350" y="192509"/>
                      <a:pt x="242950" y="347449"/>
                    </a:cubicBezTo>
                    <a:cubicBezTo>
                      <a:pt x="217550" y="502389"/>
                      <a:pt x="-18670" y="832589"/>
                      <a:pt x="380110" y="941809"/>
                    </a:cubicBezTo>
                    <a:cubicBezTo>
                      <a:pt x="778890" y="1051029"/>
                      <a:pt x="1792350" y="1002769"/>
                      <a:pt x="2635630" y="1002769"/>
                    </a:cubicBezTo>
                    <a:cubicBezTo>
                      <a:pt x="3478910" y="1002769"/>
                      <a:pt x="4718430" y="964669"/>
                      <a:pt x="5439790" y="941809"/>
                    </a:cubicBezTo>
                    <a:cubicBezTo>
                      <a:pt x="6161150" y="918949"/>
                      <a:pt x="6816470" y="997689"/>
                      <a:pt x="6963790" y="865609"/>
                    </a:cubicBezTo>
                    <a:cubicBezTo>
                      <a:pt x="7111110" y="733529"/>
                      <a:pt x="7400670" y="289029"/>
                      <a:pt x="6323710" y="149329"/>
                    </a:cubicBezTo>
                    <a:cubicBezTo>
                      <a:pt x="5246750" y="9629"/>
                      <a:pt x="1545970" y="-20851"/>
                      <a:pt x="532510" y="12169"/>
                    </a:cubicBezTo>
                    <a:close/>
                  </a:path>
                </a:pathLst>
              </a:custGeom>
              <a:solidFill>
                <a:srgbClr val="D3A7FF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5104" b="30078" l="2441" r="113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8" t="16328" r="87563" b="68255"/>
              <a:stretch/>
            </p:blipFill>
            <p:spPr bwMode="auto">
              <a:xfrm>
                <a:off x="684685" y="3068960"/>
                <a:ext cx="936104" cy="1033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文字方塊 32"/>
              <p:cNvSpPr txBox="1"/>
              <p:nvPr/>
            </p:nvSpPr>
            <p:spPr>
              <a:xfrm>
                <a:off x="2047626" y="3207053"/>
                <a:ext cx="21761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5000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強？</a:t>
                </a:r>
              </a:p>
            </p:txBody>
          </p:sp>
        </p:grpSp>
        <p:cxnSp>
          <p:nvCxnSpPr>
            <p:cNvPr id="10" name="弧形接點 9"/>
            <p:cNvCxnSpPr/>
            <p:nvPr/>
          </p:nvCxnSpPr>
          <p:spPr bwMode="auto">
            <a:xfrm rot="10800000" flipV="1">
              <a:off x="3143673" y="2780927"/>
              <a:ext cx="792087" cy="699597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群組 8"/>
          <p:cNvGrpSpPr/>
          <p:nvPr/>
        </p:nvGrpSpPr>
        <p:grpSpPr>
          <a:xfrm>
            <a:off x="8366054" y="2895688"/>
            <a:ext cx="3683166" cy="1689338"/>
            <a:chOff x="4285086" y="2747774"/>
            <a:chExt cx="3683166" cy="1689338"/>
          </a:xfrm>
        </p:grpSpPr>
        <p:sp>
          <p:nvSpPr>
            <p:cNvPr id="36" name="手繪多邊形 35"/>
            <p:cNvSpPr/>
            <p:nvPr/>
          </p:nvSpPr>
          <p:spPr bwMode="auto">
            <a:xfrm>
              <a:off x="5014218" y="3480525"/>
              <a:ext cx="2733700" cy="956587"/>
            </a:xfrm>
            <a:custGeom>
              <a:avLst/>
              <a:gdLst>
                <a:gd name="connsiteX0" fmla="*/ 532510 w 7112906"/>
                <a:gd name="connsiteY0" fmla="*/ 12169 h 1013390"/>
                <a:gd name="connsiteX1" fmla="*/ 242950 w 7112906"/>
                <a:gd name="connsiteY1" fmla="*/ 347449 h 1013390"/>
                <a:gd name="connsiteX2" fmla="*/ 380110 w 7112906"/>
                <a:gd name="connsiteY2" fmla="*/ 941809 h 1013390"/>
                <a:gd name="connsiteX3" fmla="*/ 2635630 w 7112906"/>
                <a:gd name="connsiteY3" fmla="*/ 1002769 h 1013390"/>
                <a:gd name="connsiteX4" fmla="*/ 5439790 w 7112906"/>
                <a:gd name="connsiteY4" fmla="*/ 941809 h 1013390"/>
                <a:gd name="connsiteX5" fmla="*/ 6963790 w 7112906"/>
                <a:gd name="connsiteY5" fmla="*/ 865609 h 1013390"/>
                <a:gd name="connsiteX6" fmla="*/ 6323710 w 7112906"/>
                <a:gd name="connsiteY6" fmla="*/ 149329 h 1013390"/>
                <a:gd name="connsiteX7" fmla="*/ 532510 w 7112906"/>
                <a:gd name="connsiteY7" fmla="*/ 12169 h 10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906" h="1013390">
                  <a:moveTo>
                    <a:pt x="532510" y="12169"/>
                  </a:moveTo>
                  <a:cubicBezTo>
                    <a:pt x="-480950" y="45189"/>
                    <a:pt x="268350" y="192509"/>
                    <a:pt x="242950" y="347449"/>
                  </a:cubicBezTo>
                  <a:cubicBezTo>
                    <a:pt x="217550" y="502389"/>
                    <a:pt x="-18670" y="832589"/>
                    <a:pt x="380110" y="941809"/>
                  </a:cubicBezTo>
                  <a:cubicBezTo>
                    <a:pt x="778890" y="1051029"/>
                    <a:pt x="1792350" y="1002769"/>
                    <a:pt x="2635630" y="1002769"/>
                  </a:cubicBezTo>
                  <a:cubicBezTo>
                    <a:pt x="3478910" y="1002769"/>
                    <a:pt x="4718430" y="964669"/>
                    <a:pt x="5439790" y="941809"/>
                  </a:cubicBezTo>
                  <a:cubicBezTo>
                    <a:pt x="6161150" y="918949"/>
                    <a:pt x="6816470" y="997689"/>
                    <a:pt x="6963790" y="865609"/>
                  </a:cubicBezTo>
                  <a:cubicBezTo>
                    <a:pt x="7111110" y="733529"/>
                    <a:pt x="7400670" y="289029"/>
                    <a:pt x="6323710" y="149329"/>
                  </a:cubicBezTo>
                  <a:cubicBezTo>
                    <a:pt x="5246750" y="9629"/>
                    <a:pt x="1545970" y="-20851"/>
                    <a:pt x="532510" y="12169"/>
                  </a:cubicBezTo>
                  <a:close/>
                </a:path>
              </a:pathLst>
            </a:custGeom>
            <a:solidFill>
              <a:srgbClr val="D3A7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104" b="30078" l="2441" r="113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6328" r="87563" b="68255"/>
            <a:stretch/>
          </p:blipFill>
          <p:spPr bwMode="auto">
            <a:xfrm>
              <a:off x="4285086" y="3403205"/>
              <a:ext cx="954782" cy="10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文字方塊 37"/>
            <p:cNvSpPr txBox="1"/>
            <p:nvPr/>
          </p:nvSpPr>
          <p:spPr>
            <a:xfrm>
              <a:off x="5748665" y="3541298"/>
              <a:ext cx="22195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弱？</a:t>
              </a:r>
            </a:p>
          </p:txBody>
        </p:sp>
        <p:cxnSp>
          <p:nvCxnSpPr>
            <p:cNvPr id="41" name="弧形接點 40"/>
            <p:cNvCxnSpPr/>
            <p:nvPr/>
          </p:nvCxnSpPr>
          <p:spPr bwMode="auto">
            <a:xfrm rot="16200000" flipH="1">
              <a:off x="5604618" y="2759588"/>
              <a:ext cx="774319" cy="75069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17209" r="11858" b="58047"/>
          <a:stretch/>
        </p:blipFill>
        <p:spPr bwMode="auto">
          <a:xfrm>
            <a:off x="6535065" y="1325502"/>
            <a:ext cx="4404361" cy="206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BB0F672ADDC474BB8B52D7656B537C3" ma:contentTypeVersion="9" ma:contentTypeDescription="建立新的文件。" ma:contentTypeScope="" ma:versionID="bd35160b55816c0f110c95d48aa1ba2e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5681f0f396202edee9c1a97036d634df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EDD391-6B71-4301-94FB-68221C1E539C}"/>
</file>

<file path=customXml/itemProps2.xml><?xml version="1.0" encoding="utf-8"?>
<ds:datastoreItem xmlns:ds="http://schemas.openxmlformats.org/officeDocument/2006/customXml" ds:itemID="{C3A922BD-1A36-4603-A5BD-C757B072697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c140335f-f93a-40a8-a8ab-e3e9122daab2"/>
    <ds:schemaRef ds:uri="f456a434-ca4c-495b-af4b-5cc670c0e5dd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9335C6-6929-49B1-9BBC-F575C60126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11987</TotalTime>
  <Words>1166</Words>
  <Application>Microsoft Office PowerPoint</Application>
  <PresentationFormat>寬螢幕</PresentationFormat>
  <Paragraphs>152</Paragraphs>
  <Slides>32</Slides>
  <Notes>18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Noto Sans CJK TC Bold</vt:lpstr>
      <vt:lpstr>Noto Sans CJK TC Medium</vt:lpstr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貝多芬(Ludwig van Beethoven, 1770-1827)</vt:lpstr>
      <vt:lpstr>《升C小調鋼琴奏鳴曲，作品二十七第二號》  Piano Sonata in C# minor, Op.27 No.2</vt:lpstr>
      <vt:lpstr>PowerPoint 簡報</vt:lpstr>
      <vt:lpstr>PowerPoint 簡報</vt:lpstr>
      <vt:lpstr>PowerPoint 簡報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Jade Lee</dc:creator>
  <cp:lastModifiedBy>Chan, Candace</cp:lastModifiedBy>
  <cp:revision>1078</cp:revision>
  <dcterms:created xsi:type="dcterms:W3CDTF">2010-12-02T06:19:15Z</dcterms:created>
  <dcterms:modified xsi:type="dcterms:W3CDTF">2021-01-07T08:30:52Z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