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319" r:id="rId3"/>
    <p:sldId id="327" r:id="rId4"/>
    <p:sldId id="430" r:id="rId5"/>
    <p:sldId id="440" r:id="rId6"/>
    <p:sldId id="431" r:id="rId7"/>
    <p:sldId id="441" r:id="rId8"/>
    <p:sldId id="432" r:id="rId9"/>
    <p:sldId id="409" r:id="rId10"/>
    <p:sldId id="433" r:id="rId11"/>
    <p:sldId id="442" r:id="rId12"/>
    <p:sldId id="443" r:id="rId13"/>
    <p:sldId id="444" r:id="rId14"/>
    <p:sldId id="445" r:id="rId15"/>
    <p:sldId id="330" r:id="rId16"/>
    <p:sldId id="290" r:id="rId17"/>
    <p:sldId id="429" r:id="rId18"/>
    <p:sldId id="420" r:id="rId19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60093"/>
    <a:srgbClr val="9900FF"/>
    <a:srgbClr val="FF9933"/>
    <a:srgbClr val="DDF4AA"/>
    <a:srgbClr val="E0CABE"/>
    <a:srgbClr val="FFCCFF"/>
    <a:srgbClr val="EEFEA0"/>
    <a:srgbClr val="E7F4F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38FDD3-80D7-47ED-B11E-550CE8BCAD26}" v="970" dt="2020-10-19T07:11:51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94660"/>
  </p:normalViewPr>
  <p:slideViewPr>
    <p:cSldViewPr>
      <p:cViewPr varScale="1">
        <p:scale>
          <a:sx n="67" d="100"/>
          <a:sy n="67" d="100"/>
        </p:scale>
        <p:origin x="43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8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34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02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5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59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6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8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6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hyperlink" Target="https://ds.pearson.com.hk/qr?source=music&amp;originId=pri_music_ppt_2a7_0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18.xml"/><Relationship Id="rId5" Type="http://schemas.openxmlformats.org/officeDocument/2006/relationships/image" Target="../media/image5.png"/><Relationship Id="rId10" Type="http://schemas.openxmlformats.org/officeDocument/2006/relationships/image" Target="../media/image22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" Target="slide9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slide" Target="slide15.xml"/><Relationship Id="rId12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jpg"/><Relationship Id="rId4" Type="http://schemas.openxmlformats.org/officeDocument/2006/relationships/audio" Target="../media/media6.mp3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" Target="slide1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齊來高聲唱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72264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26" y="195441"/>
            <a:ext cx="27226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比較獨唱及齊唱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7">
            <a:extLst>
              <a:ext uri="{FF2B5EF4-FFF2-40B4-BE49-F238E27FC236}">
                <a16:creationId xmlns:a16="http://schemas.microsoft.com/office/drawing/2014/main" id="{DBBC32C0-4028-4807-A71D-EE50656E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16670" y="951466"/>
            <a:ext cx="1723047" cy="17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7">
            <a:extLst>
              <a:ext uri="{FF2B5EF4-FFF2-40B4-BE49-F238E27FC236}">
                <a16:creationId xmlns:a16="http://schemas.microsoft.com/office/drawing/2014/main" id="{C6D0568E-857A-4372-8585-A129C2C8CD81}"/>
              </a:ext>
            </a:extLst>
          </p:cNvPr>
          <p:cNvGrpSpPr/>
          <p:nvPr/>
        </p:nvGrpSpPr>
        <p:grpSpPr>
          <a:xfrm>
            <a:off x="2425898" y="950650"/>
            <a:ext cx="6881172" cy="1062860"/>
            <a:chOff x="7635800" y="-1895596"/>
            <a:chExt cx="3574876" cy="6420820"/>
          </a:xfrm>
        </p:grpSpPr>
        <p:sp>
          <p:nvSpPr>
            <p:cNvPr id="30" name="Speech Bubble: Rectangle with Corners Rounded 18">
              <a:extLst>
                <a:ext uri="{FF2B5EF4-FFF2-40B4-BE49-F238E27FC236}">
                  <a16:creationId xmlns:a16="http://schemas.microsoft.com/office/drawing/2014/main" id="{3B3961C3-97B2-4BFC-9C4A-12341ECFCED8}"/>
                </a:ext>
              </a:extLst>
            </p:cNvPr>
            <p:cNvSpPr/>
            <p:nvPr/>
          </p:nvSpPr>
          <p:spPr bwMode="auto">
            <a:xfrm>
              <a:off x="7635800" y="-1895596"/>
              <a:ext cx="3551605" cy="6420820"/>
            </a:xfrm>
            <a:prstGeom prst="wedgeRoundRectCallout">
              <a:avLst>
                <a:gd name="adj1" fmla="val 60422"/>
                <a:gd name="adj2" fmla="val 1872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2C1FDF41-D80A-4361-A718-0DAFB4489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037" y="-1518192"/>
              <a:ext cx="3494639" cy="576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高聲唱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中，哪些地方較適合獨唱？哪些地方較適合齊唱？為甚麼？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5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FFE2DD8-C847-4891-80F0-4FAF784BF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671586" y="3861048"/>
            <a:ext cx="1419094" cy="302870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7137C9AF-43E8-410C-8C42-2B8FD371B094}"/>
              </a:ext>
            </a:extLst>
          </p:cNvPr>
          <p:cNvSpPr/>
          <p:nvPr/>
        </p:nvSpPr>
        <p:spPr bwMode="auto">
          <a:xfrm>
            <a:off x="2189756" y="2523583"/>
            <a:ext cx="6048672" cy="2131105"/>
          </a:xfrm>
          <a:prstGeom prst="wedgeRoundRectCallout">
            <a:avLst>
              <a:gd name="adj1" fmla="val -45430"/>
              <a:gd name="adj2" fmla="val 66645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D60093"/>
                </a:solidFill>
                <a:ea typeface="標楷體" panose="03000509000000000000" pitchFamily="65" charset="-120"/>
              </a:rPr>
              <a:t>「愉快輕聲唱」</a:t>
            </a:r>
            <a:r>
              <a:rPr lang="zh-TW" altLang="en-US" sz="24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和</a:t>
            </a:r>
            <a:r>
              <a:rPr lang="zh-TW" altLang="en-US" sz="2400" dirty="0">
                <a:solidFill>
                  <a:srgbClr val="D60093"/>
                </a:solidFill>
                <a:ea typeface="標楷體" panose="03000509000000000000" pitchFamily="65" charset="-120"/>
              </a:rPr>
              <a:t>「獨唱曲」</a:t>
            </a:r>
            <a:r>
              <a:rPr lang="zh-TW" altLang="en-US" sz="24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兩句較適合獨唱，因為這兩句標示了用「</a:t>
            </a:r>
            <a:r>
              <a:rPr lang="en-US" sz="2400" i="1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p</a:t>
            </a:r>
            <a:r>
              <a:rPr lang="zh-TW" altLang="en-US" sz="24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」的力度演唱，獨唱較齊唱更能演繹出「弱」的效果；「獨唱曲」顧名思義是獨唱。其餘部分適宜用齊唱。　</a:t>
            </a:r>
            <a:endParaRPr lang="en-US" altLang="zh-TW" sz="24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6766936-ABE2-40C2-8BBC-036D00F1B9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9608" r="12076" b="44750"/>
          <a:stretch/>
        </p:blipFill>
        <p:spPr>
          <a:xfrm>
            <a:off x="8392571" y="2699196"/>
            <a:ext cx="3568454" cy="195549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42C4D77-C8FE-427A-B112-AC88E62B9A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0867" r="8597" b="53523"/>
          <a:stretch/>
        </p:blipFill>
        <p:spPr>
          <a:xfrm>
            <a:off x="8391683" y="4508914"/>
            <a:ext cx="3589092" cy="143336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45B90F5-185D-4FA0-8B19-4650A193883B}"/>
              </a:ext>
            </a:extLst>
          </p:cNvPr>
          <p:cNvSpPr/>
          <p:nvPr/>
        </p:nvSpPr>
        <p:spPr bwMode="auto">
          <a:xfrm>
            <a:off x="9768409" y="3673094"/>
            <a:ext cx="796094" cy="125414"/>
          </a:xfrm>
          <a:prstGeom prst="rect">
            <a:avLst/>
          </a:prstGeom>
          <a:noFill/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50FE4E8-8891-4988-A051-9722825AF205}"/>
              </a:ext>
            </a:extLst>
          </p:cNvPr>
          <p:cNvSpPr/>
          <p:nvPr/>
        </p:nvSpPr>
        <p:spPr bwMode="auto">
          <a:xfrm>
            <a:off x="9425703" y="5032588"/>
            <a:ext cx="701672" cy="159916"/>
          </a:xfrm>
          <a:prstGeom prst="rect">
            <a:avLst/>
          </a:prstGeom>
          <a:noFill/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B5E6ABB-8366-4CE5-81D6-6DDCD428F64E}"/>
              </a:ext>
            </a:extLst>
          </p:cNvPr>
          <p:cNvSpPr txBox="1"/>
          <p:nvPr/>
        </p:nvSpPr>
        <p:spPr>
          <a:xfrm>
            <a:off x="8418159" y="2693583"/>
            <a:ext cx="3562615" cy="324870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72264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26" y="195441"/>
            <a:ext cx="27226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比較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獨唱及齊唱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7">
            <a:extLst>
              <a:ext uri="{FF2B5EF4-FFF2-40B4-BE49-F238E27FC236}">
                <a16:creationId xmlns:a16="http://schemas.microsoft.com/office/drawing/2014/main" id="{DBBC32C0-4028-4807-A71D-EE50656E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84054" y="1070211"/>
            <a:ext cx="1723047" cy="17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7">
            <a:extLst>
              <a:ext uri="{FF2B5EF4-FFF2-40B4-BE49-F238E27FC236}">
                <a16:creationId xmlns:a16="http://schemas.microsoft.com/office/drawing/2014/main" id="{C6D0568E-857A-4372-8585-A129C2C8CD81}"/>
              </a:ext>
            </a:extLst>
          </p:cNvPr>
          <p:cNvGrpSpPr/>
          <p:nvPr/>
        </p:nvGrpSpPr>
        <p:grpSpPr>
          <a:xfrm>
            <a:off x="2163486" y="1206794"/>
            <a:ext cx="6881172" cy="666163"/>
            <a:chOff x="7635800" y="-1895596"/>
            <a:chExt cx="3574876" cy="6420820"/>
          </a:xfrm>
        </p:grpSpPr>
        <p:sp>
          <p:nvSpPr>
            <p:cNvPr id="30" name="Speech Bubble: Rectangle with Corners Rounded 18">
              <a:extLst>
                <a:ext uri="{FF2B5EF4-FFF2-40B4-BE49-F238E27FC236}">
                  <a16:creationId xmlns:a16="http://schemas.microsoft.com/office/drawing/2014/main" id="{3B3961C3-97B2-4BFC-9C4A-12341ECFCED8}"/>
                </a:ext>
              </a:extLst>
            </p:cNvPr>
            <p:cNvSpPr/>
            <p:nvPr/>
          </p:nvSpPr>
          <p:spPr bwMode="auto">
            <a:xfrm>
              <a:off x="7635800" y="-1895596"/>
              <a:ext cx="3551605" cy="6420820"/>
            </a:xfrm>
            <a:prstGeom prst="wedgeRoundRectCallout">
              <a:avLst>
                <a:gd name="adj1" fmla="val 60422"/>
                <a:gd name="adj2" fmla="val 1872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2C1FDF41-D80A-4361-A718-0DAFB4489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037" y="-1518190"/>
              <a:ext cx="3494639" cy="50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獨唱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和</a:t>
              </a:r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齊唱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在音色和力度</a:t>
              </a:r>
              <a:r>
                <a:rPr lang="zh-HK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上有甚麼不同？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1" name="Speech Bubble: Rectangle with Corners Rounded 7">
            <a:extLst>
              <a:ext uri="{FF2B5EF4-FFF2-40B4-BE49-F238E27FC236}">
                <a16:creationId xmlns:a16="http://schemas.microsoft.com/office/drawing/2014/main" id="{32D1BE12-DBDD-4529-9422-C6535F24832F}"/>
              </a:ext>
            </a:extLst>
          </p:cNvPr>
          <p:cNvSpPr/>
          <p:nvPr/>
        </p:nvSpPr>
        <p:spPr bwMode="auto">
          <a:xfrm>
            <a:off x="2346532" y="2349794"/>
            <a:ext cx="3048139" cy="1080120"/>
          </a:xfrm>
          <a:prstGeom prst="wedgeRoundRectCallout">
            <a:avLst>
              <a:gd name="adj1" fmla="val -70815"/>
              <a:gd name="adj2" fmla="val 57479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獨唱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的力度較弱，音色具個人風格。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C21F7FF-90EE-4C6C-AF32-42ACA9752C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6"/>
          <a:stretch/>
        </p:blipFill>
        <p:spPr>
          <a:xfrm>
            <a:off x="436377" y="3372052"/>
            <a:ext cx="1718765" cy="3485948"/>
          </a:xfrm>
          <a:prstGeom prst="rect">
            <a:avLst/>
          </a:prstGeom>
        </p:spPr>
      </p:pic>
      <p:pic>
        <p:nvPicPr>
          <p:cNvPr id="1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7268BC2-E838-40CB-BADD-CC27F42D88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223355" y="3645024"/>
            <a:ext cx="1594129" cy="3212976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E6373A15-AA89-4B58-9084-DD35C52DC7BE}"/>
              </a:ext>
            </a:extLst>
          </p:cNvPr>
          <p:cNvSpPr/>
          <p:nvPr/>
        </p:nvSpPr>
        <p:spPr bwMode="auto">
          <a:xfrm>
            <a:off x="5895233" y="3372052"/>
            <a:ext cx="3329253" cy="1599614"/>
          </a:xfrm>
          <a:prstGeom prst="wedgeRoundRectCallout">
            <a:avLst>
              <a:gd name="adj1" fmla="val 70653"/>
              <a:gd name="adj2" fmla="val 26633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齊唱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的力度較強，混合了多人的聲音，音色較豐厚。</a:t>
            </a:r>
            <a:endParaRPr lang="en-GB" sz="28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3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28868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72264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649"/>
            <a:ext cx="27226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比較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獨唱及齊唱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7">
            <a:extLst>
              <a:ext uri="{FF2B5EF4-FFF2-40B4-BE49-F238E27FC236}">
                <a16:creationId xmlns:a16="http://schemas.microsoft.com/office/drawing/2014/main" id="{DBBC32C0-4028-4807-A71D-EE50656E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215680" y="4446060"/>
            <a:ext cx="1723047" cy="17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手繪多邊形 17">
            <a:extLst>
              <a:ext uri="{FF2B5EF4-FFF2-40B4-BE49-F238E27FC236}">
                <a16:creationId xmlns:a16="http://schemas.microsoft.com/office/drawing/2014/main" id="{2F3446F0-BC95-4F13-83E0-537D9B2545FB}"/>
              </a:ext>
            </a:extLst>
          </p:cNvPr>
          <p:cNvSpPr>
            <a:spLocks/>
          </p:cNvSpPr>
          <p:nvPr/>
        </p:nvSpPr>
        <p:spPr bwMode="auto">
          <a:xfrm>
            <a:off x="1395687" y="1916472"/>
            <a:ext cx="8508418" cy="1872568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196667BE-7A19-47CD-A5F7-3101C7795C1E}"/>
              </a:ext>
            </a:extLst>
          </p:cNvPr>
          <p:cNvSpPr>
            <a:spLocks/>
          </p:cNvSpPr>
          <p:nvPr/>
        </p:nvSpPr>
        <p:spPr bwMode="auto">
          <a:xfrm>
            <a:off x="1395686" y="4150498"/>
            <a:ext cx="8480017" cy="2139150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B9C8472B-BD1E-41DC-8BCD-16D35AF1B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895" y="2248729"/>
            <a:ext cx="81592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獨唱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能發揮個人的歌唱特質，情感及音色的控制較個人化，要求個人的歌唱技巧較多。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A738823-DB83-461E-861B-63CC411A7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366" y="4435243"/>
            <a:ext cx="78522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B050"/>
                </a:solidFill>
                <a:ea typeface="標楷體" panose="03000509000000000000" pitchFamily="65" charset="-120"/>
              </a:rPr>
              <a:t>齊唱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着重整體的合作性，唱歌的聲音要統一，節奏和音準要一致，才能做到齊整、有力及和諧的歌唱效果</a:t>
            </a:r>
            <a:r>
              <a:rPr lang="zh-TW" altLang="en-US" dirty="0">
                <a:solidFill>
                  <a:srgbClr val="0070C0"/>
                </a:solidFill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8B0787D4-8D52-4F13-A6D6-9D16F000AEE4}"/>
              </a:ext>
            </a:extLst>
          </p:cNvPr>
          <p:cNvSpPr/>
          <p:nvPr/>
        </p:nvSpPr>
        <p:spPr bwMode="auto">
          <a:xfrm>
            <a:off x="5375920" y="950125"/>
            <a:ext cx="1168521" cy="617387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小結</a:t>
            </a:r>
            <a:endParaRPr kumimoji="1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84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74580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6" y="197367"/>
            <a:ext cx="283175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混合獨唱及齊唱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9FEF6DC-13C6-487D-A709-BFBA86B4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086" y="198716"/>
            <a:ext cx="8116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試混合獨唱及齊唱的形式，唱出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高聲唱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5127D0-F84A-46EF-899D-A5361BEBBD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9608" r="12076" b="44750"/>
          <a:stretch/>
        </p:blipFill>
        <p:spPr>
          <a:xfrm>
            <a:off x="2764859" y="931032"/>
            <a:ext cx="5999606" cy="3287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54C2802-2342-4391-91F0-ADD722CB9E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0867" r="8597" b="53523"/>
          <a:stretch/>
        </p:blipFill>
        <p:spPr>
          <a:xfrm>
            <a:off x="2848599" y="4218782"/>
            <a:ext cx="5920806" cy="2364580"/>
          </a:xfrm>
          <a:prstGeom prst="rect">
            <a:avLst/>
          </a:prstGeom>
        </p:spPr>
      </p:pic>
      <p:pic>
        <p:nvPicPr>
          <p:cNvPr id="54" name="圖片 53" descr="一張含有 畫畫 的圖片&#10;&#10;自動產生的描述">
            <a:extLst>
              <a:ext uri="{FF2B5EF4-FFF2-40B4-BE49-F238E27FC236}">
                <a16:creationId xmlns:a16="http://schemas.microsoft.com/office/drawing/2014/main" id="{A8AB915E-9978-41A6-AD75-9BA2B3942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7"/>
          <a:stretch/>
        </p:blipFill>
        <p:spPr>
          <a:xfrm>
            <a:off x="609600" y="4831821"/>
            <a:ext cx="2276490" cy="2057929"/>
          </a:xfrm>
          <a:prstGeom prst="rect">
            <a:avLst/>
          </a:prstGeom>
        </p:spPr>
      </p:pic>
      <p:pic>
        <p:nvPicPr>
          <p:cNvPr id="71" name="圖片 70" descr="一張含有 畫畫 的圖片&#10;&#10;自動產生的描述">
            <a:extLst>
              <a:ext uri="{FF2B5EF4-FFF2-40B4-BE49-F238E27FC236}">
                <a16:creationId xmlns:a16="http://schemas.microsoft.com/office/drawing/2014/main" id="{7EBB3129-47E8-4F86-8189-945BEE451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r="17550"/>
          <a:stretch/>
        </p:blipFill>
        <p:spPr>
          <a:xfrm>
            <a:off x="8765687" y="4945330"/>
            <a:ext cx="3262751" cy="1954111"/>
          </a:xfrm>
          <a:prstGeom prst="rect">
            <a:avLst/>
          </a:prstGeom>
        </p:spPr>
      </p:pic>
      <p:sp>
        <p:nvSpPr>
          <p:cNvPr id="2" name="雲朵形 1">
            <a:extLst>
              <a:ext uri="{FF2B5EF4-FFF2-40B4-BE49-F238E27FC236}">
                <a16:creationId xmlns:a16="http://schemas.microsoft.com/office/drawing/2014/main" id="{620FFFA4-87CD-466E-933C-0E5BA9C6B221}"/>
              </a:ext>
            </a:extLst>
          </p:cNvPr>
          <p:cNvSpPr/>
          <p:nvPr/>
        </p:nvSpPr>
        <p:spPr bwMode="auto">
          <a:xfrm>
            <a:off x="8812091" y="2276872"/>
            <a:ext cx="3116557" cy="1728192"/>
          </a:xfrm>
          <a:custGeom>
            <a:avLst/>
            <a:gdLst>
              <a:gd name="connsiteX0" fmla="*/ 281355 w 3116557"/>
              <a:gd name="connsiteY0" fmla="*/ 574863 h 1728192"/>
              <a:gd name="connsiteX1" fmla="*/ 405657 w 3116557"/>
              <a:gd name="connsiteY1" fmla="*/ 276310 h 1728192"/>
              <a:gd name="connsiteX2" fmla="*/ 1010356 w 3116557"/>
              <a:gd name="connsiteY2" fmla="*/ 208103 h 1728192"/>
              <a:gd name="connsiteX3" fmla="*/ 1620032 w 3116557"/>
              <a:gd name="connsiteY3" fmla="*/ 137295 h 1728192"/>
              <a:gd name="connsiteX4" fmla="*/ 1857597 w 3116557"/>
              <a:gd name="connsiteY4" fmla="*/ 8000 h 1728192"/>
              <a:gd name="connsiteX5" fmla="*/ 2152227 w 3116557"/>
              <a:gd name="connsiteY5" fmla="*/ 99251 h 1728192"/>
              <a:gd name="connsiteX6" fmla="*/ 2558390 w 3116557"/>
              <a:gd name="connsiteY6" fmla="*/ 27603 h 1728192"/>
              <a:gd name="connsiteX7" fmla="*/ 2764357 w 3116557"/>
              <a:gd name="connsiteY7" fmla="*/ 223064 h 1728192"/>
              <a:gd name="connsiteX8" fmla="*/ 3028687 w 3116557"/>
              <a:gd name="connsiteY8" fmla="*/ 412765 h 1728192"/>
              <a:gd name="connsiteX9" fmla="*/ 3016856 w 3116557"/>
              <a:gd name="connsiteY9" fmla="*/ 618468 h 1728192"/>
              <a:gd name="connsiteX10" fmla="*/ 3103282 w 3116557"/>
              <a:gd name="connsiteY10" fmla="*/ 932983 h 1728192"/>
              <a:gd name="connsiteX11" fmla="*/ 2698418 w 3116557"/>
              <a:gd name="connsiteY11" fmla="*/ 1208294 h 1728192"/>
              <a:gd name="connsiteX12" fmla="*/ 2553484 w 3116557"/>
              <a:gd name="connsiteY12" fmla="*/ 1444200 h 1728192"/>
              <a:gd name="connsiteX13" fmla="*/ 2060029 w 3116557"/>
              <a:gd name="connsiteY13" fmla="*/ 1472763 h 1728192"/>
              <a:gd name="connsiteX14" fmla="*/ 1707397 w 3116557"/>
              <a:gd name="connsiteY14" fmla="*/ 1724431 h 1728192"/>
              <a:gd name="connsiteX15" fmla="*/ 1188908 w 3116557"/>
              <a:gd name="connsiteY15" fmla="*/ 1570814 h 1728192"/>
              <a:gd name="connsiteX16" fmla="*/ 418715 w 3116557"/>
              <a:gd name="connsiteY16" fmla="*/ 1419037 h 1728192"/>
              <a:gd name="connsiteX17" fmla="*/ 80078 w 3116557"/>
              <a:gd name="connsiteY17" fmla="*/ 1250138 h 1728192"/>
              <a:gd name="connsiteX18" fmla="*/ 152437 w 3116557"/>
              <a:gd name="connsiteY18" fmla="*/ 1022153 h 1728192"/>
              <a:gd name="connsiteX19" fmla="*/ -361 w 3116557"/>
              <a:gd name="connsiteY19" fmla="*/ 788247 h 1728192"/>
              <a:gd name="connsiteX20" fmla="*/ 278686 w 3116557"/>
              <a:gd name="connsiteY20" fmla="*/ 580344 h 1728192"/>
              <a:gd name="connsiteX21" fmla="*/ 281355 w 3116557"/>
              <a:gd name="connsiteY21" fmla="*/ 574863 h 1728192"/>
              <a:gd name="connsiteX0" fmla="*/ 338564 w 3116557"/>
              <a:gd name="connsiteY0" fmla="*/ 1047196 h 1728192"/>
              <a:gd name="connsiteX1" fmla="*/ 155827 w 3116557"/>
              <a:gd name="connsiteY1" fmla="*/ 1015312 h 1728192"/>
              <a:gd name="connsiteX2" fmla="*/ 499803 w 3116557"/>
              <a:gd name="connsiteY2" fmla="*/ 1396115 h 1728192"/>
              <a:gd name="connsiteX3" fmla="*/ 419869 w 3116557"/>
              <a:gd name="connsiteY3" fmla="*/ 1411356 h 1728192"/>
              <a:gd name="connsiteX4" fmla="*/ 1188764 w 3116557"/>
              <a:gd name="connsiteY4" fmla="*/ 1563773 h 1728192"/>
              <a:gd name="connsiteX5" fmla="*/ 1140573 w 3116557"/>
              <a:gd name="connsiteY5" fmla="*/ 1494166 h 1728192"/>
              <a:gd name="connsiteX6" fmla="*/ 2079652 w 3116557"/>
              <a:gd name="connsiteY6" fmla="*/ 1390194 h 1728192"/>
              <a:gd name="connsiteX7" fmla="*/ 2060390 w 3116557"/>
              <a:gd name="connsiteY7" fmla="*/ 1466562 h 1728192"/>
              <a:gd name="connsiteX8" fmla="*/ 2462152 w 3116557"/>
              <a:gd name="connsiteY8" fmla="*/ 918262 h 1728192"/>
              <a:gd name="connsiteX9" fmla="*/ 2696687 w 3116557"/>
              <a:gd name="connsiteY9" fmla="*/ 1203733 h 1728192"/>
              <a:gd name="connsiteX10" fmla="*/ 3015413 w 3116557"/>
              <a:gd name="connsiteY10" fmla="*/ 614228 h 1728192"/>
              <a:gd name="connsiteX11" fmla="*/ 2910950 w 3116557"/>
              <a:gd name="connsiteY11" fmla="*/ 721280 h 1728192"/>
              <a:gd name="connsiteX12" fmla="*/ 2764790 w 3116557"/>
              <a:gd name="connsiteY12" fmla="*/ 217064 h 1728192"/>
              <a:gd name="connsiteX13" fmla="*/ 2770272 w 3116557"/>
              <a:gd name="connsiteY13" fmla="*/ 267629 h 1728192"/>
              <a:gd name="connsiteX14" fmla="*/ 2097760 w 3116557"/>
              <a:gd name="connsiteY14" fmla="*/ 158097 h 1728192"/>
              <a:gd name="connsiteX15" fmla="*/ 2151290 w 3116557"/>
              <a:gd name="connsiteY15" fmla="*/ 93610 h 1728192"/>
              <a:gd name="connsiteX16" fmla="*/ 1597307 w 3116557"/>
              <a:gd name="connsiteY16" fmla="*/ 188820 h 1728192"/>
              <a:gd name="connsiteX17" fmla="*/ 1623206 w 3116557"/>
              <a:gd name="connsiteY17" fmla="*/ 133214 h 1728192"/>
              <a:gd name="connsiteX18" fmla="*/ 1009995 w 3116557"/>
              <a:gd name="connsiteY18" fmla="*/ 207703 h 1728192"/>
              <a:gd name="connsiteX19" fmla="*/ 1103780 w 3116557"/>
              <a:gd name="connsiteY19" fmla="*/ 261629 h 1728192"/>
              <a:gd name="connsiteX20" fmla="*/ 297732 w 3116557"/>
              <a:gd name="connsiteY20" fmla="*/ 631630 h 1728192"/>
              <a:gd name="connsiteX21" fmla="*/ 281355 w 3116557"/>
              <a:gd name="connsiteY21" fmla="*/ 574863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16557" h="1728192" fill="none" extrusionOk="0">
                <a:moveTo>
                  <a:pt x="281355" y="574863"/>
                </a:moveTo>
                <a:cubicBezTo>
                  <a:pt x="250276" y="481358"/>
                  <a:pt x="293408" y="357190"/>
                  <a:pt x="405657" y="276310"/>
                </a:cubicBezTo>
                <a:cubicBezTo>
                  <a:pt x="552940" y="154489"/>
                  <a:pt x="841495" y="154924"/>
                  <a:pt x="1010356" y="208103"/>
                </a:cubicBezTo>
                <a:cubicBezTo>
                  <a:pt x="1098653" y="72835"/>
                  <a:pt x="1394226" y="-16720"/>
                  <a:pt x="1620032" y="137295"/>
                </a:cubicBezTo>
                <a:cubicBezTo>
                  <a:pt x="1678684" y="84754"/>
                  <a:pt x="1753504" y="-4189"/>
                  <a:pt x="1857597" y="8000"/>
                </a:cubicBezTo>
                <a:cubicBezTo>
                  <a:pt x="1968334" y="-20096"/>
                  <a:pt x="2071451" y="24380"/>
                  <a:pt x="2152227" y="99251"/>
                </a:cubicBezTo>
                <a:cubicBezTo>
                  <a:pt x="2248762" y="31213"/>
                  <a:pt x="2409515" y="-20595"/>
                  <a:pt x="2558390" y="27603"/>
                </a:cubicBezTo>
                <a:cubicBezTo>
                  <a:pt x="2685919" y="54526"/>
                  <a:pt x="2750675" y="145946"/>
                  <a:pt x="2764357" y="223064"/>
                </a:cubicBezTo>
                <a:cubicBezTo>
                  <a:pt x="2867063" y="248503"/>
                  <a:pt x="2996865" y="307705"/>
                  <a:pt x="3028687" y="412765"/>
                </a:cubicBezTo>
                <a:cubicBezTo>
                  <a:pt x="3057105" y="484321"/>
                  <a:pt x="3036413" y="557645"/>
                  <a:pt x="3016856" y="618468"/>
                </a:cubicBezTo>
                <a:cubicBezTo>
                  <a:pt x="3101390" y="685250"/>
                  <a:pt x="3127889" y="843916"/>
                  <a:pt x="3103282" y="932983"/>
                </a:cubicBezTo>
                <a:cubicBezTo>
                  <a:pt x="3056749" y="1097443"/>
                  <a:pt x="2905211" y="1183717"/>
                  <a:pt x="2698418" y="1208294"/>
                </a:cubicBezTo>
                <a:cubicBezTo>
                  <a:pt x="2688485" y="1276203"/>
                  <a:pt x="2631595" y="1397802"/>
                  <a:pt x="2553484" y="1444200"/>
                </a:cubicBezTo>
                <a:cubicBezTo>
                  <a:pt x="2394009" y="1548399"/>
                  <a:pt x="2232023" y="1551869"/>
                  <a:pt x="2060029" y="1472763"/>
                </a:cubicBezTo>
                <a:cubicBezTo>
                  <a:pt x="2030035" y="1583398"/>
                  <a:pt x="1874806" y="1697997"/>
                  <a:pt x="1707397" y="1724431"/>
                </a:cubicBezTo>
                <a:cubicBezTo>
                  <a:pt x="1513786" y="1765489"/>
                  <a:pt x="1299477" y="1720490"/>
                  <a:pt x="1188908" y="1570814"/>
                </a:cubicBezTo>
                <a:cubicBezTo>
                  <a:pt x="899822" y="1697452"/>
                  <a:pt x="532630" y="1658901"/>
                  <a:pt x="418715" y="1419037"/>
                </a:cubicBezTo>
                <a:cubicBezTo>
                  <a:pt x="262425" y="1435865"/>
                  <a:pt x="124474" y="1356791"/>
                  <a:pt x="80078" y="1250138"/>
                </a:cubicBezTo>
                <a:cubicBezTo>
                  <a:pt x="50614" y="1158716"/>
                  <a:pt x="77361" y="1089373"/>
                  <a:pt x="152437" y="1022153"/>
                </a:cubicBezTo>
                <a:cubicBezTo>
                  <a:pt x="41366" y="965592"/>
                  <a:pt x="-37333" y="891513"/>
                  <a:pt x="-361" y="788247"/>
                </a:cubicBezTo>
                <a:cubicBezTo>
                  <a:pt x="25300" y="702283"/>
                  <a:pt x="133085" y="575289"/>
                  <a:pt x="278686" y="580344"/>
                </a:cubicBezTo>
                <a:cubicBezTo>
                  <a:pt x="279746" y="578384"/>
                  <a:pt x="280471" y="576753"/>
                  <a:pt x="281355" y="574863"/>
                </a:cubicBezTo>
                <a:close/>
              </a:path>
              <a:path w="3116557" h="1728192" fill="none" extrusionOk="0">
                <a:moveTo>
                  <a:pt x="338564" y="1047196"/>
                </a:moveTo>
                <a:cubicBezTo>
                  <a:pt x="274058" y="1048674"/>
                  <a:pt x="203166" y="1052531"/>
                  <a:pt x="155827" y="1015312"/>
                </a:cubicBezTo>
                <a:moveTo>
                  <a:pt x="499803" y="1396115"/>
                </a:moveTo>
                <a:cubicBezTo>
                  <a:pt x="475491" y="1404394"/>
                  <a:pt x="453947" y="1408291"/>
                  <a:pt x="419869" y="1411356"/>
                </a:cubicBezTo>
                <a:moveTo>
                  <a:pt x="1188764" y="1563773"/>
                </a:moveTo>
                <a:cubicBezTo>
                  <a:pt x="1164889" y="1545703"/>
                  <a:pt x="1153243" y="1516525"/>
                  <a:pt x="1140573" y="1494166"/>
                </a:cubicBezTo>
                <a:moveTo>
                  <a:pt x="2079652" y="1390194"/>
                </a:moveTo>
                <a:cubicBezTo>
                  <a:pt x="2078930" y="1421319"/>
                  <a:pt x="2065956" y="1445554"/>
                  <a:pt x="2060390" y="1466562"/>
                </a:cubicBezTo>
                <a:moveTo>
                  <a:pt x="2462152" y="918262"/>
                </a:moveTo>
                <a:cubicBezTo>
                  <a:pt x="2606865" y="966070"/>
                  <a:pt x="2672309" y="1079394"/>
                  <a:pt x="2696687" y="1203733"/>
                </a:cubicBezTo>
                <a:moveTo>
                  <a:pt x="3015413" y="614228"/>
                </a:moveTo>
                <a:cubicBezTo>
                  <a:pt x="2997608" y="660466"/>
                  <a:pt x="2954367" y="680042"/>
                  <a:pt x="2910950" y="721280"/>
                </a:cubicBezTo>
                <a:moveTo>
                  <a:pt x="2764790" y="217064"/>
                </a:moveTo>
                <a:cubicBezTo>
                  <a:pt x="2769920" y="233145"/>
                  <a:pt x="2769311" y="254124"/>
                  <a:pt x="2770272" y="267629"/>
                </a:cubicBezTo>
                <a:moveTo>
                  <a:pt x="2097760" y="158097"/>
                </a:moveTo>
                <a:cubicBezTo>
                  <a:pt x="2108289" y="136525"/>
                  <a:pt x="2127965" y="112665"/>
                  <a:pt x="2151290" y="93610"/>
                </a:cubicBezTo>
                <a:moveTo>
                  <a:pt x="1597307" y="188820"/>
                </a:moveTo>
                <a:cubicBezTo>
                  <a:pt x="1598706" y="172440"/>
                  <a:pt x="1612070" y="151608"/>
                  <a:pt x="1623206" y="133214"/>
                </a:cubicBezTo>
                <a:moveTo>
                  <a:pt x="1009995" y="207703"/>
                </a:moveTo>
                <a:cubicBezTo>
                  <a:pt x="1048314" y="224019"/>
                  <a:pt x="1073321" y="238266"/>
                  <a:pt x="1103780" y="261629"/>
                </a:cubicBezTo>
                <a:moveTo>
                  <a:pt x="297732" y="631630"/>
                </a:moveTo>
                <a:cubicBezTo>
                  <a:pt x="287751" y="611719"/>
                  <a:pt x="283607" y="591900"/>
                  <a:pt x="281355" y="574863"/>
                </a:cubicBezTo>
              </a:path>
              <a:path w="3116557" h="1728192" stroke="0" extrusionOk="0">
                <a:moveTo>
                  <a:pt x="281355" y="574863"/>
                </a:moveTo>
                <a:cubicBezTo>
                  <a:pt x="261910" y="470167"/>
                  <a:pt x="290472" y="349002"/>
                  <a:pt x="405657" y="276310"/>
                </a:cubicBezTo>
                <a:cubicBezTo>
                  <a:pt x="565785" y="100853"/>
                  <a:pt x="811162" y="125494"/>
                  <a:pt x="1010356" y="208103"/>
                </a:cubicBezTo>
                <a:cubicBezTo>
                  <a:pt x="1185982" y="50394"/>
                  <a:pt x="1436034" y="-4432"/>
                  <a:pt x="1620032" y="137295"/>
                </a:cubicBezTo>
                <a:cubicBezTo>
                  <a:pt x="1676918" y="85889"/>
                  <a:pt x="1741530" y="21292"/>
                  <a:pt x="1857597" y="8000"/>
                </a:cubicBezTo>
                <a:cubicBezTo>
                  <a:pt x="1972551" y="-2167"/>
                  <a:pt x="2101775" y="43793"/>
                  <a:pt x="2152227" y="99251"/>
                </a:cubicBezTo>
                <a:cubicBezTo>
                  <a:pt x="2226921" y="22874"/>
                  <a:pt x="2421533" y="-17391"/>
                  <a:pt x="2558390" y="27603"/>
                </a:cubicBezTo>
                <a:cubicBezTo>
                  <a:pt x="2663983" y="65462"/>
                  <a:pt x="2743148" y="141833"/>
                  <a:pt x="2764357" y="223064"/>
                </a:cubicBezTo>
                <a:cubicBezTo>
                  <a:pt x="2882649" y="242540"/>
                  <a:pt x="2977897" y="342485"/>
                  <a:pt x="3028687" y="412765"/>
                </a:cubicBezTo>
                <a:cubicBezTo>
                  <a:pt x="3058725" y="489729"/>
                  <a:pt x="3049692" y="540225"/>
                  <a:pt x="3016856" y="618468"/>
                </a:cubicBezTo>
                <a:cubicBezTo>
                  <a:pt x="3112786" y="725948"/>
                  <a:pt x="3141929" y="812624"/>
                  <a:pt x="3103282" y="932983"/>
                </a:cubicBezTo>
                <a:cubicBezTo>
                  <a:pt x="3046023" y="1110725"/>
                  <a:pt x="2898994" y="1195455"/>
                  <a:pt x="2698418" y="1208294"/>
                </a:cubicBezTo>
                <a:cubicBezTo>
                  <a:pt x="2712072" y="1279692"/>
                  <a:pt x="2664025" y="1374603"/>
                  <a:pt x="2553484" y="1444200"/>
                </a:cubicBezTo>
                <a:cubicBezTo>
                  <a:pt x="2399197" y="1542736"/>
                  <a:pt x="2240847" y="1558473"/>
                  <a:pt x="2060029" y="1472763"/>
                </a:cubicBezTo>
                <a:cubicBezTo>
                  <a:pt x="1975218" y="1600365"/>
                  <a:pt x="1869863" y="1725499"/>
                  <a:pt x="1707397" y="1724431"/>
                </a:cubicBezTo>
                <a:cubicBezTo>
                  <a:pt x="1535956" y="1742517"/>
                  <a:pt x="1314992" y="1695085"/>
                  <a:pt x="1188908" y="1570814"/>
                </a:cubicBezTo>
                <a:cubicBezTo>
                  <a:pt x="929522" y="1689062"/>
                  <a:pt x="564682" y="1639129"/>
                  <a:pt x="418715" y="1419037"/>
                </a:cubicBezTo>
                <a:cubicBezTo>
                  <a:pt x="254554" y="1406754"/>
                  <a:pt x="120943" y="1387422"/>
                  <a:pt x="80078" y="1250138"/>
                </a:cubicBezTo>
                <a:cubicBezTo>
                  <a:pt x="55291" y="1188672"/>
                  <a:pt x="78289" y="1080004"/>
                  <a:pt x="152437" y="1022153"/>
                </a:cubicBezTo>
                <a:cubicBezTo>
                  <a:pt x="29921" y="964283"/>
                  <a:pt x="-25902" y="879087"/>
                  <a:pt x="-361" y="788247"/>
                </a:cubicBezTo>
                <a:cubicBezTo>
                  <a:pt x="22199" y="682363"/>
                  <a:pt x="131047" y="564732"/>
                  <a:pt x="278686" y="580344"/>
                </a:cubicBezTo>
                <a:cubicBezTo>
                  <a:pt x="279427" y="578560"/>
                  <a:pt x="280271" y="577052"/>
                  <a:pt x="281355" y="574863"/>
                </a:cubicBezTo>
                <a:close/>
              </a:path>
              <a:path w="3116557" h="1728192" fill="none" stroke="0" extrusionOk="0">
                <a:moveTo>
                  <a:pt x="338564" y="1047196"/>
                </a:moveTo>
                <a:cubicBezTo>
                  <a:pt x="272332" y="1044438"/>
                  <a:pt x="208041" y="1040667"/>
                  <a:pt x="155827" y="1015312"/>
                </a:cubicBezTo>
                <a:moveTo>
                  <a:pt x="499803" y="1396115"/>
                </a:moveTo>
                <a:cubicBezTo>
                  <a:pt x="473060" y="1403324"/>
                  <a:pt x="448304" y="1410474"/>
                  <a:pt x="419869" y="1411356"/>
                </a:cubicBezTo>
                <a:moveTo>
                  <a:pt x="1188764" y="1563773"/>
                </a:moveTo>
                <a:cubicBezTo>
                  <a:pt x="1167054" y="1543691"/>
                  <a:pt x="1149292" y="1517506"/>
                  <a:pt x="1140573" y="1494166"/>
                </a:cubicBezTo>
                <a:moveTo>
                  <a:pt x="2079652" y="1390194"/>
                </a:moveTo>
                <a:cubicBezTo>
                  <a:pt x="2075342" y="1413072"/>
                  <a:pt x="2068072" y="1439197"/>
                  <a:pt x="2060390" y="1466562"/>
                </a:cubicBezTo>
                <a:moveTo>
                  <a:pt x="2462152" y="918262"/>
                </a:moveTo>
                <a:cubicBezTo>
                  <a:pt x="2581204" y="967266"/>
                  <a:pt x="2683329" y="1066576"/>
                  <a:pt x="2696687" y="1203733"/>
                </a:cubicBezTo>
                <a:moveTo>
                  <a:pt x="3015413" y="614228"/>
                </a:moveTo>
                <a:cubicBezTo>
                  <a:pt x="2993778" y="655518"/>
                  <a:pt x="2956534" y="690525"/>
                  <a:pt x="2910950" y="721280"/>
                </a:cubicBezTo>
                <a:moveTo>
                  <a:pt x="2764790" y="217064"/>
                </a:moveTo>
                <a:cubicBezTo>
                  <a:pt x="2767919" y="234473"/>
                  <a:pt x="2772277" y="247146"/>
                  <a:pt x="2770272" y="267629"/>
                </a:cubicBezTo>
                <a:moveTo>
                  <a:pt x="2097760" y="158097"/>
                </a:moveTo>
                <a:cubicBezTo>
                  <a:pt x="2112719" y="134068"/>
                  <a:pt x="2129204" y="110144"/>
                  <a:pt x="2151290" y="93610"/>
                </a:cubicBezTo>
                <a:moveTo>
                  <a:pt x="1597307" y="188820"/>
                </a:moveTo>
                <a:cubicBezTo>
                  <a:pt x="1599275" y="171339"/>
                  <a:pt x="1608349" y="153982"/>
                  <a:pt x="1623206" y="133214"/>
                </a:cubicBezTo>
                <a:moveTo>
                  <a:pt x="1009995" y="207703"/>
                </a:moveTo>
                <a:cubicBezTo>
                  <a:pt x="1042613" y="224853"/>
                  <a:pt x="1078522" y="242268"/>
                  <a:pt x="1103780" y="261629"/>
                </a:cubicBezTo>
                <a:moveTo>
                  <a:pt x="297732" y="631630"/>
                </a:moveTo>
                <a:cubicBezTo>
                  <a:pt x="286488" y="613828"/>
                  <a:pt x="286755" y="590567"/>
                  <a:pt x="281355" y="574863"/>
                </a:cubicBez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93B7978-B833-44F1-8CE2-35EF2B960AF9}"/>
              </a:ext>
            </a:extLst>
          </p:cNvPr>
          <p:cNvSpPr txBox="1"/>
          <p:nvPr/>
        </p:nvSpPr>
        <p:spPr>
          <a:xfrm>
            <a:off x="9245785" y="2586514"/>
            <a:ext cx="2283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較能掌握音準、聲音較明亮的學生可擔任獨唱。</a:t>
            </a:r>
            <a:endParaRPr lang="en-US" sz="2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80E7DCE-531E-4721-A34C-8CDA3E049031}"/>
              </a:ext>
            </a:extLst>
          </p:cNvPr>
          <p:cNvSpPr txBox="1"/>
          <p:nvPr/>
        </p:nvSpPr>
        <p:spPr>
          <a:xfrm>
            <a:off x="2835564" y="931032"/>
            <a:ext cx="5976527" cy="5658768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46BADCA1-E27F-47D1-BF47-1D9F0813F8E2}"/>
              </a:ext>
            </a:extLst>
          </p:cNvPr>
          <p:cNvSpPr/>
          <p:nvPr/>
        </p:nvSpPr>
        <p:spPr bwMode="auto">
          <a:xfrm>
            <a:off x="980312" y="1723890"/>
            <a:ext cx="1399083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2A07song1s">
            <a:hlinkClick r:id="" action="ppaction://media"/>
            <a:extLst>
              <a:ext uri="{FF2B5EF4-FFF2-40B4-BE49-F238E27FC236}">
                <a16:creationId xmlns:a16="http://schemas.microsoft.com/office/drawing/2014/main" id="{7B4C52CD-6C35-4233-BD43-3FA55B3D9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768" y="1750457"/>
            <a:ext cx="372859" cy="360000"/>
          </a:xfrm>
          <a:prstGeom prst="rect">
            <a:avLst/>
          </a:prstGeom>
        </p:spPr>
      </p:pic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29D54F96-B678-4399-AD8C-D03D7C8B2D56}"/>
              </a:ext>
            </a:extLst>
          </p:cNvPr>
          <p:cNvSpPr/>
          <p:nvPr/>
        </p:nvSpPr>
        <p:spPr bwMode="auto">
          <a:xfrm>
            <a:off x="985522" y="1060472"/>
            <a:ext cx="1399083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2A07song1m">
            <a:hlinkClick r:id="" action="ppaction://media"/>
            <a:extLst>
              <a:ext uri="{FF2B5EF4-FFF2-40B4-BE49-F238E27FC236}">
                <a16:creationId xmlns:a16="http://schemas.microsoft.com/office/drawing/2014/main" id="{6357B7A4-DE0F-492C-9A64-0CAEB64A7D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768" y="1089671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175647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26" y="195441"/>
            <a:ext cx="187425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評賞演唱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7">
            <a:extLst>
              <a:ext uri="{FF2B5EF4-FFF2-40B4-BE49-F238E27FC236}">
                <a16:creationId xmlns:a16="http://schemas.microsoft.com/office/drawing/2014/main" id="{DBBC32C0-4028-4807-A71D-EE50656E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082773" y="2839359"/>
            <a:ext cx="1723047" cy="17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7">
            <a:extLst>
              <a:ext uri="{FF2B5EF4-FFF2-40B4-BE49-F238E27FC236}">
                <a16:creationId xmlns:a16="http://schemas.microsoft.com/office/drawing/2014/main" id="{C6D0568E-857A-4372-8585-A129C2C8CD81}"/>
              </a:ext>
            </a:extLst>
          </p:cNvPr>
          <p:cNvGrpSpPr/>
          <p:nvPr/>
        </p:nvGrpSpPr>
        <p:grpSpPr>
          <a:xfrm>
            <a:off x="2163487" y="1206794"/>
            <a:ext cx="7647754" cy="1862166"/>
            <a:chOff x="7635800" y="-1895596"/>
            <a:chExt cx="3587629" cy="24889012"/>
          </a:xfrm>
        </p:grpSpPr>
        <p:sp>
          <p:nvSpPr>
            <p:cNvPr id="30" name="Speech Bubble: Rectangle with Corners Rounded 18">
              <a:extLst>
                <a:ext uri="{FF2B5EF4-FFF2-40B4-BE49-F238E27FC236}">
                  <a16:creationId xmlns:a16="http://schemas.microsoft.com/office/drawing/2014/main" id="{3B3961C3-97B2-4BFC-9C4A-12341ECFCED8}"/>
                </a:ext>
              </a:extLst>
            </p:cNvPr>
            <p:cNvSpPr/>
            <p:nvPr/>
          </p:nvSpPr>
          <p:spPr bwMode="auto">
            <a:xfrm>
              <a:off x="7635800" y="-1895596"/>
              <a:ext cx="3551605" cy="24889012"/>
            </a:xfrm>
            <a:prstGeom prst="wedgeRoundRectCallout">
              <a:avLst>
                <a:gd name="adj1" fmla="val 60422"/>
                <a:gd name="adj2" fmla="val 34833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2C1FDF41-D80A-4361-A718-0DAFB4489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8790" y="195322"/>
              <a:ext cx="3494639" cy="1916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同學們的演唱有哪些地方值得欣賞？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同學們的表演還有甚麼可以改進的地方？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再聽聽歌曲的範唱，與同學的歌聲比較一下。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88DA237D-2C6A-4CCE-AAC5-18D1CED2D0AE}"/>
              </a:ext>
            </a:extLst>
          </p:cNvPr>
          <p:cNvSpPr/>
          <p:nvPr/>
        </p:nvSpPr>
        <p:spPr bwMode="auto">
          <a:xfrm>
            <a:off x="414422" y="4176433"/>
            <a:ext cx="1694805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聆聽歌曲：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2A07song1s">
            <a:hlinkClick r:id="" action="ppaction://media"/>
            <a:extLst>
              <a:ext uri="{FF2B5EF4-FFF2-40B4-BE49-F238E27FC236}">
                <a16:creationId xmlns:a16="http://schemas.microsoft.com/office/drawing/2014/main" id="{ECD2924A-5882-476F-84BC-1D7C2F0E4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157" y="4212977"/>
            <a:ext cx="372859" cy="360000"/>
          </a:xfrm>
          <a:prstGeom prst="rect">
            <a:avLst/>
          </a:prstGeom>
        </p:spPr>
      </p:pic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46A4AF80-CF4D-4E19-98F3-6357ACA5BAC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0" y="4060966"/>
            <a:ext cx="7782484" cy="2256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114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-15875"/>
            <a:ext cx="12239626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1" y="148478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020763"/>
            <a:ext cx="7891331" cy="151447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13180" y="2985009"/>
            <a:ext cx="7891332" cy="1337756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175" y="338604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286" y="1366333"/>
            <a:ext cx="704984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　，分辨獨唱和齊唱在音色和力度上的不同。</a:t>
            </a:r>
            <a:endParaRPr lang="zh-TW" altLang="zh-HK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431" y="3204089"/>
            <a:ext cx="69656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　　，</a:t>
            </a:r>
            <a:r>
              <a:rPr lang="zh-HK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欣賞一首混合獨唱和齊唱的歌曲。</a:t>
            </a:r>
            <a:endParaRPr lang="en-US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hlinkClick r:id="" action="ppaction://hlinkshowjump?jump=nextslide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1BC967F1-E779-4F62-BBC4-DFC6922E9792}"/>
              </a:ext>
            </a:extLst>
          </p:cNvPr>
          <p:cNvSpPr>
            <a:spLocks/>
          </p:cNvSpPr>
          <p:nvPr/>
        </p:nvSpPr>
        <p:spPr bwMode="auto">
          <a:xfrm>
            <a:off x="2831033" y="4636250"/>
            <a:ext cx="7891332" cy="150664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7030A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AFA59574-48E5-4D28-A2A4-9BA925308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1" y="511270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延伸學習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矩形 77">
            <a:extLst>
              <a:ext uri="{FF2B5EF4-FFF2-40B4-BE49-F238E27FC236}">
                <a16:creationId xmlns:a16="http://schemas.microsoft.com/office/drawing/2014/main" id="{A6BC3E4E-0F5F-4FA0-B7B7-B85262034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475" y="4897630"/>
            <a:ext cx="686365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</a:t>
            </a:r>
            <a:r>
              <a:rPr lang="en-US" altLang="zh-TW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高聲唱</a:t>
            </a:r>
            <a:r>
              <a:rPr lang="en-US" altLang="zh-TW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的原曲英詞版本</a:t>
            </a:r>
            <a:r>
              <a:rPr lang="en-US" sz="2600" i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Polly </a:t>
            </a:r>
            <a:r>
              <a:rPr lang="en-US" sz="2600" i="1" dirty="0" err="1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Wolly</a:t>
            </a:r>
            <a:r>
              <a:rPr lang="en-US" sz="2600" i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 Doodle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6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2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6364FCCE-BE37-49B8-81D5-696D1A49D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169656"/>
            <a:ext cx="560881" cy="554784"/>
          </a:xfrm>
          <a:prstGeom prst="rect">
            <a:avLst/>
          </a:prstGeom>
        </p:spPr>
      </p:pic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0CCA9E49-E73D-40C2-A139-C083AA889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571066"/>
              </p:ext>
            </p:extLst>
          </p:nvPr>
        </p:nvGraphicFramePr>
        <p:xfrm>
          <a:off x="5555800" y="1440666"/>
          <a:ext cx="446037" cy="9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Document" showAsIcon="1" r:id="rId9" imgW="380850" imgH="771525" progId="Word.Document.8">
                  <p:embed/>
                </p:oleObj>
              </mc:Choice>
              <mc:Fallback>
                <p:oleObj name="Document" showAsIcon="1" r:id="rId9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5800" y="1440666"/>
                        <a:ext cx="446037" cy="9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0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841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1" y="201614"/>
            <a:ext cx="29806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高聲唱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3795B07E-AF2A-4F60-B208-CD75A4A3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347556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5189290" y="955434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E58106C-0FED-4448-B4FE-23F60728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usic_2A_M3_Ch7_song1k_m">
            <a:hlinkClick r:id="" action="ppaction://media"/>
            <a:extLst>
              <a:ext uri="{FF2B5EF4-FFF2-40B4-BE49-F238E27FC236}">
                <a16:creationId xmlns:a16="http://schemas.microsoft.com/office/drawing/2014/main" id="{7C339736-E399-469F-B9A7-541819780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7776" y="1449030"/>
            <a:ext cx="6371645" cy="47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39395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042" y="179062"/>
            <a:ext cx="39476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sz="2800" i="1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Polly </a:t>
            </a:r>
            <a:r>
              <a:rPr lang="en-US" sz="2800" i="1" dirty="0" err="1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Wolly</a:t>
            </a:r>
            <a:r>
              <a:rPr lang="en-US" sz="2800" i="1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Doodle</a:t>
            </a:r>
            <a:endParaRPr lang="en-US" altLang="zh-TW" sz="2800" i="1" dirty="0">
              <a:solidFill>
                <a:srgbClr val="FF66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317285" y="1113710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307452" y="2037234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9FE85921-05CC-4557-AB5F-3DE79FDA35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5667" r="6688" b="9190"/>
          <a:stretch/>
        </p:blipFill>
        <p:spPr>
          <a:xfrm>
            <a:off x="2299349" y="1047034"/>
            <a:ext cx="4752528" cy="5153345"/>
          </a:xfrm>
          <a:prstGeom prst="rect">
            <a:avLst/>
          </a:prstGeom>
        </p:spPr>
      </p:pic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6621CD4D-ED18-403B-AEF8-4173FCD12F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8727" r="4989" b="38255"/>
          <a:stretch/>
        </p:blipFill>
        <p:spPr>
          <a:xfrm>
            <a:off x="6946007" y="1059570"/>
            <a:ext cx="4965776" cy="3635978"/>
          </a:xfrm>
          <a:prstGeom prst="rect">
            <a:avLst/>
          </a:prstGeom>
        </p:spPr>
      </p:pic>
      <p:pic>
        <p:nvPicPr>
          <p:cNvPr id="13" name="2AP54songm">
            <a:hlinkClick r:id="" action="ppaction://media"/>
            <a:extLst>
              <a:ext uri="{FF2B5EF4-FFF2-40B4-BE49-F238E27FC236}">
                <a16:creationId xmlns:a16="http://schemas.microsoft.com/office/drawing/2014/main" id="{B93274E1-CFC7-4F34-BD95-C9B5BCA56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45" y="1195320"/>
            <a:ext cx="372859" cy="360000"/>
          </a:xfrm>
          <a:prstGeom prst="rect">
            <a:avLst/>
          </a:prstGeom>
        </p:spPr>
      </p:pic>
      <p:pic>
        <p:nvPicPr>
          <p:cNvPr id="14" name="2AP54songs">
            <a:hlinkClick r:id="" action="ppaction://media"/>
            <a:extLst>
              <a:ext uri="{FF2B5EF4-FFF2-40B4-BE49-F238E27FC236}">
                <a16:creationId xmlns:a16="http://schemas.microsoft.com/office/drawing/2014/main" id="{793666AA-729E-4143-BCC2-E18AE2BF3C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1912" y="2118844"/>
            <a:ext cx="372859" cy="360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5555513-B564-419F-87AB-2022FCCDEB39}"/>
              </a:ext>
            </a:extLst>
          </p:cNvPr>
          <p:cNvSpPr txBox="1"/>
          <p:nvPr/>
        </p:nvSpPr>
        <p:spPr>
          <a:xfrm>
            <a:off x="7051877" y="4695548"/>
            <a:ext cx="4859906" cy="1504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614A6CC7-E845-4F73-84B2-A3F32E1AC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6788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12" y="2327276"/>
            <a:ext cx="9299376" cy="121987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通過演唱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高聲唱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，認識齊唱的技巧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學會分辨和比較獨唱和齊唱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以混合獨唱和齊唱的形式演唱歌曲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3257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993"/>
            <a:ext cx="175647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8" y="196696"/>
            <a:ext cx="168503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視唱短句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468270" y="896020"/>
            <a:ext cx="1476957" cy="151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3128349" y="464668"/>
            <a:ext cx="5919979" cy="752724"/>
            <a:chOff x="7687552" y="-1744639"/>
            <a:chExt cx="4431115" cy="127892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687552" y="-1744639"/>
              <a:ext cx="4431115" cy="1278925"/>
            </a:xfrm>
            <a:prstGeom prst="wedgeRoundRectCallout">
              <a:avLst>
                <a:gd name="adj1" fmla="val 54396"/>
                <a:gd name="adj2" fmla="val 100953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509" y="-1656850"/>
              <a:ext cx="4239201" cy="9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按節奏視唱以下</a:t>
              </a:r>
              <a:r>
                <a:rPr lang="zh-HK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短句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的唱名</a:t>
              </a:r>
              <a:r>
                <a:rPr lang="zh-HK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3FA0AD1D-D316-453B-9881-E7B953EC68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16" y="2687508"/>
            <a:ext cx="150164" cy="576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66AA4CC-43D6-45B7-ACC3-1506A0A1CB69}"/>
              </a:ext>
            </a:extLst>
          </p:cNvPr>
          <p:cNvCxnSpPr/>
          <p:nvPr/>
        </p:nvCxnSpPr>
        <p:spPr bwMode="auto">
          <a:xfrm>
            <a:off x="2543050" y="2648212"/>
            <a:ext cx="0" cy="654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1704C7D6-8EE2-46A0-858D-EDA45F37F9D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31" y="2692698"/>
            <a:ext cx="150164" cy="57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DD039F77-6281-497A-8778-A419C2C93B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32" y="2696513"/>
            <a:ext cx="150164" cy="57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2FC1B796-FB58-44EE-8004-29893D652B2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36" y="2674997"/>
            <a:ext cx="150164" cy="576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7CF1C55A-A379-4512-A893-5FB083E5D6A2}"/>
              </a:ext>
            </a:extLst>
          </p:cNvPr>
          <p:cNvCxnSpPr/>
          <p:nvPr/>
        </p:nvCxnSpPr>
        <p:spPr bwMode="auto">
          <a:xfrm>
            <a:off x="7341170" y="2635701"/>
            <a:ext cx="0" cy="654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C388468D-649B-4720-ADEA-14280627028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51" y="2680187"/>
            <a:ext cx="150164" cy="57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6B3F62D2-2800-4557-8BFC-31F4AC10D1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52" y="2684002"/>
            <a:ext cx="150164" cy="576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43A6B1E6-0070-47F2-9CD4-D5F6B64AAA98}"/>
              </a:ext>
            </a:extLst>
          </p:cNvPr>
          <p:cNvCxnSpPr/>
          <p:nvPr/>
        </p:nvCxnSpPr>
        <p:spPr bwMode="auto">
          <a:xfrm>
            <a:off x="10344472" y="2648212"/>
            <a:ext cx="0" cy="654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748C21A7-F295-4AC0-BC5D-00AED0ECB3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64" y="2690501"/>
            <a:ext cx="150164" cy="57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C1B13B4-0421-4BAD-88A2-EB6EC78EA2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68" y="2690501"/>
            <a:ext cx="185581" cy="57623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4B048E2-E146-49C2-AB2D-69C76753567A}"/>
              </a:ext>
            </a:extLst>
          </p:cNvPr>
          <p:cNvSpPr txBox="1"/>
          <p:nvPr/>
        </p:nvSpPr>
        <p:spPr>
          <a:xfrm>
            <a:off x="609600" y="3501008"/>
            <a:ext cx="498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  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ⅰ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  r       m     </a:t>
            </a:r>
            <a:r>
              <a:rPr lang="en-US" altLang="zh-TW" sz="2800" dirty="0" err="1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d</a:t>
            </a:r>
            <a:r>
              <a:rPr lang="zh-TW" altLang="en-US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highlight>
                <a:srgbClr val="DDF4A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1F183BC-600E-49C6-A31A-0DE779F51E43}"/>
              </a:ext>
            </a:extLst>
          </p:cNvPr>
          <p:cNvSpPr txBox="1"/>
          <p:nvPr/>
        </p:nvSpPr>
        <p:spPr>
          <a:xfrm>
            <a:off x="5399294" y="3537889"/>
            <a:ext cx="61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  r      m      </a:t>
            </a:r>
            <a:r>
              <a:rPr lang="en-US" altLang="zh-TW" sz="2800" dirty="0" err="1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f     m        r </a:t>
            </a:r>
            <a:endParaRPr lang="en-US" dirty="0">
              <a:highlight>
                <a:srgbClr val="DDF4A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F40373D-AA63-418D-A278-73194FAF2651}"/>
              </a:ext>
            </a:extLst>
          </p:cNvPr>
          <p:cNvSpPr txBox="1"/>
          <p:nvPr/>
        </p:nvSpPr>
        <p:spPr>
          <a:xfrm>
            <a:off x="622661" y="4621211"/>
            <a:ext cx="498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800" dirty="0">
                <a:highlight>
                  <a:srgbClr val="DDF4AA"/>
                </a:highligh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d      r       </a:t>
            </a:r>
            <a:r>
              <a:rPr lang="en-US" altLang="zh-TW" sz="2800" dirty="0" err="1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t</a:t>
            </a:r>
            <a:r>
              <a:rPr lang="en-US" altLang="zh-TW" sz="2800" dirty="0">
                <a:highlight>
                  <a:srgbClr val="DDF4AA"/>
                </a:highligh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dirty="0">
              <a:highlight>
                <a:srgbClr val="DDF4A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BAAA63A-EDF2-468E-B965-83E86C618896}"/>
              </a:ext>
            </a:extLst>
          </p:cNvPr>
          <p:cNvSpPr txBox="1"/>
          <p:nvPr/>
        </p:nvSpPr>
        <p:spPr>
          <a:xfrm>
            <a:off x="5375176" y="4631385"/>
            <a:ext cx="61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en-US" altLang="zh-TW" sz="2800" dirty="0">
                <a:highlight>
                  <a:srgbClr val="DDF4A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  f      s       f         m    r       d</a:t>
            </a:r>
            <a:endParaRPr lang="en-US" dirty="0">
              <a:highlight>
                <a:srgbClr val="DDF4A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071471A-40A2-4171-BC53-76C29B7E47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484" y="2596407"/>
            <a:ext cx="309860" cy="691226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7AF03015-5FFD-4E3F-9D20-F10C3B06BC4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2823" y="2611813"/>
            <a:ext cx="309860" cy="6912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CFFD684-F482-4364-9AFA-E6AB4CBD991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00" y="2690501"/>
            <a:ext cx="691356" cy="57848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C1ED464B-F972-40E7-AADE-2016347C1B8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55" y="2705368"/>
            <a:ext cx="691356" cy="578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6.25E-7 0.00903 C 0.00508 0.01459 -0.00208 0.03149 -0.00247 0.03264 C -0.003 0.02801 -0.00365 0.02431 -0.00365 0.01875 C -0.00365 0.01065 -0.00065 -3.7037E-6 6.25E-7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05261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24" y="178427"/>
            <a:ext cx="316046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高聲唱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唱名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9FEF6DC-13C6-487D-A709-BFBA86B4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939" y="191534"/>
            <a:ext cx="8116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試依節奏唱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高聲唱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全曲的唱名。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5127D0-F84A-46EF-899D-A5361BEBB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9608" r="12076" b="44750"/>
          <a:stretch/>
        </p:blipFill>
        <p:spPr>
          <a:xfrm>
            <a:off x="2764859" y="931032"/>
            <a:ext cx="5999606" cy="3287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54C2802-2342-4391-91F0-ADD722CB9E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0867" r="8597" b="53523"/>
          <a:stretch/>
        </p:blipFill>
        <p:spPr>
          <a:xfrm>
            <a:off x="2848599" y="4218782"/>
            <a:ext cx="5920806" cy="2364580"/>
          </a:xfrm>
          <a:prstGeom prst="rect">
            <a:avLst/>
          </a:prstGeom>
        </p:spPr>
      </p:pic>
      <p:pic>
        <p:nvPicPr>
          <p:cNvPr id="54" name="圖片 53" descr="一張含有 畫畫 的圖片&#10;&#10;自動產生的描述">
            <a:extLst>
              <a:ext uri="{FF2B5EF4-FFF2-40B4-BE49-F238E27FC236}">
                <a16:creationId xmlns:a16="http://schemas.microsoft.com/office/drawing/2014/main" id="{A8AB915E-9978-41A6-AD75-9BA2B39421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7"/>
          <a:stretch/>
        </p:blipFill>
        <p:spPr>
          <a:xfrm>
            <a:off x="607018" y="4863571"/>
            <a:ext cx="2276490" cy="2026179"/>
          </a:xfrm>
          <a:prstGeom prst="rect">
            <a:avLst/>
          </a:prstGeom>
        </p:spPr>
      </p:pic>
      <p:pic>
        <p:nvPicPr>
          <p:cNvPr id="71" name="圖片 70" descr="一張含有 畫畫 的圖片&#10;&#10;自動產生的描述">
            <a:extLst>
              <a:ext uri="{FF2B5EF4-FFF2-40B4-BE49-F238E27FC236}">
                <a16:creationId xmlns:a16="http://schemas.microsoft.com/office/drawing/2014/main" id="{7EBB3129-47E8-4F86-8189-945BEE4512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r="17550"/>
          <a:stretch/>
        </p:blipFill>
        <p:spPr>
          <a:xfrm>
            <a:off x="8730112" y="5006238"/>
            <a:ext cx="3262751" cy="1912669"/>
          </a:xfrm>
          <a:prstGeom prst="rect">
            <a:avLst/>
          </a:prstGeom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F2CF4166-A607-43F5-9D52-EBFD8062826A}"/>
              </a:ext>
            </a:extLst>
          </p:cNvPr>
          <p:cNvSpPr/>
          <p:nvPr/>
        </p:nvSpPr>
        <p:spPr bwMode="auto">
          <a:xfrm>
            <a:off x="3575721" y="1727777"/>
            <a:ext cx="4896544" cy="189055"/>
          </a:xfrm>
          <a:prstGeom prst="rect">
            <a:avLst/>
          </a:prstGeom>
          <a:solidFill>
            <a:srgbClr val="FF9933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381E2B38-96A9-4297-BFA9-D00E77742D80}"/>
              </a:ext>
            </a:extLst>
          </p:cNvPr>
          <p:cNvSpPr/>
          <p:nvPr/>
        </p:nvSpPr>
        <p:spPr bwMode="auto">
          <a:xfrm>
            <a:off x="3482979" y="2990290"/>
            <a:ext cx="4896544" cy="189055"/>
          </a:xfrm>
          <a:prstGeom prst="rect">
            <a:avLst/>
          </a:prstGeom>
          <a:solidFill>
            <a:srgbClr val="FF9933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CDBA731-F000-4C6F-AF7D-3CF7174D5307}"/>
              </a:ext>
            </a:extLst>
          </p:cNvPr>
          <p:cNvSpPr/>
          <p:nvPr/>
        </p:nvSpPr>
        <p:spPr bwMode="auto">
          <a:xfrm>
            <a:off x="3466214" y="4277097"/>
            <a:ext cx="4896544" cy="189055"/>
          </a:xfrm>
          <a:prstGeom prst="rect">
            <a:avLst/>
          </a:prstGeom>
          <a:solidFill>
            <a:srgbClr val="FF9933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C41ADD83-B8B2-4CE0-BD9E-1EFB78CD3060}"/>
              </a:ext>
            </a:extLst>
          </p:cNvPr>
          <p:cNvSpPr/>
          <p:nvPr/>
        </p:nvSpPr>
        <p:spPr bwMode="auto">
          <a:xfrm>
            <a:off x="3424109" y="5529268"/>
            <a:ext cx="4896544" cy="189055"/>
          </a:xfrm>
          <a:prstGeom prst="rect">
            <a:avLst/>
          </a:prstGeom>
          <a:solidFill>
            <a:srgbClr val="FF9933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EF38524-D8FD-4EE3-86E8-95E05CE64B39}"/>
              </a:ext>
            </a:extLst>
          </p:cNvPr>
          <p:cNvSpPr txBox="1"/>
          <p:nvPr/>
        </p:nvSpPr>
        <p:spPr>
          <a:xfrm>
            <a:off x="2848599" y="931032"/>
            <a:ext cx="5916710" cy="5658768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182847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7367"/>
            <a:ext cx="197469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朗讀歌詞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9FEF6DC-13C6-487D-A709-BFBA86B4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09" y="197367"/>
            <a:ext cx="3853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試按節奏朗讀歌詞。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5127D0-F84A-46EF-899D-A5361BEBB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9608" r="12076" b="44750"/>
          <a:stretch/>
        </p:blipFill>
        <p:spPr>
          <a:xfrm>
            <a:off x="2764859" y="931032"/>
            <a:ext cx="5999606" cy="3287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54C2802-2342-4391-91F0-ADD722CB9E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0867" r="8597" b="53523"/>
          <a:stretch/>
        </p:blipFill>
        <p:spPr>
          <a:xfrm>
            <a:off x="2848599" y="4218782"/>
            <a:ext cx="5920806" cy="2364580"/>
          </a:xfrm>
          <a:prstGeom prst="rect">
            <a:avLst/>
          </a:prstGeom>
        </p:spPr>
      </p:pic>
      <p:pic>
        <p:nvPicPr>
          <p:cNvPr id="54" name="圖片 53" descr="一張含有 畫畫 的圖片&#10;&#10;自動產生的描述">
            <a:extLst>
              <a:ext uri="{FF2B5EF4-FFF2-40B4-BE49-F238E27FC236}">
                <a16:creationId xmlns:a16="http://schemas.microsoft.com/office/drawing/2014/main" id="{A8AB915E-9978-41A6-AD75-9BA2B39421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7"/>
          <a:stretch/>
        </p:blipFill>
        <p:spPr>
          <a:xfrm>
            <a:off x="609600" y="4866790"/>
            <a:ext cx="2276490" cy="2026179"/>
          </a:xfrm>
          <a:prstGeom prst="rect">
            <a:avLst/>
          </a:prstGeom>
        </p:spPr>
      </p:pic>
      <p:pic>
        <p:nvPicPr>
          <p:cNvPr id="71" name="圖片 70" descr="一張含有 畫畫 的圖片&#10;&#10;自動產生的描述">
            <a:extLst>
              <a:ext uri="{FF2B5EF4-FFF2-40B4-BE49-F238E27FC236}">
                <a16:creationId xmlns:a16="http://schemas.microsoft.com/office/drawing/2014/main" id="{7EBB3129-47E8-4F86-8189-945BEE4512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r="17550"/>
          <a:stretch/>
        </p:blipFill>
        <p:spPr>
          <a:xfrm>
            <a:off x="8778987" y="4978690"/>
            <a:ext cx="3262751" cy="1912669"/>
          </a:xfrm>
          <a:prstGeom prst="rect">
            <a:avLst/>
          </a:prstGeom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F2CF4166-A607-43F5-9D52-EBFD8062826A}"/>
              </a:ext>
            </a:extLst>
          </p:cNvPr>
          <p:cNvSpPr/>
          <p:nvPr/>
        </p:nvSpPr>
        <p:spPr bwMode="auto">
          <a:xfrm>
            <a:off x="3545321" y="2545812"/>
            <a:ext cx="4896544" cy="296545"/>
          </a:xfrm>
          <a:prstGeom prst="rect">
            <a:avLst/>
          </a:prstGeom>
          <a:solidFill>
            <a:srgbClr val="99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381E2B38-96A9-4297-BFA9-D00E77742D80}"/>
              </a:ext>
            </a:extLst>
          </p:cNvPr>
          <p:cNvSpPr/>
          <p:nvPr/>
        </p:nvSpPr>
        <p:spPr bwMode="auto">
          <a:xfrm>
            <a:off x="3377292" y="3757375"/>
            <a:ext cx="5064573" cy="296545"/>
          </a:xfrm>
          <a:prstGeom prst="rect">
            <a:avLst/>
          </a:prstGeom>
          <a:solidFill>
            <a:srgbClr val="99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CDBA731-F000-4C6F-AF7D-3CF7174D5307}"/>
              </a:ext>
            </a:extLst>
          </p:cNvPr>
          <p:cNvSpPr/>
          <p:nvPr/>
        </p:nvSpPr>
        <p:spPr bwMode="auto">
          <a:xfrm>
            <a:off x="3316390" y="5091286"/>
            <a:ext cx="5083866" cy="254241"/>
          </a:xfrm>
          <a:prstGeom prst="rect">
            <a:avLst/>
          </a:prstGeom>
          <a:solidFill>
            <a:srgbClr val="99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C41ADD83-B8B2-4CE0-BD9E-1EFB78CD3060}"/>
              </a:ext>
            </a:extLst>
          </p:cNvPr>
          <p:cNvSpPr/>
          <p:nvPr/>
        </p:nvSpPr>
        <p:spPr bwMode="auto">
          <a:xfrm>
            <a:off x="3316390" y="6309320"/>
            <a:ext cx="5083866" cy="254241"/>
          </a:xfrm>
          <a:prstGeom prst="rect">
            <a:avLst/>
          </a:prstGeom>
          <a:solidFill>
            <a:srgbClr val="99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AF006EA-CE6F-4FF6-B749-C4DFFFAE3A0E}"/>
              </a:ext>
            </a:extLst>
          </p:cNvPr>
          <p:cNvSpPr txBox="1"/>
          <p:nvPr/>
        </p:nvSpPr>
        <p:spPr>
          <a:xfrm>
            <a:off x="2848599" y="931032"/>
            <a:ext cx="5920806" cy="5658768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  <p:bldP spid="75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182847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913"/>
            <a:ext cx="175704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認識齊唱</a:t>
            </a: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7">
            <a:extLst>
              <a:ext uri="{FF2B5EF4-FFF2-40B4-BE49-F238E27FC236}">
                <a16:creationId xmlns:a16="http://schemas.microsoft.com/office/drawing/2014/main" id="{DBBC32C0-4028-4807-A71D-EE50656E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7512608" y="1555376"/>
            <a:ext cx="1695530" cy="174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7">
            <a:extLst>
              <a:ext uri="{FF2B5EF4-FFF2-40B4-BE49-F238E27FC236}">
                <a16:creationId xmlns:a16="http://schemas.microsoft.com/office/drawing/2014/main" id="{C6D0568E-857A-4372-8585-A129C2C8CD81}"/>
              </a:ext>
            </a:extLst>
          </p:cNvPr>
          <p:cNvGrpSpPr/>
          <p:nvPr/>
        </p:nvGrpSpPr>
        <p:grpSpPr>
          <a:xfrm>
            <a:off x="3480160" y="667141"/>
            <a:ext cx="4032448" cy="836222"/>
            <a:chOff x="8778316" y="-1661862"/>
            <a:chExt cx="2304180" cy="825430"/>
          </a:xfrm>
        </p:grpSpPr>
        <p:sp>
          <p:nvSpPr>
            <p:cNvPr id="30" name="Speech Bubble: Rectangle with Corners Rounded 18">
              <a:extLst>
                <a:ext uri="{FF2B5EF4-FFF2-40B4-BE49-F238E27FC236}">
                  <a16:creationId xmlns:a16="http://schemas.microsoft.com/office/drawing/2014/main" id="{3B3961C3-97B2-4BFC-9C4A-12341ECFCED8}"/>
                </a:ext>
              </a:extLst>
            </p:cNvPr>
            <p:cNvSpPr/>
            <p:nvPr/>
          </p:nvSpPr>
          <p:spPr bwMode="auto">
            <a:xfrm>
              <a:off x="8778316" y="-1661862"/>
              <a:ext cx="2304180" cy="825430"/>
            </a:xfrm>
            <a:prstGeom prst="wedgeRoundRectCallout">
              <a:avLst>
                <a:gd name="adj1" fmla="val 47865"/>
                <a:gd name="adj2" fmla="val 90243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2C1FDF41-D80A-4361-A718-0DAFB4489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1279" y="-1531709"/>
              <a:ext cx="2158254" cy="516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你知道甚麼是齊唱嗎？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圖片 17" descr="一張含有 畫畫 的圖片&#10;&#10;自動產生的描述">
            <a:extLst>
              <a:ext uri="{FF2B5EF4-FFF2-40B4-BE49-F238E27FC236}">
                <a16:creationId xmlns:a16="http://schemas.microsoft.com/office/drawing/2014/main" id="{41580CD8-511E-449C-B422-1346C6D21B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57" y="4104388"/>
            <a:ext cx="7490332" cy="2172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8A02B9B-DCAC-4A9B-926D-3E15582D3E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6"/>
          <a:stretch/>
        </p:blipFill>
        <p:spPr>
          <a:xfrm>
            <a:off x="853718" y="3786305"/>
            <a:ext cx="1514516" cy="3103445"/>
          </a:xfrm>
          <a:prstGeom prst="rect">
            <a:avLst/>
          </a:prstGeom>
        </p:spPr>
      </p:pic>
      <p:sp>
        <p:nvSpPr>
          <p:cNvPr id="20" name="Speech Bubble: Rectangle with Corners Rounded 7">
            <a:extLst>
              <a:ext uri="{FF2B5EF4-FFF2-40B4-BE49-F238E27FC236}">
                <a16:creationId xmlns:a16="http://schemas.microsoft.com/office/drawing/2014/main" id="{17B7812C-3BF9-4FD5-AE0C-D34BF8E3A98A}"/>
              </a:ext>
            </a:extLst>
          </p:cNvPr>
          <p:cNvSpPr/>
          <p:nvPr/>
        </p:nvSpPr>
        <p:spPr bwMode="auto">
          <a:xfrm>
            <a:off x="2423592" y="2622728"/>
            <a:ext cx="4248472" cy="1152128"/>
          </a:xfrm>
          <a:prstGeom prst="wedgeRoundRectCallout">
            <a:avLst>
              <a:gd name="adj1" fmla="val -65419"/>
              <a:gd name="adj2" fmla="val 45338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「齊唱」是指</a:t>
            </a:r>
            <a:r>
              <a:rPr lang="zh-TW" altLang="en-US" sz="2800" dirty="0">
                <a:solidFill>
                  <a:srgbClr val="D60093"/>
                </a:solidFill>
                <a:ea typeface="標楷體" panose="03000509000000000000" pitchFamily="65" charset="-120"/>
              </a:rPr>
              <a:t>許多人一起唱出同一旋律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。</a:t>
            </a:r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0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1 2.91667E-6 0.00903 C 0.00508 0.01459 -0.00209 0.03149 -0.00248 0.03264 C -0.003 0.02801 -0.00365 0.02431 -0.00365 0.01875 C -0.00365 0.01065 -0.00065 -3.7037E-6 2.91667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630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182847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913"/>
            <a:ext cx="175704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認識齊唱</a:t>
            </a: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7">
            <a:extLst>
              <a:ext uri="{FF2B5EF4-FFF2-40B4-BE49-F238E27FC236}">
                <a16:creationId xmlns:a16="http://schemas.microsoft.com/office/drawing/2014/main" id="{DBBC32C0-4028-4807-A71D-EE50656E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93062" y="825504"/>
            <a:ext cx="1855877" cy="190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7">
            <a:extLst>
              <a:ext uri="{FF2B5EF4-FFF2-40B4-BE49-F238E27FC236}">
                <a16:creationId xmlns:a16="http://schemas.microsoft.com/office/drawing/2014/main" id="{C6D0568E-857A-4372-8585-A129C2C8CD81}"/>
              </a:ext>
            </a:extLst>
          </p:cNvPr>
          <p:cNvGrpSpPr/>
          <p:nvPr/>
        </p:nvGrpSpPr>
        <p:grpSpPr>
          <a:xfrm>
            <a:off x="4584446" y="428027"/>
            <a:ext cx="3634768" cy="836222"/>
            <a:chOff x="8967818" y="-1746480"/>
            <a:chExt cx="2033243" cy="825430"/>
          </a:xfrm>
        </p:grpSpPr>
        <p:sp>
          <p:nvSpPr>
            <p:cNvPr id="30" name="Speech Bubble: Rectangle with Corners Rounded 18">
              <a:extLst>
                <a:ext uri="{FF2B5EF4-FFF2-40B4-BE49-F238E27FC236}">
                  <a16:creationId xmlns:a16="http://schemas.microsoft.com/office/drawing/2014/main" id="{3B3961C3-97B2-4BFC-9C4A-12341ECFCED8}"/>
                </a:ext>
              </a:extLst>
            </p:cNvPr>
            <p:cNvSpPr/>
            <p:nvPr/>
          </p:nvSpPr>
          <p:spPr bwMode="auto">
            <a:xfrm>
              <a:off x="8967818" y="-1746480"/>
              <a:ext cx="2014018" cy="825430"/>
            </a:xfrm>
            <a:prstGeom prst="wedgeRoundRectCallout">
              <a:avLst>
                <a:gd name="adj1" fmla="val 79611"/>
                <a:gd name="adj2" fmla="val 54866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2C1FDF41-D80A-4361-A718-0DAFB4489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4505" y="-1591836"/>
              <a:ext cx="1936556" cy="516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齊唱時要注意甚麼？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6BA6C14D-3EC9-40BF-A546-D7229A726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4609"/>
          <a:stretch/>
        </p:blipFill>
        <p:spPr>
          <a:xfrm>
            <a:off x="2566094" y="1720447"/>
            <a:ext cx="7056784" cy="519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916036A-FF97-48F7-9546-7AFDA45C6D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13" b="94250" l="3594" r="71094">
                        <a14:foregroundMark x1="33750" y1="58438" x2="38353" y2="57065"/>
                        <a14:foregroundMark x1="67377" y1="57401" x2="69922" y2="61813"/>
                        <a14:foregroundMark x1="69922" y1="61813" x2="71094" y2="73188"/>
                        <a14:foregroundMark x1="71094" y1="73188" x2="68359" y2="75313"/>
                        <a14:foregroundMark x1="38474" y1="76156" x2="48203" y2="76000"/>
                        <a14:foregroundMark x1="48203" y1="76000" x2="55000" y2="76000"/>
                        <a14:foregroundMark x1="33865" y1="58512" x2="37110" y2="57105"/>
                        <a14:foregroundMark x1="46016" y1="77188" x2="61484" y2="76188"/>
                        <a14:foregroundMark x1="61484" y1="76188" x2="70547" y2="76438"/>
                        <a14:foregroundMark x1="59825" y1="77148" x2="67109" y2="76688"/>
                        <a14:foregroundMark x1="10078" y1="63938" x2="7344" y2="70500"/>
                        <a14:foregroundMark x1="7344" y1="70500" x2="6953" y2="79438"/>
                        <a14:foregroundMark x1="9531" y1="67188" x2="9531" y2="72813"/>
                        <a14:foregroundMark x1="9531" y1="72813" x2="15000" y2="76750"/>
                        <a14:foregroundMark x1="15000" y1="76750" x2="20859" y2="72813"/>
                        <a14:foregroundMark x1="20859" y1="72813" x2="20000" y2="66563"/>
                        <a14:foregroundMark x1="20000" y1="66563" x2="17969" y2="64813"/>
                        <a14:foregroundMark x1="7187" y1="80188" x2="4219" y2="85938"/>
                        <a14:foregroundMark x1="4219" y1="85938" x2="3594" y2="94250"/>
                        <a14:foregroundMark x1="10938" y1="78313" x2="18281" y2="79125"/>
                        <a14:foregroundMark x1="18281" y1="79125" x2="19029" y2="80321"/>
                        <a14:foregroundMark x1="24372" y1="86390" x2="26563" y2="88063"/>
                        <a14:foregroundMark x1="26563" y1="88063" x2="33750" y2="90875"/>
                        <a14:foregroundMark x1="21875" y1="88063" x2="26641" y2="89688"/>
                        <a14:foregroundMark x1="6797" y1="84188" x2="5859" y2="90188"/>
                        <a14:foregroundMark x1="5859" y1="90188" x2="11406" y2="94125"/>
                        <a14:foregroundMark x1="11406" y1="94125" x2="17578" y2="93688"/>
                        <a14:foregroundMark x1="32578" y1="89563" x2="34375" y2="88938"/>
                        <a14:foregroundMark x1="10547" y1="63188" x2="17344" y2="62125"/>
                        <a14:foregroundMark x1="17344" y1="62125" x2="20625" y2="64313"/>
                        <a14:foregroundMark x1="34593" y1="56937" x2="36113" y2="56527"/>
                        <a14:foregroundMark x1="35160" y1="56573" x2="36260" y2="56338"/>
                        <a14:foregroundMark x1="19609" y1="80938" x2="19609" y2="80938"/>
                        <a14:foregroundMark x1="10156" y1="63438" x2="17422" y2="62250"/>
                        <a14:foregroundMark x1="20078" y1="80313" x2="19922" y2="80688"/>
                        <a14:foregroundMark x1="33726" y1="58545" x2="34141" y2="56313"/>
                        <a14:foregroundMark x1="34141" y1="56313" x2="39531" y2="56000"/>
                        <a14:foregroundMark x1="39531" y1="56000" x2="44453" y2="56250"/>
                        <a14:foregroundMark x1="44453" y1="56250" x2="49219" y2="56125"/>
                        <a14:foregroundMark x1="42969" y1="56250" x2="49453" y2="56250"/>
                        <a14:foregroundMark x1="49453" y1="56250" x2="60547" y2="55875"/>
                        <a14:foregroundMark x1="60547" y1="55875" x2="67656" y2="56437"/>
                        <a14:foregroundMark x1="67656" y1="56437" x2="69766" y2="56688"/>
                        <a14:foregroundMark x1="43672" y1="55750" x2="49688" y2="55375"/>
                        <a14:foregroundMark x1="49688" y1="55375" x2="67891" y2="55875"/>
                        <a14:foregroundMark x1="68203" y1="56000" x2="70391" y2="57938"/>
                        <a14:foregroundMark x1="38227" y1="77101" x2="38750" y2="77188"/>
                        <a14:backgroundMark x1="20116" y1="80938" x2="24141" y2="85875"/>
                        <a14:backgroundMark x1="23594" y1="85875" x2="24297" y2="86438"/>
                        <a14:backgroundMark x1="33697" y1="57442" x2="33516" y2="57313"/>
                        <a14:backgroundMark x1="33428" y1="57250" x2="33676" y2="57427"/>
                        <a14:backgroundMark x1="32813" y1="56813" x2="33391" y2="57224"/>
                        <a14:backgroundMark x1="33211" y1="57235" x2="32031" y2="59000"/>
                        <a14:backgroundMark x1="33672" y1="56125" x2="32031" y2="58125"/>
                        <a14:backgroundMark x1="54688" y1="77875" x2="59609" y2="77438"/>
                        <a14:backgroundMark x1="26563" y1="70438" x2="31641" y2="70813"/>
                        <a14:backgroundMark x1="31641" y1="70813" x2="37188" y2="68750"/>
                        <a14:backgroundMark x1="37188" y1="68750" x2="38594" y2="66813"/>
                        <a14:backgroundMark x1="34688" y1="60438" x2="34922" y2="70125"/>
                        <a14:backgroundMark x1="34922" y1="70125" x2="35234" y2="71063"/>
                        <a14:backgroundMark x1="33516" y1="59688" x2="33516" y2="64750"/>
                        <a14:backgroundMark x1="33516" y1="64750" x2="31719" y2="69000"/>
                        <a14:backgroundMark x1="31719" y1="69000" x2="26328" y2="70438"/>
                        <a14:backgroundMark x1="26328" y1="70438" x2="25859" y2="71750"/>
                        <a14:backgroundMark x1="32813" y1="69250" x2="32969" y2="74125"/>
                        <a14:backgroundMark x1="32969" y1="74125" x2="37109" y2="76563"/>
                        <a14:backgroundMark x1="37109" y1="76563" x2="37344" y2="76563"/>
                        <a14:backgroundMark x1="35938" y1="76000" x2="38047" y2="63625"/>
                        <a14:backgroundMark x1="38047" y1="63625" x2="37422" y2="59000"/>
                        <a14:backgroundMark x1="37422" y1="59000" x2="35938" y2="60813"/>
                        <a14:backgroundMark x1="33828" y1="60188" x2="37344" y2="60188"/>
                        <a14:backgroundMark x1="36641" y1="67063" x2="36641" y2="68500"/>
                        <a14:backgroundMark x1="33125" y1="59375" x2="36875" y2="60063"/>
                        <a14:backgroundMark x1="35078" y1="59813" x2="36641" y2="59813"/>
                        <a14:backgroundMark x1="32266" y1="59375" x2="36641" y2="59688"/>
                        <a14:backgroundMark x1="36641" y1="59688" x2="37188" y2="77563"/>
                        <a14:backgroundMark x1="95391" y1="76000" x2="95391" y2="76000"/>
                        <a14:backgroundMark x1="37188" y1="75625" x2="36250" y2="80125"/>
                        <a14:backgroundMark x1="36250" y1="80125" x2="36328" y2="80313"/>
                        <a14:backgroundMark x1="33438" y1="59625" x2="37344" y2="5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08" r="62931" b="6357"/>
          <a:stretch/>
        </p:blipFill>
        <p:spPr>
          <a:xfrm>
            <a:off x="669148" y="3140968"/>
            <a:ext cx="3554644" cy="3742478"/>
          </a:xfrm>
          <a:prstGeom prst="rect">
            <a:avLst/>
          </a:prstGeom>
        </p:spPr>
      </p:pic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830125B6-728A-4A57-858D-9F2AC180C4D1}"/>
              </a:ext>
            </a:extLst>
          </p:cNvPr>
          <p:cNvSpPr/>
          <p:nvPr/>
        </p:nvSpPr>
        <p:spPr bwMode="auto">
          <a:xfrm>
            <a:off x="4323394" y="2564905"/>
            <a:ext cx="4004854" cy="2448272"/>
          </a:xfrm>
          <a:custGeom>
            <a:avLst/>
            <a:gdLst>
              <a:gd name="connsiteX0" fmla="*/ 0 w 4004854"/>
              <a:gd name="connsiteY0" fmla="*/ 408053 h 2448272"/>
              <a:gd name="connsiteX1" fmla="*/ 408053 w 4004854"/>
              <a:gd name="connsiteY1" fmla="*/ 0 h 2448272"/>
              <a:gd name="connsiteX2" fmla="*/ 667476 w 4004854"/>
              <a:gd name="connsiteY2" fmla="*/ 0 h 2448272"/>
              <a:gd name="connsiteX3" fmla="*/ 667476 w 4004854"/>
              <a:gd name="connsiteY3" fmla="*/ 0 h 2448272"/>
              <a:gd name="connsiteX4" fmla="*/ 1138046 w 4004854"/>
              <a:gd name="connsiteY4" fmla="*/ 0 h 2448272"/>
              <a:gd name="connsiteX5" fmla="*/ 1668689 w 4004854"/>
              <a:gd name="connsiteY5" fmla="*/ 0 h 2448272"/>
              <a:gd name="connsiteX6" fmla="*/ 2292112 w 4004854"/>
              <a:gd name="connsiteY6" fmla="*/ 0 h 2448272"/>
              <a:gd name="connsiteX7" fmla="*/ 2934816 w 4004854"/>
              <a:gd name="connsiteY7" fmla="*/ 0 h 2448272"/>
              <a:gd name="connsiteX8" fmla="*/ 3596801 w 4004854"/>
              <a:gd name="connsiteY8" fmla="*/ 0 h 2448272"/>
              <a:gd name="connsiteX9" fmla="*/ 4004854 w 4004854"/>
              <a:gd name="connsiteY9" fmla="*/ 408053 h 2448272"/>
              <a:gd name="connsiteX10" fmla="*/ 4004854 w 4004854"/>
              <a:gd name="connsiteY10" fmla="*/ 918106 h 2448272"/>
              <a:gd name="connsiteX11" fmla="*/ 4004854 w 4004854"/>
              <a:gd name="connsiteY11" fmla="*/ 1428159 h 2448272"/>
              <a:gd name="connsiteX12" fmla="*/ 4004854 w 4004854"/>
              <a:gd name="connsiteY12" fmla="*/ 1428159 h 2448272"/>
              <a:gd name="connsiteX13" fmla="*/ 4004854 w 4004854"/>
              <a:gd name="connsiteY13" fmla="*/ 2040227 h 2448272"/>
              <a:gd name="connsiteX14" fmla="*/ 4004854 w 4004854"/>
              <a:gd name="connsiteY14" fmla="*/ 2040219 h 2448272"/>
              <a:gd name="connsiteX15" fmla="*/ 3596801 w 4004854"/>
              <a:gd name="connsiteY15" fmla="*/ 2448272 h 2448272"/>
              <a:gd name="connsiteX16" fmla="*/ 2992659 w 4004854"/>
              <a:gd name="connsiteY16" fmla="*/ 2448272 h 2448272"/>
              <a:gd name="connsiteX17" fmla="*/ 2369236 w 4004854"/>
              <a:gd name="connsiteY17" fmla="*/ 2448272 h 2448272"/>
              <a:gd name="connsiteX18" fmla="*/ 1668689 w 4004854"/>
              <a:gd name="connsiteY18" fmla="*/ 2448272 h 2448272"/>
              <a:gd name="connsiteX19" fmla="*/ 1188107 w 4004854"/>
              <a:gd name="connsiteY19" fmla="*/ 2448272 h 2448272"/>
              <a:gd name="connsiteX20" fmla="*/ 667476 w 4004854"/>
              <a:gd name="connsiteY20" fmla="*/ 2448272 h 2448272"/>
              <a:gd name="connsiteX21" fmla="*/ 667476 w 4004854"/>
              <a:gd name="connsiteY21" fmla="*/ 2448272 h 2448272"/>
              <a:gd name="connsiteX22" fmla="*/ 408053 w 4004854"/>
              <a:gd name="connsiteY22" fmla="*/ 2448272 h 2448272"/>
              <a:gd name="connsiteX23" fmla="*/ 0 w 4004854"/>
              <a:gd name="connsiteY23" fmla="*/ 2040219 h 2448272"/>
              <a:gd name="connsiteX24" fmla="*/ 0 w 4004854"/>
              <a:gd name="connsiteY24" fmla="*/ 2040227 h 2448272"/>
              <a:gd name="connsiteX25" fmla="*/ -604861 w 4004854"/>
              <a:gd name="connsiteY25" fmla="*/ 1858565 h 2448272"/>
              <a:gd name="connsiteX26" fmla="*/ -1260127 w 4004854"/>
              <a:gd name="connsiteY26" fmla="*/ 1661765 h 2448272"/>
              <a:gd name="connsiteX27" fmla="*/ -655266 w 4004854"/>
              <a:gd name="connsiteY27" fmla="*/ 1549634 h 2448272"/>
              <a:gd name="connsiteX28" fmla="*/ 0 w 4004854"/>
              <a:gd name="connsiteY28" fmla="*/ 1428159 h 2448272"/>
              <a:gd name="connsiteX29" fmla="*/ 0 w 4004854"/>
              <a:gd name="connsiteY29" fmla="*/ 918106 h 2448272"/>
              <a:gd name="connsiteX30" fmla="*/ 0 w 4004854"/>
              <a:gd name="connsiteY30" fmla="*/ 408053 h 244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004854" h="2448272" fill="none" extrusionOk="0">
                <a:moveTo>
                  <a:pt x="0" y="408053"/>
                </a:moveTo>
                <a:cubicBezTo>
                  <a:pt x="-16412" y="149855"/>
                  <a:pt x="208551" y="-16082"/>
                  <a:pt x="408053" y="0"/>
                </a:cubicBezTo>
                <a:cubicBezTo>
                  <a:pt x="495943" y="-6809"/>
                  <a:pt x="558239" y="2173"/>
                  <a:pt x="667476" y="0"/>
                </a:cubicBezTo>
                <a:lnTo>
                  <a:pt x="667476" y="0"/>
                </a:lnTo>
                <a:cubicBezTo>
                  <a:pt x="848457" y="3153"/>
                  <a:pt x="930194" y="21225"/>
                  <a:pt x="1138046" y="0"/>
                </a:cubicBezTo>
                <a:cubicBezTo>
                  <a:pt x="1345898" y="-21225"/>
                  <a:pt x="1428027" y="7829"/>
                  <a:pt x="1668689" y="0"/>
                </a:cubicBezTo>
                <a:cubicBezTo>
                  <a:pt x="1946939" y="-21667"/>
                  <a:pt x="2146899" y="-17956"/>
                  <a:pt x="2292112" y="0"/>
                </a:cubicBezTo>
                <a:cubicBezTo>
                  <a:pt x="2437325" y="17956"/>
                  <a:pt x="2716023" y="-28349"/>
                  <a:pt x="2934816" y="0"/>
                </a:cubicBezTo>
                <a:cubicBezTo>
                  <a:pt x="3153609" y="28349"/>
                  <a:pt x="3402070" y="-25956"/>
                  <a:pt x="3596801" y="0"/>
                </a:cubicBezTo>
                <a:cubicBezTo>
                  <a:pt x="3818553" y="37213"/>
                  <a:pt x="3973588" y="177285"/>
                  <a:pt x="4004854" y="408053"/>
                </a:cubicBezTo>
                <a:cubicBezTo>
                  <a:pt x="3996588" y="532170"/>
                  <a:pt x="3999441" y="721806"/>
                  <a:pt x="4004854" y="918106"/>
                </a:cubicBezTo>
                <a:cubicBezTo>
                  <a:pt x="4010267" y="1114406"/>
                  <a:pt x="4012690" y="1212338"/>
                  <a:pt x="4004854" y="1428159"/>
                </a:cubicBezTo>
                <a:lnTo>
                  <a:pt x="4004854" y="1428159"/>
                </a:lnTo>
                <a:cubicBezTo>
                  <a:pt x="4023955" y="1652693"/>
                  <a:pt x="4001155" y="1915076"/>
                  <a:pt x="4004854" y="2040227"/>
                </a:cubicBezTo>
                <a:lnTo>
                  <a:pt x="4004854" y="2040219"/>
                </a:lnTo>
                <a:cubicBezTo>
                  <a:pt x="4025784" y="2260131"/>
                  <a:pt x="3838285" y="2457002"/>
                  <a:pt x="3596801" y="2448272"/>
                </a:cubicBezTo>
                <a:cubicBezTo>
                  <a:pt x="3424922" y="2447450"/>
                  <a:pt x="3212614" y="2420180"/>
                  <a:pt x="2992659" y="2448272"/>
                </a:cubicBezTo>
                <a:cubicBezTo>
                  <a:pt x="2772704" y="2476364"/>
                  <a:pt x="2624113" y="2434277"/>
                  <a:pt x="2369236" y="2448272"/>
                </a:cubicBezTo>
                <a:cubicBezTo>
                  <a:pt x="2114359" y="2462267"/>
                  <a:pt x="1921055" y="2473410"/>
                  <a:pt x="1668689" y="2448272"/>
                </a:cubicBezTo>
                <a:cubicBezTo>
                  <a:pt x="1480104" y="2461543"/>
                  <a:pt x="1344111" y="2465664"/>
                  <a:pt x="1188107" y="2448272"/>
                </a:cubicBezTo>
                <a:cubicBezTo>
                  <a:pt x="1032103" y="2430880"/>
                  <a:pt x="848234" y="2450642"/>
                  <a:pt x="667476" y="2448272"/>
                </a:cubicBezTo>
                <a:lnTo>
                  <a:pt x="667476" y="2448272"/>
                </a:lnTo>
                <a:cubicBezTo>
                  <a:pt x="568209" y="2453516"/>
                  <a:pt x="536440" y="2453563"/>
                  <a:pt x="408053" y="2448272"/>
                </a:cubicBezTo>
                <a:cubicBezTo>
                  <a:pt x="225888" y="2433152"/>
                  <a:pt x="18437" y="2307561"/>
                  <a:pt x="0" y="2040219"/>
                </a:cubicBezTo>
                <a:lnTo>
                  <a:pt x="0" y="2040227"/>
                </a:lnTo>
                <a:cubicBezTo>
                  <a:pt x="-186887" y="1986318"/>
                  <a:pt x="-336564" y="1963707"/>
                  <a:pt x="-604861" y="1858565"/>
                </a:cubicBezTo>
                <a:cubicBezTo>
                  <a:pt x="-873159" y="1753423"/>
                  <a:pt x="-1074788" y="1733038"/>
                  <a:pt x="-1260127" y="1661765"/>
                </a:cubicBezTo>
                <a:cubicBezTo>
                  <a:pt x="-1034867" y="1637988"/>
                  <a:pt x="-946795" y="1603478"/>
                  <a:pt x="-655266" y="1549634"/>
                </a:cubicBezTo>
                <a:cubicBezTo>
                  <a:pt x="-363737" y="1495790"/>
                  <a:pt x="-300854" y="1463846"/>
                  <a:pt x="0" y="1428159"/>
                </a:cubicBezTo>
                <a:cubicBezTo>
                  <a:pt x="-3635" y="1259696"/>
                  <a:pt x="-16752" y="1139169"/>
                  <a:pt x="0" y="918106"/>
                </a:cubicBezTo>
                <a:cubicBezTo>
                  <a:pt x="16752" y="697043"/>
                  <a:pt x="561" y="573608"/>
                  <a:pt x="0" y="408053"/>
                </a:cubicBezTo>
                <a:close/>
              </a:path>
              <a:path w="4004854" h="2448272" stroke="0" extrusionOk="0">
                <a:moveTo>
                  <a:pt x="0" y="408053"/>
                </a:moveTo>
                <a:cubicBezTo>
                  <a:pt x="1297" y="231031"/>
                  <a:pt x="227752" y="-32159"/>
                  <a:pt x="408053" y="0"/>
                </a:cubicBezTo>
                <a:cubicBezTo>
                  <a:pt x="499476" y="-10394"/>
                  <a:pt x="591257" y="268"/>
                  <a:pt x="667476" y="0"/>
                </a:cubicBezTo>
                <a:lnTo>
                  <a:pt x="667476" y="0"/>
                </a:lnTo>
                <a:cubicBezTo>
                  <a:pt x="825427" y="-18660"/>
                  <a:pt x="931048" y="-4393"/>
                  <a:pt x="1148058" y="0"/>
                </a:cubicBezTo>
                <a:cubicBezTo>
                  <a:pt x="1365068" y="4393"/>
                  <a:pt x="1431867" y="-24938"/>
                  <a:pt x="1668689" y="0"/>
                </a:cubicBezTo>
                <a:cubicBezTo>
                  <a:pt x="1898756" y="-7545"/>
                  <a:pt x="2139861" y="25824"/>
                  <a:pt x="2330674" y="0"/>
                </a:cubicBezTo>
                <a:cubicBezTo>
                  <a:pt x="2521488" y="-25824"/>
                  <a:pt x="2666228" y="-8047"/>
                  <a:pt x="2915535" y="0"/>
                </a:cubicBezTo>
                <a:cubicBezTo>
                  <a:pt x="3164842" y="8047"/>
                  <a:pt x="3402458" y="30040"/>
                  <a:pt x="3596801" y="0"/>
                </a:cubicBezTo>
                <a:cubicBezTo>
                  <a:pt x="3875196" y="5171"/>
                  <a:pt x="3993069" y="184088"/>
                  <a:pt x="4004854" y="408053"/>
                </a:cubicBezTo>
                <a:cubicBezTo>
                  <a:pt x="3995513" y="549872"/>
                  <a:pt x="4026606" y="722179"/>
                  <a:pt x="4004854" y="887503"/>
                </a:cubicBezTo>
                <a:cubicBezTo>
                  <a:pt x="3983103" y="1052827"/>
                  <a:pt x="4020507" y="1218856"/>
                  <a:pt x="4004854" y="1428159"/>
                </a:cubicBezTo>
                <a:lnTo>
                  <a:pt x="4004854" y="1428159"/>
                </a:lnTo>
                <a:cubicBezTo>
                  <a:pt x="4002571" y="1556431"/>
                  <a:pt x="4023259" y="1847326"/>
                  <a:pt x="4004854" y="2040227"/>
                </a:cubicBezTo>
                <a:lnTo>
                  <a:pt x="4004854" y="2040219"/>
                </a:lnTo>
                <a:cubicBezTo>
                  <a:pt x="3992195" y="2242396"/>
                  <a:pt x="3834288" y="2414723"/>
                  <a:pt x="3596801" y="2448272"/>
                </a:cubicBezTo>
                <a:cubicBezTo>
                  <a:pt x="3391696" y="2422919"/>
                  <a:pt x="3189161" y="2470687"/>
                  <a:pt x="2992659" y="2448272"/>
                </a:cubicBezTo>
                <a:cubicBezTo>
                  <a:pt x="2796157" y="2425857"/>
                  <a:pt x="2561129" y="2423301"/>
                  <a:pt x="2311393" y="2448272"/>
                </a:cubicBezTo>
                <a:cubicBezTo>
                  <a:pt x="2061657" y="2473243"/>
                  <a:pt x="1897898" y="2432808"/>
                  <a:pt x="1668689" y="2448272"/>
                </a:cubicBezTo>
                <a:cubicBezTo>
                  <a:pt x="1500230" y="2456714"/>
                  <a:pt x="1397945" y="2425036"/>
                  <a:pt x="1168083" y="2448272"/>
                </a:cubicBezTo>
                <a:cubicBezTo>
                  <a:pt x="938221" y="2471508"/>
                  <a:pt x="805283" y="2448811"/>
                  <a:pt x="667476" y="2448272"/>
                </a:cubicBezTo>
                <a:lnTo>
                  <a:pt x="667476" y="2448272"/>
                </a:lnTo>
                <a:cubicBezTo>
                  <a:pt x="541570" y="2440804"/>
                  <a:pt x="484354" y="2457470"/>
                  <a:pt x="408053" y="2448272"/>
                </a:cubicBezTo>
                <a:cubicBezTo>
                  <a:pt x="144069" y="2415546"/>
                  <a:pt x="-15614" y="2282945"/>
                  <a:pt x="0" y="2040219"/>
                </a:cubicBezTo>
                <a:lnTo>
                  <a:pt x="0" y="2040227"/>
                </a:lnTo>
                <a:cubicBezTo>
                  <a:pt x="-238534" y="1980427"/>
                  <a:pt x="-441963" y="1882597"/>
                  <a:pt x="-617462" y="1854781"/>
                </a:cubicBezTo>
                <a:cubicBezTo>
                  <a:pt x="-792961" y="1826965"/>
                  <a:pt x="-932542" y="1728599"/>
                  <a:pt x="-1260127" y="1661765"/>
                </a:cubicBezTo>
                <a:cubicBezTo>
                  <a:pt x="-966912" y="1632278"/>
                  <a:pt x="-861508" y="1573014"/>
                  <a:pt x="-630064" y="1544962"/>
                </a:cubicBezTo>
                <a:cubicBezTo>
                  <a:pt x="-398620" y="1516910"/>
                  <a:pt x="-187757" y="1464323"/>
                  <a:pt x="0" y="1428159"/>
                </a:cubicBezTo>
                <a:cubicBezTo>
                  <a:pt x="-23008" y="1265808"/>
                  <a:pt x="-24895" y="1027247"/>
                  <a:pt x="0" y="918106"/>
                </a:cubicBezTo>
                <a:cubicBezTo>
                  <a:pt x="24895" y="808965"/>
                  <a:pt x="-9243" y="545041"/>
                  <a:pt x="0" y="408053"/>
                </a:cubicBezTo>
                <a:close/>
              </a:path>
            </a:pathLst>
          </a:custGeom>
          <a:solidFill>
            <a:schemeClr val="accent5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393312608">
                  <a:prstGeom prst="wedgeRoundRectCallout">
                    <a:avLst>
                      <a:gd name="adj1" fmla="val -81465"/>
                      <a:gd name="adj2" fmla="val 1787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BBCA5C0-A18D-4944-BA51-08C0F0B455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58400" r="30313" b="24800"/>
          <a:stretch/>
        </p:blipFill>
        <p:spPr>
          <a:xfrm>
            <a:off x="4587457" y="2661319"/>
            <a:ext cx="3490866" cy="21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4.375E-6 0.00903 C 0.00508 0.01458 -0.00208 0.03148 -0.00247 0.03264 C -0.00299 0.02801 -0.00364 0.0243 -0.00364 0.01875 C -0.00364 0.01065 -0.00065 7.40741E-7 -4.3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62056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69" y="191549"/>
            <a:ext cx="239530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高聲唱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A1FB5E7D-D474-4F4D-98C1-F1B72A7A6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291" y="202247"/>
            <a:ext cx="8116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細心聆聽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高聲唱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，然後回答問題。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3DEAED6-7D33-4C86-BF11-07E6956AB0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9608" r="12076" b="44750"/>
          <a:stretch/>
        </p:blipFill>
        <p:spPr>
          <a:xfrm>
            <a:off x="737678" y="994651"/>
            <a:ext cx="5920807" cy="328775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6BF0C63-CB36-4E31-9868-996254E334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0867" r="8597" b="53523"/>
          <a:stretch/>
        </p:blipFill>
        <p:spPr>
          <a:xfrm>
            <a:off x="780213" y="4282401"/>
            <a:ext cx="5920806" cy="2364580"/>
          </a:xfrm>
          <a:prstGeom prst="rect">
            <a:avLst/>
          </a:prstGeom>
        </p:spPr>
      </p:pic>
      <p:sp>
        <p:nvSpPr>
          <p:cNvPr id="34" name="手繪多邊形 17">
            <a:extLst>
              <a:ext uri="{FF2B5EF4-FFF2-40B4-BE49-F238E27FC236}">
                <a16:creationId xmlns:a16="http://schemas.microsoft.com/office/drawing/2014/main" id="{BFA9EC62-1668-49A3-BBAC-4DDE4ECDFB90}"/>
              </a:ext>
            </a:extLst>
          </p:cNvPr>
          <p:cNvSpPr>
            <a:spLocks/>
          </p:cNvSpPr>
          <p:nvPr/>
        </p:nvSpPr>
        <p:spPr bwMode="auto">
          <a:xfrm>
            <a:off x="7106398" y="1417638"/>
            <a:ext cx="4875911" cy="516572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" name="矩形 77">
            <a:extLst>
              <a:ext uri="{FF2B5EF4-FFF2-40B4-BE49-F238E27FC236}">
                <a16:creationId xmlns:a16="http://schemas.microsoft.com/office/drawing/2014/main" id="{0CD23104-CE2B-4EA6-B2FE-B876FEF48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328" y="1914687"/>
            <a:ext cx="3848049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14350" lvl="0" indent="-514350">
              <a:buAutoNum type="arabicPeriod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歌曲中有沒有力度的變化？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marL="0" lvl="0" indent="0">
              <a:buNone/>
            </a:pPr>
            <a:endParaRPr lang="en-US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1F55335-3FA7-4362-8CFC-4D38E2C77760}"/>
              </a:ext>
            </a:extLst>
          </p:cNvPr>
          <p:cNvSpPr txBox="1"/>
          <p:nvPr/>
        </p:nvSpPr>
        <p:spPr>
          <a:xfrm>
            <a:off x="7965229" y="2970639"/>
            <a:ext cx="384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TW" altLang="en-US" sz="2400" dirty="0">
                <a:solidFill>
                  <a:srgbClr val="D60093"/>
                </a:solidFill>
                <a:ea typeface="標楷體" panose="03000509000000000000" pitchFamily="65" charset="-120"/>
              </a:rPr>
              <a:t>第一、三行樂句有強、弱、強的變化。</a:t>
            </a:r>
            <a:endParaRPr lang="en-US" sz="2400" dirty="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ADB7016-7FBB-4A60-B93B-626562ACF9AB}"/>
              </a:ext>
            </a:extLst>
          </p:cNvPr>
          <p:cNvSpPr txBox="1"/>
          <p:nvPr/>
        </p:nvSpPr>
        <p:spPr>
          <a:xfrm>
            <a:off x="7986042" y="4890482"/>
            <a:ext cx="37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TW" altLang="en-US" sz="2400" dirty="0">
                <a:solidFill>
                  <a:srgbClr val="D60093"/>
                </a:solidFill>
                <a:ea typeface="標楷體" panose="03000509000000000000" pitchFamily="65" charset="-120"/>
              </a:rPr>
              <a:t>樂譜上標示了</a:t>
            </a:r>
            <a:r>
              <a:rPr lang="en-US" altLang="zh-TW" sz="2400" i="1" dirty="0">
                <a:solidFill>
                  <a:srgbClr val="D60093"/>
                </a:solidFill>
                <a:ea typeface="標楷體" panose="03000509000000000000" pitchFamily="65" charset="-120"/>
              </a:rPr>
              <a:t>f </a:t>
            </a:r>
            <a:r>
              <a:rPr lang="zh-TW" altLang="en-US" sz="2400" dirty="0">
                <a:solidFill>
                  <a:srgbClr val="D60093"/>
                </a:solidFill>
                <a:ea typeface="標楷體" panose="03000509000000000000" pitchFamily="65" charset="-120"/>
              </a:rPr>
              <a:t>和 </a:t>
            </a:r>
            <a:r>
              <a:rPr lang="en-US" altLang="zh-TW" sz="2400" i="1" dirty="0">
                <a:solidFill>
                  <a:srgbClr val="D60093"/>
                </a:solidFill>
                <a:ea typeface="標楷體" panose="03000509000000000000" pitchFamily="65" charset="-120"/>
              </a:rPr>
              <a:t>p</a:t>
            </a:r>
            <a:r>
              <a:rPr lang="en-US" altLang="zh-TW" sz="2400" dirty="0">
                <a:solidFill>
                  <a:srgbClr val="D60093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400" dirty="0">
                <a:solidFill>
                  <a:srgbClr val="D60093"/>
                </a:solidFill>
                <a:ea typeface="標楷體" panose="03000509000000000000" pitchFamily="65" charset="-120"/>
              </a:rPr>
              <a:t>的力度記號，所以演唱的力度也須相應調整。</a:t>
            </a:r>
            <a:endParaRPr lang="en-US" sz="2400" dirty="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  <p:sp>
        <p:nvSpPr>
          <p:cNvPr id="38" name="矩形 77">
            <a:extLst>
              <a:ext uri="{FF2B5EF4-FFF2-40B4-BE49-F238E27FC236}">
                <a16:creationId xmlns:a16="http://schemas.microsoft.com/office/drawing/2014/main" id="{CF33ADA0-019E-4694-B193-2C59944CE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6507" y="3953325"/>
            <a:ext cx="46054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57188" indent="-357188">
              <a:buNone/>
            </a:pP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為甚麼在第一、三行樂        句出現了力度的變化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？</a:t>
            </a:r>
            <a:endParaRPr lang="en-US" altLang="zh-TW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114FB37-5F23-4622-A5CD-D06102DB8814}"/>
              </a:ext>
            </a:extLst>
          </p:cNvPr>
          <p:cNvSpPr/>
          <p:nvPr/>
        </p:nvSpPr>
        <p:spPr bwMode="auto">
          <a:xfrm>
            <a:off x="1441962" y="2420888"/>
            <a:ext cx="2997854" cy="216024"/>
          </a:xfrm>
          <a:prstGeom prst="rect">
            <a:avLst/>
          </a:prstGeom>
          <a:noFill/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2E800E9-17AE-4E4E-A75A-053B2375E144}"/>
              </a:ext>
            </a:extLst>
          </p:cNvPr>
          <p:cNvSpPr/>
          <p:nvPr/>
        </p:nvSpPr>
        <p:spPr bwMode="auto">
          <a:xfrm>
            <a:off x="1127448" y="4956462"/>
            <a:ext cx="3072980" cy="226730"/>
          </a:xfrm>
          <a:prstGeom prst="rect">
            <a:avLst/>
          </a:prstGeom>
          <a:noFill/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7B7B6F-58C6-49C2-BE13-8AB656979C20}"/>
              </a:ext>
            </a:extLst>
          </p:cNvPr>
          <p:cNvSpPr txBox="1"/>
          <p:nvPr/>
        </p:nvSpPr>
        <p:spPr>
          <a:xfrm>
            <a:off x="766685" y="1007683"/>
            <a:ext cx="5916710" cy="5658768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227A9AB5-DB63-4BD9-8139-F06B05FE2176}"/>
              </a:ext>
            </a:extLst>
          </p:cNvPr>
          <p:cNvSpPr/>
          <p:nvPr/>
        </p:nvSpPr>
        <p:spPr bwMode="auto">
          <a:xfrm>
            <a:off x="957895" y="1123171"/>
            <a:ext cx="1694805" cy="433088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聆聽歌曲：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2A07song1s">
            <a:hlinkClick r:id="" action="ppaction://media"/>
            <a:extLst>
              <a:ext uri="{FF2B5EF4-FFF2-40B4-BE49-F238E27FC236}">
                <a16:creationId xmlns:a16="http://schemas.microsoft.com/office/drawing/2014/main" id="{14511D49-A50A-4AB0-A93B-B922B3060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630" y="1159715"/>
            <a:ext cx="372859" cy="360000"/>
          </a:xfrm>
          <a:prstGeom prst="rect">
            <a:avLst/>
          </a:prstGeom>
        </p:spPr>
      </p:pic>
      <p:sp>
        <p:nvSpPr>
          <p:cNvPr id="3" name="箭號: 向下 2">
            <a:extLst>
              <a:ext uri="{FF2B5EF4-FFF2-40B4-BE49-F238E27FC236}">
                <a16:creationId xmlns:a16="http://schemas.microsoft.com/office/drawing/2014/main" id="{E88B9673-4046-442E-BDB8-0315C185BA7F}"/>
              </a:ext>
            </a:extLst>
          </p:cNvPr>
          <p:cNvSpPr/>
          <p:nvPr/>
        </p:nvSpPr>
        <p:spPr bwMode="auto">
          <a:xfrm rot="5400000">
            <a:off x="6393586" y="2575063"/>
            <a:ext cx="202444" cy="261405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69B2D153-10DA-49AD-9913-CA475AD72927}"/>
              </a:ext>
            </a:extLst>
          </p:cNvPr>
          <p:cNvSpPr/>
          <p:nvPr/>
        </p:nvSpPr>
        <p:spPr bwMode="auto">
          <a:xfrm rot="5400000">
            <a:off x="6332808" y="5131545"/>
            <a:ext cx="202444" cy="261405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15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18" grpId="0" animBg="1"/>
      <p:bldP spid="22" grpId="0" animBg="1"/>
      <p:bldP spid="3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8643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962" y="204903"/>
            <a:ext cx="294460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高聲唱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DDB579FF-4826-4997-B522-F1B744D45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958" y="255702"/>
            <a:ext cx="79125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跟着卡拉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，以適當的力度齊唱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高聲唱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A3C133CB-299A-4878-BB74-48EC2A52D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8442" y="1583490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hlinkClick r:id="rId5" action="ppaction://hlinksldjump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</a:rPr>
              <a:t>進入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D10BF1C4-7481-4428-9D89-591AF2CEBF87}"/>
              </a:ext>
            </a:extLst>
          </p:cNvPr>
          <p:cNvSpPr/>
          <p:nvPr/>
        </p:nvSpPr>
        <p:spPr bwMode="auto">
          <a:xfrm>
            <a:off x="5099821" y="1073458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CAB8BAD-74E9-414C-88F9-45857B814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usic_2A_M3_Ch7_song1k_s">
            <a:hlinkClick r:id="" action="ppaction://media"/>
            <a:extLst>
              <a:ext uri="{FF2B5EF4-FFF2-40B4-BE49-F238E27FC236}">
                <a16:creationId xmlns:a16="http://schemas.microsoft.com/office/drawing/2014/main" id="{A70EE2BD-8277-416A-BAD5-A694666DA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1624" y="1587159"/>
            <a:ext cx="6184378" cy="46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8" ma:contentTypeDescription="建立新的文件。" ma:contentTypeScope="" ma:versionID="813be582f39502e853a3674ab6cb25cf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b647f2e2d4cac51a9a0eeb33bd190888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5AC89B-2535-4968-A9E5-EB5E9CF54B60}"/>
</file>

<file path=customXml/itemProps2.xml><?xml version="1.0" encoding="utf-8"?>
<ds:datastoreItem xmlns:ds="http://schemas.openxmlformats.org/officeDocument/2006/customXml" ds:itemID="{0024B46E-3147-4FC0-8BE9-40DEA09EF466}"/>
</file>

<file path=customXml/itemProps3.xml><?xml version="1.0" encoding="utf-8"?>
<ds:datastoreItem xmlns:ds="http://schemas.openxmlformats.org/officeDocument/2006/customXml" ds:itemID="{3F4F2E04-CE55-4A85-A163-812BF7F0D2AE}"/>
</file>

<file path=docProps/app.xml><?xml version="1.0" encoding="utf-8"?>
<Properties xmlns="http://schemas.openxmlformats.org/officeDocument/2006/extended-properties" xmlns:vt="http://schemas.openxmlformats.org/officeDocument/2006/docPropsVTypes">
  <TotalTime>6992</TotalTime>
  <Words>626</Words>
  <Application>Microsoft Office PowerPoint</Application>
  <PresentationFormat>寬螢幕</PresentationFormat>
  <Paragraphs>84</Paragraphs>
  <Slides>18</Slides>
  <Notes>13</Notes>
  <HiddenSlides>0</HiddenSlides>
  <MMClips>8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\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\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Candace</cp:lastModifiedBy>
  <cp:revision>585</cp:revision>
  <dcterms:created xsi:type="dcterms:W3CDTF">2010-12-02T06:19:15Z</dcterms:created>
  <dcterms:modified xsi:type="dcterms:W3CDTF">2020-11-03T00:36:13Z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