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319" r:id="rId3"/>
    <p:sldId id="327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330" r:id="rId15"/>
    <p:sldId id="290" r:id="rId16"/>
    <p:sldId id="420" r:id="rId17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0CABE"/>
    <a:srgbClr val="FFCCFF"/>
    <a:srgbClr val="DDF4AA"/>
    <a:srgbClr val="EEFEA0"/>
    <a:srgbClr val="E7F4F5"/>
    <a:srgbClr val="FF6600"/>
    <a:srgbClr val="FF9933"/>
    <a:srgbClr val="9900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4660"/>
  </p:normalViewPr>
  <p:slideViewPr>
    <p:cSldViewPr>
      <p:cViewPr varScale="1">
        <p:scale>
          <a:sx n="67" d="100"/>
          <a:sy n="67" d="100"/>
        </p:scale>
        <p:origin x="43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1875A1-6F68-4CB8-86C8-C2D50DED6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E5D03-A52F-41B5-B80F-C59ADE99A4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A7C071-BC9B-42B7-ADF4-4EC0836EC737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88F725-7BD7-4F0A-8A83-5525E48E3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3BEB21-AC5E-46C5-84AC-7FC556F73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6DE40-3635-4B71-B03A-34210A6DD0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436FC-A977-461D-8CC7-EBD8A7B91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EF8F0A-74A4-419E-9AFD-EC5A29F3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2E4201E-8A5E-42DC-9E7A-DDA89A02C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DFA3F380-6793-4864-B717-CC12213C1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47E8B643-EB95-4419-8543-819D2F4C6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54D4890-2E2C-4966-8898-CAF81D771C7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9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5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5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25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6A8AE-E0E8-4EA3-A744-F98FD58F7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A9C01-A3DD-494E-A11F-84FB91A8F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D29F3-768F-4D0B-AA23-C331D9418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42C9-280E-4A14-A203-8CD6FDB223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35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FB8E5F-C03B-4526-835D-3CB8A4D4E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D4722-B6B6-4859-AA47-1F0EB5190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D89E9B-B11E-42C9-81F6-6D52574AA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3F25-5C5C-40EA-AB68-8A60B2F41E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0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01EC5-3DA1-4D96-95E6-19B7855FA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D3496-2EF5-4B59-AA40-8CEAA042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C19D0-BC26-45CF-86FB-4B532350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760-BAB9-4382-9DA0-8DA39740B7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61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49956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25A4A-9268-43B4-A7BC-AB772117D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DDB44-D2F4-4C11-BCB7-D06722F4E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28A40-AC0C-422D-AF14-DA600508F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A7F4-507A-4F5E-847B-BB25815FDA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461AE-576E-440E-8425-469711B02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4B54A-D2FC-4AAE-BF11-5A1808309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C7853F-34E4-403D-A94C-067840D0C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A9A7-9E44-4355-BF81-6B886B2C8F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56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B91BD-98C3-49D4-B37F-103841AE8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1B939-1885-492A-8F95-8396336F1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C9DEF-0ADE-4741-8C4A-4F7BE1D01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BFBF-D0B3-4AA4-80E8-852571C54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5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1F264B-2DF3-4742-AB3A-E6F32A186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CBD039-B227-4460-A496-E42CEC1FB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184BF9-20C6-453F-9835-02EE3487F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9538-DCFC-43EE-AD4D-6BF9D8E2FC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0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78FB9-1878-41E0-944A-C43DDBE06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D725AB-C7DD-4A95-8A3E-9A25AE414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013832-EC51-4437-83DB-EE6B1B21E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0B06-CDEE-4D6E-A2C0-2B62C47BE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115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E082C1-E475-4C0C-A336-DF0C2119E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F161B3-3F57-4C79-829B-D12945EE6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0953A6-C296-4F8D-BB8C-3CA409A88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97D3-3F37-4D72-83BF-402057DE4E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41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929CC-0E5B-462A-8A82-DBA284592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6BB10-36AE-4301-8EF8-D300A85C1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1E171-65D1-40F5-A64F-68577F435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5C19-5BED-459B-BCE1-3DD2380769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3800E-0355-4A23-A5B2-993059349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5A114-72D7-47A2-8247-71951D0B0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80EF9-D2E1-4C94-9EC5-32BA14023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81E-368E-47B7-BE58-547DA92F7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5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EF9170-5EEA-4B9C-B482-60408ED6B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9A825C-8493-4F2A-8C56-4C4CBD48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C946C-607C-49BD-AD4D-EAC15E136F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6AFE2-C6D2-46E2-A981-42C6329D8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DC0308-7C88-4BF7-B9A5-622D632345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4EB3B1D-D842-4906-B866-9B07D021F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20.jp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hyperlink" Target="https://ds.pearson.com.hk/qr?source=music&amp;originId=pri_music_ppt_2a6_01" TargetMode="External"/><Relationship Id="rId10" Type="http://schemas.openxmlformats.org/officeDocument/2006/relationships/image" Target="../media/image22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6.mp3"/><Relationship Id="rId7" Type="http://schemas.openxmlformats.org/officeDocument/2006/relationships/slide" Target="slide1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audio" Target="../media/media6.mp3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5.jp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6DE0CF-D003-45D6-8758-D36F148AD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0"/>
            <a:ext cx="1223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Freeform 6">
            <a:extLst>
              <a:ext uri="{FF2B5EF4-FFF2-40B4-BE49-F238E27FC236}">
                <a16:creationId xmlns:a16="http://schemas.microsoft.com/office/drawing/2014/main" id="{FF94EBB3-1975-4228-979E-D53EBB3C2E89}"/>
              </a:ext>
            </a:extLst>
          </p:cNvPr>
          <p:cNvSpPr>
            <a:spLocks/>
          </p:cNvSpPr>
          <p:nvPr/>
        </p:nvSpPr>
        <p:spPr bwMode="auto">
          <a:xfrm>
            <a:off x="2081213" y="2046288"/>
            <a:ext cx="6902450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79">
            <a:extLst>
              <a:ext uri="{FF2B5EF4-FFF2-40B4-BE49-F238E27FC236}">
                <a16:creationId xmlns:a16="http://schemas.microsoft.com/office/drawing/2014/main" id="{5C1D52CB-1960-4880-91CE-CA33B6F3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9" name="Picture 97">
            <a:extLst>
              <a:ext uri="{FF2B5EF4-FFF2-40B4-BE49-F238E27FC236}">
                <a16:creationId xmlns:a16="http://schemas.microsoft.com/office/drawing/2014/main" id="{AC7483D2-9689-4E24-83C0-47A4A420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11">
            <a:extLst>
              <a:ext uri="{FF2B5EF4-FFF2-40B4-BE49-F238E27FC236}">
                <a16:creationId xmlns:a16="http://schemas.microsoft.com/office/drawing/2014/main" id="{1BB34598-9140-4FED-A403-1716459E0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3079" name="群組 1">
            <a:extLst>
              <a:ext uri="{FF2B5EF4-FFF2-40B4-BE49-F238E27FC236}">
                <a16:creationId xmlns:a16="http://schemas.microsoft.com/office/drawing/2014/main" id="{EC151113-06EB-48E6-8A6D-B010269C12EF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CF29623E-427D-4271-B63F-6D9EE22E337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1E7ECCAD-95FE-4E10-94BF-683ADDD57DA6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A468CA67-C30B-43D9-97E3-92F53CFFB583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4354A5A7-EA86-4BB8-B942-5DBA2F7F5EF0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E2F06496-1064-42CB-A239-CB5800E4DC28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80409346-4C1E-4B06-8F61-F22BE0B2EDAE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FDB711E1-E400-43F1-A393-C6A4383DFB5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DC97C6AB-D7B0-46D5-A4DC-11AD0780943F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CC79E996-8E60-46A6-8523-14812943F385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5B229E08-0A99-41A5-AD9F-9534CCD8894A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BA5852F4-4CD8-4E1B-822C-6D6C2AC85766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959EA1F4-92D1-425A-BBEF-80E9AC12E6B2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84D45531-BB75-49C4-962A-4FEB6160144C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E88F3D9F-992F-4076-A1E1-540255D98224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0CA625BA-01B9-4085-ADC3-ACA3B465EED2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Rectangle 21">
            <a:extLst>
              <a:ext uri="{FF2B5EF4-FFF2-40B4-BE49-F238E27FC236}">
                <a16:creationId xmlns:a16="http://schemas.microsoft.com/office/drawing/2014/main" id="{203C7666-42B7-45A7-BE72-9631F570B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090863"/>
            <a:ext cx="3248025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歌聲顯特色</a:t>
            </a:r>
          </a:p>
        </p:txBody>
      </p:sp>
      <p:sp>
        <p:nvSpPr>
          <p:cNvPr id="3081" name="Rectangle 1">
            <a:extLst>
              <a:ext uri="{FF2B5EF4-FFF2-40B4-BE49-F238E27FC236}">
                <a16:creationId xmlns:a16="http://schemas.microsoft.com/office/drawing/2014/main" id="{D777BE11-F233-45C1-BD00-831969FF5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9525"/>
            <a:ext cx="18034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二上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F7C90A-0DE5-4577-B5E1-EE2111F22BC0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 dirty="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0CE8B6-6101-478A-ABFF-64AAE86516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  <p:pic>
        <p:nvPicPr>
          <p:cNvPr id="2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D1325D6-6A90-4E4E-8EC3-84F25067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3035"/>
            <a:ext cx="12192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83659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2765153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學唱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《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刷牙歌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》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7">
            <a:extLst>
              <a:ext uri="{FF2B5EF4-FFF2-40B4-BE49-F238E27FC236}">
                <a16:creationId xmlns:a16="http://schemas.microsoft.com/office/drawing/2014/main" id="{5FB7A55E-B3B4-4F8D-A12D-48D75C5B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422943" y="2928070"/>
            <a:ext cx="1684830" cy="173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7">
            <a:extLst>
              <a:ext uri="{FF2B5EF4-FFF2-40B4-BE49-F238E27FC236}">
                <a16:creationId xmlns:a16="http://schemas.microsoft.com/office/drawing/2014/main" id="{13F88530-AB20-4C98-94C8-988DDB2E1E54}"/>
              </a:ext>
            </a:extLst>
          </p:cNvPr>
          <p:cNvGrpSpPr/>
          <p:nvPr/>
        </p:nvGrpSpPr>
        <p:grpSpPr>
          <a:xfrm>
            <a:off x="3575720" y="1331669"/>
            <a:ext cx="6412870" cy="1143001"/>
            <a:chOff x="8394166" y="-4549150"/>
            <a:chExt cx="3348146" cy="2014272"/>
          </a:xfrm>
        </p:grpSpPr>
        <p:sp>
          <p:nvSpPr>
            <p:cNvPr id="18" name="Speech Bubble: Rectangle with Corners Rounded 18">
              <a:extLst>
                <a:ext uri="{FF2B5EF4-FFF2-40B4-BE49-F238E27FC236}">
                  <a16:creationId xmlns:a16="http://schemas.microsoft.com/office/drawing/2014/main" id="{D678E398-B0A4-4CFC-AD0F-9786FAE74169}"/>
                </a:ext>
              </a:extLst>
            </p:cNvPr>
            <p:cNvSpPr/>
            <p:nvPr/>
          </p:nvSpPr>
          <p:spPr bwMode="auto">
            <a:xfrm>
              <a:off x="8394166" y="-4549150"/>
              <a:ext cx="3306046" cy="2014272"/>
            </a:xfrm>
            <a:prstGeom prst="wedgeRoundRectCallout">
              <a:avLst>
                <a:gd name="adj1" fmla="val 40356"/>
                <a:gd name="adj2" fmla="val 118775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1" name="矩形 1">
              <a:extLst>
                <a:ext uri="{FF2B5EF4-FFF2-40B4-BE49-F238E27FC236}">
                  <a16:creationId xmlns:a16="http://schemas.microsoft.com/office/drawing/2014/main" id="{C7430A7D-2C5C-4A61-9839-0385FB343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2516" y="-4355392"/>
              <a:ext cx="3189796" cy="168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看看電子書內</a:t>
              </a:r>
              <a:r>
                <a:rPr lang="en-US" altLang="zh-TW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《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刷牙歌</a:t>
              </a:r>
              <a:r>
                <a:rPr lang="en-US" altLang="zh-TW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》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的卡拉</a:t>
              </a:r>
              <a:r>
                <a:rPr lang="en-US" altLang="zh-TW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OK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，一起跟着唱吧！</a:t>
              </a:r>
              <a:endPara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3" name="圖片 2" descr="一張含有 畫畫 的圖片&#10;&#10;自動產生的描述">
            <a:extLst>
              <a:ext uri="{FF2B5EF4-FFF2-40B4-BE49-F238E27FC236}">
                <a16:creationId xmlns:a16="http://schemas.microsoft.com/office/drawing/2014/main" id="{4538BEC3-E835-4AE7-B95A-BF62ED24709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53" y="4580023"/>
            <a:ext cx="7855094" cy="227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6 C -0.00208 0.01203 -0.00104 0.0081 2.08333E-7 0.00903 C 0.00508 0.01458 -0.00208 0.03148 -0.00247 0.03264 C -0.00299 0.02801 -0.00365 0.0243 -0.00365 0.01875 C -0.00365 0.01065 -0.00065 2.22222E-6 2.08333E-7 2.22222E-6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4839"/>
            <a:ext cx="12191999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83659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2765153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獨唱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《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刷牙歌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》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7">
            <a:extLst>
              <a:ext uri="{FF2B5EF4-FFF2-40B4-BE49-F238E27FC236}">
                <a16:creationId xmlns:a16="http://schemas.microsoft.com/office/drawing/2014/main" id="{5FB7A55E-B3B4-4F8D-A12D-48D75C5B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8822250" y="3272060"/>
            <a:ext cx="1684830" cy="173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7">
            <a:extLst>
              <a:ext uri="{FF2B5EF4-FFF2-40B4-BE49-F238E27FC236}">
                <a16:creationId xmlns:a16="http://schemas.microsoft.com/office/drawing/2014/main" id="{13F88530-AB20-4C98-94C8-988DDB2E1E54}"/>
              </a:ext>
            </a:extLst>
          </p:cNvPr>
          <p:cNvGrpSpPr/>
          <p:nvPr/>
        </p:nvGrpSpPr>
        <p:grpSpPr>
          <a:xfrm>
            <a:off x="2117953" y="3422020"/>
            <a:ext cx="5760640" cy="1143001"/>
            <a:chOff x="7973332" y="-4736950"/>
            <a:chExt cx="3551605" cy="2014272"/>
          </a:xfrm>
        </p:grpSpPr>
        <p:sp>
          <p:nvSpPr>
            <p:cNvPr id="18" name="Speech Bubble: Rectangle with Corners Rounded 18">
              <a:extLst>
                <a:ext uri="{FF2B5EF4-FFF2-40B4-BE49-F238E27FC236}">
                  <a16:creationId xmlns:a16="http://schemas.microsoft.com/office/drawing/2014/main" id="{D678E398-B0A4-4CFC-AD0F-9786FAE74169}"/>
                </a:ext>
              </a:extLst>
            </p:cNvPr>
            <p:cNvSpPr/>
            <p:nvPr/>
          </p:nvSpPr>
          <p:spPr bwMode="auto">
            <a:xfrm>
              <a:off x="7973332" y="-4736950"/>
              <a:ext cx="3551605" cy="2014272"/>
            </a:xfrm>
            <a:prstGeom prst="wedgeRoundRectCallout">
              <a:avLst>
                <a:gd name="adj1" fmla="val 63973"/>
                <a:gd name="adj2" fmla="val 15233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1" name="矩形 1">
              <a:extLst>
                <a:ext uri="{FF2B5EF4-FFF2-40B4-BE49-F238E27FC236}">
                  <a16:creationId xmlns:a16="http://schemas.microsoft.com/office/drawing/2014/main" id="{C7430A7D-2C5C-4A61-9839-0385FB343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0163" y="-4646445"/>
              <a:ext cx="3189796" cy="183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哪位同學的聲音較高／低？</a:t>
              </a:r>
              <a:endPara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哪位同學的聲音較響亮／微弱？</a:t>
              </a: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14" name="手繪多邊形 17">
            <a:extLst>
              <a:ext uri="{FF2B5EF4-FFF2-40B4-BE49-F238E27FC236}">
                <a16:creationId xmlns:a16="http://schemas.microsoft.com/office/drawing/2014/main" id="{D7CF663F-FC7D-4DEA-AEE9-5F8A73D692B0}"/>
              </a:ext>
            </a:extLst>
          </p:cNvPr>
          <p:cNvSpPr>
            <a:spLocks/>
          </p:cNvSpPr>
          <p:nvPr/>
        </p:nvSpPr>
        <p:spPr bwMode="auto">
          <a:xfrm>
            <a:off x="3459365" y="1379947"/>
            <a:ext cx="6398658" cy="1730898"/>
          </a:xfrm>
          <a:custGeom>
            <a:avLst/>
            <a:gdLst>
              <a:gd name="T0" fmla="*/ 3052575 w 6010312"/>
              <a:gd name="T1" fmla="*/ 362 h 4278079"/>
              <a:gd name="T2" fmla="*/ 2283831 w 6010312"/>
              <a:gd name="T3" fmla="*/ 3349 h 4278079"/>
              <a:gd name="T4" fmla="*/ 23039947 w 6010312"/>
              <a:gd name="T5" fmla="*/ 3518 h 4278079"/>
              <a:gd name="T6" fmla="*/ 24717206 w 6010312"/>
              <a:gd name="T7" fmla="*/ 405 h 4278079"/>
              <a:gd name="T8" fmla="*/ 3052575 w 6010312"/>
              <a:gd name="T9" fmla="*/ 362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BF534522-B64B-4E8C-B865-C3CE4D307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8452" y="1635526"/>
            <a:ext cx="31470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dirty="0">
                <a:solidFill>
                  <a:srgbClr val="D60093"/>
                </a:solidFill>
                <a:ea typeface="標楷體" panose="03000509000000000000" pitchFamily="65" charset="-120"/>
              </a:rPr>
              <a:t>「獨唱」是一個人單獨唱歌。</a:t>
            </a:r>
            <a:endParaRPr lang="en-US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6BA3BDE6-052A-4936-8BBB-5877B8FC5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114719"/>
            <a:ext cx="78488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讓幾位同學以獨唱形式唱出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刷牙歌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。你認為他們的歌聲在音高和力度兩方面有甚麼不同？</a:t>
            </a:r>
            <a:endParaRPr lang="en-US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手繪多邊形 17">
            <a:extLst>
              <a:ext uri="{FF2B5EF4-FFF2-40B4-BE49-F238E27FC236}">
                <a16:creationId xmlns:a16="http://schemas.microsoft.com/office/drawing/2014/main" id="{65564FC8-A2F8-48E6-8D5C-E9B4295C0B29}"/>
              </a:ext>
            </a:extLst>
          </p:cNvPr>
          <p:cNvSpPr>
            <a:spLocks/>
          </p:cNvSpPr>
          <p:nvPr/>
        </p:nvSpPr>
        <p:spPr bwMode="auto">
          <a:xfrm>
            <a:off x="3287688" y="4976972"/>
            <a:ext cx="6570335" cy="1514474"/>
          </a:xfrm>
          <a:custGeom>
            <a:avLst/>
            <a:gdLst>
              <a:gd name="T0" fmla="*/ 3052575 w 6010312"/>
              <a:gd name="T1" fmla="*/ 11 h 4278079"/>
              <a:gd name="T2" fmla="*/ 2283831 w 6010312"/>
              <a:gd name="T3" fmla="*/ 101 h 4278079"/>
              <a:gd name="T4" fmla="*/ 23039947 w 6010312"/>
              <a:gd name="T5" fmla="*/ 106 h 4278079"/>
              <a:gd name="T6" fmla="*/ 24717206 w 6010312"/>
              <a:gd name="T7" fmla="*/ 12 h 4278079"/>
              <a:gd name="T8" fmla="*/ 3052575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矩形 1">
            <a:extLst>
              <a:ext uri="{FF2B5EF4-FFF2-40B4-BE49-F238E27FC236}">
                <a16:creationId xmlns:a16="http://schemas.microsoft.com/office/drawing/2014/main" id="{45E6963F-9F4E-43D5-AC2D-2120F1E9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665" y="5149825"/>
            <a:ext cx="51183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dirty="0">
                <a:solidFill>
                  <a:srgbClr val="D60093"/>
                </a:solidFill>
                <a:ea typeface="標楷體" panose="03000509000000000000" pitchFamily="65" charset="-120"/>
              </a:rPr>
              <a:t>小結：每個人説話或唱歌時的聲音都有個人特色。</a:t>
            </a:r>
            <a:endParaRPr lang="en-US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  <p:pic>
        <p:nvPicPr>
          <p:cNvPr id="4" name="圖片 3" descr="一張含有 畫畫 的圖片&#10;&#10;自動產生的描述">
            <a:extLst>
              <a:ext uri="{FF2B5EF4-FFF2-40B4-BE49-F238E27FC236}">
                <a16:creationId xmlns:a16="http://schemas.microsoft.com/office/drawing/2014/main" id="{D0FA6A67-F784-4132-8ECD-6249F973C09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37" y="1564332"/>
            <a:ext cx="2020702" cy="13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0"/>
            <a:ext cx="12192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1834033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176259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辨別歌聲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">
            <a:extLst>
              <a:ext uri="{FF2B5EF4-FFF2-40B4-BE49-F238E27FC236}">
                <a16:creationId xmlns:a16="http://schemas.microsoft.com/office/drawing/2014/main" id="{6BA3BDE6-052A-4936-8BBB-5877B8FC5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570" y="83720"/>
            <a:ext cx="8208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聆聽數段歌聲的錄音，辨別它們是哪些聲樂類別，按錄音播放的次序，在星星圖案內填上</a:t>
            </a:r>
            <a:r>
              <a:rPr 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、</a:t>
            </a:r>
            <a:r>
              <a:rPr 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或</a:t>
            </a:r>
            <a:r>
              <a:rPr 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。</a:t>
            </a:r>
            <a:endParaRPr lang="en-US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C7D9269-9732-44CA-BC15-E6ACA16A2A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14300" r="-2" b="25851"/>
          <a:stretch/>
        </p:blipFill>
        <p:spPr>
          <a:xfrm>
            <a:off x="3503712" y="1126624"/>
            <a:ext cx="5760640" cy="546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FEBF5D3-A454-4449-B354-057DBABB551F}"/>
              </a:ext>
            </a:extLst>
          </p:cNvPr>
          <p:cNvSpPr txBox="1"/>
          <p:nvPr/>
        </p:nvSpPr>
        <p:spPr>
          <a:xfrm>
            <a:off x="6143523" y="594391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rgbClr val="D60093"/>
                </a:solidFill>
                <a:ea typeface="標楷體" panose="03000509000000000000" pitchFamily="65" charset="-120"/>
              </a:rPr>
              <a:t>1</a:t>
            </a:r>
            <a:endParaRPr lang="en-US" sz="2800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A86E3AA-2B4E-47DA-A50F-19AA8B348C90}"/>
              </a:ext>
            </a:extLst>
          </p:cNvPr>
          <p:cNvSpPr txBox="1"/>
          <p:nvPr/>
        </p:nvSpPr>
        <p:spPr>
          <a:xfrm>
            <a:off x="8184232" y="443711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rgbClr val="D60093"/>
                </a:solidFill>
                <a:ea typeface="標楷體" panose="03000509000000000000" pitchFamily="65" charset="-120"/>
              </a:rPr>
              <a:t>2</a:t>
            </a:r>
            <a:endParaRPr lang="en-US" sz="2800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C60F643-E7BE-41CD-BACD-E0EEFB99197A}"/>
              </a:ext>
            </a:extLst>
          </p:cNvPr>
          <p:cNvSpPr txBox="1"/>
          <p:nvPr/>
        </p:nvSpPr>
        <p:spPr>
          <a:xfrm>
            <a:off x="5753962" y="313342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rgbClr val="D60093"/>
                </a:solidFill>
                <a:ea typeface="標楷體" panose="03000509000000000000" pitchFamily="65" charset="-120"/>
              </a:rPr>
              <a:t>3</a:t>
            </a:r>
            <a:endParaRPr lang="en-US" sz="2800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2C8AF6A-70C9-4530-92E9-E6EDC8AF391B}"/>
              </a:ext>
            </a:extLst>
          </p:cNvPr>
          <p:cNvSpPr/>
          <p:nvPr/>
        </p:nvSpPr>
        <p:spPr bwMode="auto">
          <a:xfrm>
            <a:off x="1523339" y="1228746"/>
            <a:ext cx="1834033" cy="433088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r>
              <a:rPr kumimoji="1" lang="zh-TW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錄音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Music_2AP2701">
            <a:hlinkClick r:id="" action="ppaction://media"/>
            <a:extLst>
              <a:ext uri="{FF2B5EF4-FFF2-40B4-BE49-F238E27FC236}">
                <a16:creationId xmlns:a16="http://schemas.microsoft.com/office/drawing/2014/main" id="{71F68293-553B-4EDC-A5DD-383C3BCFED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5577" y="1276609"/>
            <a:ext cx="37285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7626" y="0"/>
            <a:ext cx="12239626" cy="690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1834033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176259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>
                <a:solidFill>
                  <a:srgbClr val="FF6600"/>
                </a:solidFill>
                <a:latin typeface="+mj-lt"/>
                <a:ea typeface="標楷體" pitchFamily="65" charset="-120"/>
              </a:rPr>
              <a:t>比較歌聲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6BA3BDE6-052A-4936-8BBB-5877B8FC5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00" y="83720"/>
            <a:ext cx="985585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逐一聆聽三段錄音，比較歌唱者的聲音，説説各有甚麼特色，</a:t>
            </a:r>
            <a:endParaRPr lang="en-US" altLang="zh-TW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並回答以下問題，圈出答案。</a:t>
            </a:r>
            <a:endParaRPr lang="en-US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C7D9269-9732-44CA-BC15-E6ACA16A2A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14300" r="-2" b="25851"/>
          <a:stretch/>
        </p:blipFill>
        <p:spPr>
          <a:xfrm>
            <a:off x="61051" y="1252158"/>
            <a:ext cx="5574202" cy="528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手繪多邊形 17">
            <a:extLst>
              <a:ext uri="{FF2B5EF4-FFF2-40B4-BE49-F238E27FC236}">
                <a16:creationId xmlns:a16="http://schemas.microsoft.com/office/drawing/2014/main" id="{1902E67C-92C6-4292-AABD-EEE5003EBB79}"/>
              </a:ext>
            </a:extLst>
          </p:cNvPr>
          <p:cNvSpPr>
            <a:spLocks/>
          </p:cNvSpPr>
          <p:nvPr/>
        </p:nvSpPr>
        <p:spPr bwMode="auto">
          <a:xfrm>
            <a:off x="5303912" y="1196752"/>
            <a:ext cx="6797601" cy="5577528"/>
          </a:xfrm>
          <a:custGeom>
            <a:avLst/>
            <a:gdLst>
              <a:gd name="T0" fmla="*/ 3052575 w 6010312"/>
              <a:gd name="T1" fmla="*/ 11 h 4278079"/>
              <a:gd name="T2" fmla="*/ 2283831 w 6010312"/>
              <a:gd name="T3" fmla="*/ 101 h 4278079"/>
              <a:gd name="T4" fmla="*/ 23039947 w 6010312"/>
              <a:gd name="T5" fmla="*/ 106 h 4278079"/>
              <a:gd name="T6" fmla="*/ 24717206 w 6010312"/>
              <a:gd name="T7" fmla="*/ 12 h 4278079"/>
              <a:gd name="T8" fmla="*/ 3052575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矩形 77">
            <a:extLst>
              <a:ext uri="{FF2B5EF4-FFF2-40B4-BE49-F238E27FC236}">
                <a16:creationId xmlns:a16="http://schemas.microsoft.com/office/drawing/2014/main" id="{674212EC-AFAC-40E5-8495-1EABE1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871" y="1741098"/>
            <a:ext cx="6768752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514350" indent="-514350">
              <a:buAutoNum type="arabicPeriod"/>
            </a:pP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你會怎樣形容童聲的音色？</a:t>
            </a:r>
            <a:endParaRPr lang="en-US" altLang="zh-TW" sz="2800" dirty="0">
              <a:solidFill>
                <a:srgbClr val="7030A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     A.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雄壯     </a:t>
            </a: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B.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柔和</a:t>
            </a:r>
            <a:endParaRPr lang="en-US" altLang="zh-TW" sz="2800" dirty="0">
              <a:solidFill>
                <a:srgbClr val="D60093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2. 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女聲的音高比男聲的高，還是低？</a:t>
            </a:r>
            <a:endParaRPr lang="en-US" altLang="zh-TW" sz="2800" dirty="0">
              <a:solidFill>
                <a:srgbClr val="D60093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     A.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高　     </a:t>
            </a: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B.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低</a:t>
            </a:r>
            <a:endParaRPr lang="en-US" altLang="zh-TW" sz="2800" dirty="0">
              <a:solidFill>
                <a:srgbClr val="D60093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3. 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女聲的音色是怎樣的？</a:t>
            </a:r>
            <a:r>
              <a:rPr lang="zh-TW" altLang="en-US" sz="2000" dirty="0">
                <a:solidFill>
                  <a:srgbClr val="7030A0"/>
                </a:solidFill>
                <a:ea typeface="標楷體" panose="03000509000000000000" pitchFamily="65" charset="-120"/>
              </a:rPr>
              <a:t>（可選多於一項）</a:t>
            </a:r>
            <a:endParaRPr lang="en-US" altLang="zh-TW" sz="2800" dirty="0">
              <a:solidFill>
                <a:srgbClr val="7030A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     A.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清脆     </a:t>
            </a: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B.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低沉　</a:t>
            </a: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C.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高亢</a:t>
            </a:r>
            <a:endParaRPr lang="en-US" altLang="zh-TW" sz="2800" dirty="0">
              <a:solidFill>
                <a:srgbClr val="D60093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4. 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男聲的音色是怎樣的？</a:t>
            </a:r>
            <a:r>
              <a:rPr lang="zh-TW" altLang="en-US" sz="2000" dirty="0">
                <a:solidFill>
                  <a:srgbClr val="7030A0"/>
                </a:solidFill>
                <a:ea typeface="標楷體" panose="03000509000000000000" pitchFamily="65" charset="-120"/>
              </a:rPr>
              <a:t>（可選多於一項）</a:t>
            </a:r>
            <a:endParaRPr lang="en-US" altLang="zh-TW" sz="2000" dirty="0">
              <a:solidFill>
                <a:srgbClr val="7030A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C1593C2-82D8-4073-A90C-1759ECADCBCF}"/>
              </a:ext>
            </a:extLst>
          </p:cNvPr>
          <p:cNvSpPr txBox="1"/>
          <p:nvPr/>
        </p:nvSpPr>
        <p:spPr>
          <a:xfrm>
            <a:off x="6249802" y="5352700"/>
            <a:ext cx="507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A.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雄壯     </a:t>
            </a: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B.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低沉   </a:t>
            </a:r>
            <a:r>
              <a:rPr lang="en-US" altLang="zh-TW" sz="2800" dirty="0">
                <a:solidFill>
                  <a:srgbClr val="7030A0"/>
                </a:solidFill>
                <a:ea typeface="標楷體" panose="03000509000000000000" pitchFamily="65" charset="-120"/>
              </a:rPr>
              <a:t>C. </a:t>
            </a:r>
            <a:r>
              <a:rPr lang="zh-TW" altLang="en-US" sz="2800" dirty="0">
                <a:solidFill>
                  <a:srgbClr val="7030A0"/>
                </a:solidFill>
                <a:ea typeface="標楷體" panose="03000509000000000000" pitchFamily="65" charset="-120"/>
              </a:rPr>
              <a:t>高亢</a:t>
            </a:r>
            <a:endParaRPr lang="en-US" altLang="zh-TW" sz="2800" dirty="0">
              <a:solidFill>
                <a:srgbClr val="7030A0"/>
              </a:solidFill>
              <a:ea typeface="標楷體" panose="03000509000000000000" pitchFamily="65" charset="-120"/>
            </a:endParaRPr>
          </a:p>
        </p:txBody>
      </p:sp>
      <p:pic>
        <p:nvPicPr>
          <p:cNvPr id="5" name="Music_2AP2701_man">
            <a:hlinkClick r:id="" action="ppaction://media"/>
            <a:extLst>
              <a:ext uri="{FF2B5EF4-FFF2-40B4-BE49-F238E27FC236}">
                <a16:creationId xmlns:a16="http://schemas.microsoft.com/office/drawing/2014/main" id="{CF63438D-875A-46B2-AEBF-30345CDBE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8680" y="4564709"/>
            <a:ext cx="372859" cy="360000"/>
          </a:xfrm>
          <a:prstGeom prst="rect">
            <a:avLst/>
          </a:prstGeom>
        </p:spPr>
      </p:pic>
      <p:pic>
        <p:nvPicPr>
          <p:cNvPr id="6" name="Music_2AP2701_woman">
            <a:hlinkClick r:id="" action="ppaction://media"/>
            <a:extLst>
              <a:ext uri="{FF2B5EF4-FFF2-40B4-BE49-F238E27FC236}">
                <a16:creationId xmlns:a16="http://schemas.microsoft.com/office/drawing/2014/main" id="{EDCEE86A-E65F-4127-8526-43EAED4BCE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5048" y="5974686"/>
            <a:ext cx="372859" cy="360000"/>
          </a:xfrm>
          <a:prstGeom prst="rect">
            <a:avLst/>
          </a:prstGeom>
        </p:spPr>
      </p:pic>
      <p:pic>
        <p:nvPicPr>
          <p:cNvPr id="7" name="Music_2AP2701_child">
            <a:hlinkClick r:id="" action="ppaction://media"/>
            <a:extLst>
              <a:ext uri="{FF2B5EF4-FFF2-40B4-BE49-F238E27FC236}">
                <a16:creationId xmlns:a16="http://schemas.microsoft.com/office/drawing/2014/main" id="{5D785730-D135-4BB8-8B91-9BB4FB1FC44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2189" y="3316504"/>
            <a:ext cx="372859" cy="360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481D7142-B1A9-4AE2-994A-D6136923EB21}"/>
              </a:ext>
            </a:extLst>
          </p:cNvPr>
          <p:cNvSpPr/>
          <p:nvPr/>
        </p:nvSpPr>
        <p:spPr bwMode="auto">
          <a:xfrm>
            <a:off x="7903644" y="2276872"/>
            <a:ext cx="548111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CBC68DDC-673B-4408-86D6-FE691A9EA354}"/>
              </a:ext>
            </a:extLst>
          </p:cNvPr>
          <p:cNvSpPr/>
          <p:nvPr/>
        </p:nvSpPr>
        <p:spPr bwMode="auto">
          <a:xfrm>
            <a:off x="6247907" y="3272662"/>
            <a:ext cx="548111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CD61D980-43A6-4804-8D38-F1B2686C92A8}"/>
              </a:ext>
            </a:extLst>
          </p:cNvPr>
          <p:cNvSpPr/>
          <p:nvPr/>
        </p:nvSpPr>
        <p:spPr bwMode="auto">
          <a:xfrm>
            <a:off x="6247906" y="4312681"/>
            <a:ext cx="548111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DE631653-F6B0-43BD-B0CF-35D544C823F6}"/>
              </a:ext>
            </a:extLst>
          </p:cNvPr>
          <p:cNvSpPr/>
          <p:nvPr/>
        </p:nvSpPr>
        <p:spPr bwMode="auto">
          <a:xfrm>
            <a:off x="9442224" y="4312681"/>
            <a:ext cx="548111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2FF8A83-ECAA-498D-A741-6AB67D59A0B7}"/>
              </a:ext>
            </a:extLst>
          </p:cNvPr>
          <p:cNvSpPr/>
          <p:nvPr/>
        </p:nvSpPr>
        <p:spPr bwMode="auto">
          <a:xfrm>
            <a:off x="6231064" y="5362282"/>
            <a:ext cx="548111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582AC283-C543-4523-9CD6-B8EB2950C6D5}"/>
              </a:ext>
            </a:extLst>
          </p:cNvPr>
          <p:cNvSpPr/>
          <p:nvPr/>
        </p:nvSpPr>
        <p:spPr bwMode="auto">
          <a:xfrm>
            <a:off x="7786660" y="5362282"/>
            <a:ext cx="548111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1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D950088-B3B5-4562-A750-B8B51653A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7B81AE-9B7A-43CD-A3C4-2CD73915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0"/>
            <a:ext cx="12191999" cy="688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1">
            <a:extLst>
              <a:ext uri="{FF2B5EF4-FFF2-40B4-BE49-F238E27FC236}">
                <a16:creationId xmlns:a16="http://schemas.microsoft.com/office/drawing/2014/main" id="{B2526B24-2041-44D0-BE89-902AFFFC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A020ED7A-6195-4A13-A2C7-BB58FF98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 dirty="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486" name="Rectangle: Rounded Corners 13">
            <a:extLst>
              <a:ext uri="{FF2B5EF4-FFF2-40B4-BE49-F238E27FC236}">
                <a16:creationId xmlns:a16="http://schemas.microsoft.com/office/drawing/2014/main" id="{95481B3B-DE55-49E0-884A-C4CC8F92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51" y="1484784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評估資源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0487" name="手繪多邊形 17">
            <a:extLst>
              <a:ext uri="{FF2B5EF4-FFF2-40B4-BE49-F238E27FC236}">
                <a16:creationId xmlns:a16="http://schemas.microsoft.com/office/drawing/2014/main" id="{6A3219D3-CF10-435E-8A4A-255A695E2DC1}"/>
              </a:ext>
            </a:extLst>
          </p:cNvPr>
          <p:cNvSpPr>
            <a:spLocks/>
          </p:cNvSpPr>
          <p:nvPr/>
        </p:nvSpPr>
        <p:spPr bwMode="auto">
          <a:xfrm>
            <a:off x="2804863" y="1020763"/>
            <a:ext cx="7467600" cy="1514474"/>
          </a:xfrm>
          <a:custGeom>
            <a:avLst/>
            <a:gdLst>
              <a:gd name="T0" fmla="*/ 3052575 w 6010312"/>
              <a:gd name="T1" fmla="*/ 11 h 4278079"/>
              <a:gd name="T2" fmla="*/ 2283831 w 6010312"/>
              <a:gd name="T3" fmla="*/ 101 h 4278079"/>
              <a:gd name="T4" fmla="*/ 23039947 w 6010312"/>
              <a:gd name="T5" fmla="*/ 106 h 4278079"/>
              <a:gd name="T6" fmla="*/ 24717206 w 6010312"/>
              <a:gd name="T7" fmla="*/ 12 h 4278079"/>
              <a:gd name="T8" fmla="*/ 3052575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手繪多邊形 17">
            <a:extLst>
              <a:ext uri="{FF2B5EF4-FFF2-40B4-BE49-F238E27FC236}">
                <a16:creationId xmlns:a16="http://schemas.microsoft.com/office/drawing/2014/main" id="{75FDAB94-400F-493D-A054-5091B6827712}"/>
              </a:ext>
            </a:extLst>
          </p:cNvPr>
          <p:cNvSpPr>
            <a:spLocks/>
          </p:cNvSpPr>
          <p:nvPr/>
        </p:nvSpPr>
        <p:spPr bwMode="auto">
          <a:xfrm>
            <a:off x="2813180" y="2985009"/>
            <a:ext cx="7891332" cy="1337756"/>
          </a:xfrm>
          <a:custGeom>
            <a:avLst/>
            <a:gdLst>
              <a:gd name="T0" fmla="*/ 3052575 w 6010312"/>
              <a:gd name="T1" fmla="*/ 362 h 4278079"/>
              <a:gd name="T2" fmla="*/ 2283831 w 6010312"/>
              <a:gd name="T3" fmla="*/ 3349 h 4278079"/>
              <a:gd name="T4" fmla="*/ 23039947 w 6010312"/>
              <a:gd name="T5" fmla="*/ 3518 h 4278079"/>
              <a:gd name="T6" fmla="*/ 24717206 w 6010312"/>
              <a:gd name="T7" fmla="*/ 405 h 4278079"/>
              <a:gd name="T8" fmla="*/ 3052575 w 6010312"/>
              <a:gd name="T9" fmla="*/ 362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: Rounded Corners 17">
            <a:extLst>
              <a:ext uri="{FF2B5EF4-FFF2-40B4-BE49-F238E27FC236}">
                <a16:creationId xmlns:a16="http://schemas.microsoft.com/office/drawing/2014/main" id="{8EAE026E-538E-40FB-BC56-BBD8FE1D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175" y="3386047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自學資源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0490" name="矩形 77">
            <a:extLst>
              <a:ext uri="{FF2B5EF4-FFF2-40B4-BE49-F238E27FC236}">
                <a16:creationId xmlns:a16="http://schemas.microsoft.com/office/drawing/2014/main" id="{9A051E6E-2D0D-4C84-9102-BA34B38A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825" y="1496105"/>
            <a:ext cx="6700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完成工作紙　，辨認三線譜上的唱名。</a:t>
            </a:r>
            <a:endParaRPr lang="zh-TW" altLang="zh-HK" sz="2600" dirty="0">
              <a:solidFill>
                <a:srgbClr val="FF6600"/>
              </a:solidFill>
              <a:ea typeface="標楷體" panose="03000509000000000000" pitchFamily="65" charset="-120"/>
            </a:endParaRPr>
          </a:p>
        </p:txBody>
      </p:sp>
      <p:sp>
        <p:nvSpPr>
          <p:cNvPr id="20491" name="矩形 77">
            <a:extLst>
              <a:ext uri="{FF2B5EF4-FFF2-40B4-BE49-F238E27FC236}">
                <a16:creationId xmlns:a16="http://schemas.microsoft.com/office/drawing/2014/main" id="{0EF56A75-FB68-4F70-924F-20E84137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431" y="3333085"/>
            <a:ext cx="69656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觀看影片　　，</a:t>
            </a:r>
            <a:r>
              <a:rPr lang="zh-HK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欣賞一首女聲獨唱的歌曲。</a:t>
            </a:r>
            <a:endParaRPr lang="en-US" sz="2600" dirty="0">
              <a:solidFill>
                <a:srgbClr val="008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3625E329-5266-4AAC-818A-D42D35291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290419"/>
            <a:ext cx="560881" cy="55478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926FDF-D853-46D2-B8EB-1F7944ED0F5E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 dirty="0">
                <a:solidFill>
                  <a:schemeClr val="bg1"/>
                </a:solidFill>
                <a:latin typeface="Arial" charset="0"/>
                <a:hlinkClick r:id="" action="ppaction://hlinkshowjump?jump=nextslide"/>
              </a:rPr>
              <a:t>完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2E615BA7-87E2-4E47-9A54-B8262920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手繪多邊形 17">
            <a:extLst>
              <a:ext uri="{FF2B5EF4-FFF2-40B4-BE49-F238E27FC236}">
                <a16:creationId xmlns:a16="http://schemas.microsoft.com/office/drawing/2014/main" id="{1BC967F1-E779-4F62-BBC4-DFC6922E9792}"/>
              </a:ext>
            </a:extLst>
          </p:cNvPr>
          <p:cNvSpPr>
            <a:spLocks/>
          </p:cNvSpPr>
          <p:nvPr/>
        </p:nvSpPr>
        <p:spPr bwMode="auto">
          <a:xfrm>
            <a:off x="2831033" y="4636250"/>
            <a:ext cx="7459284" cy="1506649"/>
          </a:xfrm>
          <a:custGeom>
            <a:avLst/>
            <a:gdLst>
              <a:gd name="T0" fmla="*/ 3052575 w 6010312"/>
              <a:gd name="T1" fmla="*/ 362 h 4278079"/>
              <a:gd name="T2" fmla="*/ 2283831 w 6010312"/>
              <a:gd name="T3" fmla="*/ 3349 h 4278079"/>
              <a:gd name="T4" fmla="*/ 23039947 w 6010312"/>
              <a:gd name="T5" fmla="*/ 3518 h 4278079"/>
              <a:gd name="T6" fmla="*/ 24717206 w 6010312"/>
              <a:gd name="T7" fmla="*/ 405 h 4278079"/>
              <a:gd name="T8" fmla="*/ 3052575 w 6010312"/>
              <a:gd name="T9" fmla="*/ 362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7030A0">
              <a:alpha val="21176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AFA59574-48E5-4D28-A2A4-9BA92530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51" y="5112707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延伸學習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矩形 77">
            <a:extLst>
              <a:ext uri="{FF2B5EF4-FFF2-40B4-BE49-F238E27FC236}">
                <a16:creationId xmlns:a16="http://schemas.microsoft.com/office/drawing/2014/main" id="{A6BC3E4E-0F5F-4FA0-B7B7-B85262034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475" y="4897630"/>
            <a:ext cx="632823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學唱</a:t>
            </a:r>
            <a:r>
              <a:rPr lang="en-US" altLang="zh-TW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刷牙歌</a:t>
            </a:r>
            <a:r>
              <a:rPr lang="en-US" altLang="zh-TW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的原曲英詞版本</a:t>
            </a:r>
            <a:r>
              <a:rPr lang="en-US" sz="2600" i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 action="ppaction://hlinksldjump"/>
              </a:rPr>
              <a:t>This Old Man</a:t>
            </a:r>
            <a:r>
              <a:rPr lang="zh-TW" altLang="en-US" sz="2600" i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i="1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物件 2">
            <a:hlinkClick r:id="" action="ppaction://ole?verb=1"/>
            <a:extLst>
              <a:ext uri="{FF2B5EF4-FFF2-40B4-BE49-F238E27FC236}">
                <a16:creationId xmlns:a16="http://schemas.microsoft.com/office/drawing/2014/main" id="{2A50E2B7-CE2C-4624-9714-8D0EAA180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33759"/>
              </p:ext>
            </p:extLst>
          </p:nvPr>
        </p:nvGraphicFramePr>
        <p:xfrm>
          <a:off x="5537464" y="1585573"/>
          <a:ext cx="464375" cy="94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showAsIcon="1" r:id="rId9" imgW="380850" imgH="771525" progId="Word.Document.8">
                  <p:embed/>
                </p:oleObj>
              </mc:Choice>
              <mc:Fallback>
                <p:oleObj name="Document" showAsIcon="1" r:id="rId9" imgW="380850" imgH="771525" progId="Word.Document.8">
                  <p:embed/>
                  <p:pic>
                    <p:nvPicPr>
                      <p:cNvPr id="3" name="物件 2">
                        <a:hlinkClick r:id="" action="ppaction://ole?verb=1"/>
                        <a:extLst>
                          <a:ext uri="{FF2B5EF4-FFF2-40B4-BE49-F238E27FC236}">
                            <a16:creationId xmlns:a16="http://schemas.microsoft.com/office/drawing/2014/main" id="{2A50E2B7-CE2C-4624-9714-8D0EAA180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37464" y="1585573"/>
                        <a:ext cx="464375" cy="940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384" y="6381328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 dirty="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4F7BD8E-400F-482D-B87B-6AA7D2EECCAE}"/>
              </a:ext>
            </a:extLst>
          </p:cNvPr>
          <p:cNvSpPr txBox="1"/>
          <p:nvPr/>
        </p:nvSpPr>
        <p:spPr>
          <a:xfrm>
            <a:off x="0" y="44624"/>
            <a:ext cx="12192000" cy="681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\</a:t>
            </a:r>
            <a:endParaRPr lang="en-US" altLang="en-US" dirty="0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4680" y="-4366"/>
            <a:ext cx="1221668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932" y="154064"/>
            <a:ext cx="347728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02" y="153962"/>
            <a:ext cx="323669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ea typeface="標楷體" pitchFamily="65" charset="-120"/>
              </a:rPr>
              <a:t>學唱</a:t>
            </a:r>
            <a:r>
              <a:rPr lang="en-US" altLang="zh-TW" sz="2800" i="1" dirty="0">
                <a:solidFill>
                  <a:srgbClr val="FF66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This Old Man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7C59604E-9AE7-406E-8F42-35FD0C07C208}"/>
              </a:ext>
            </a:extLst>
          </p:cNvPr>
          <p:cNvSpPr/>
          <p:nvPr/>
        </p:nvSpPr>
        <p:spPr bwMode="auto">
          <a:xfrm>
            <a:off x="740768" y="1340316"/>
            <a:ext cx="1802193" cy="52322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純音樂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1392C8D6-AF0F-4464-8D6D-3730F8AF68C6}"/>
              </a:ext>
            </a:extLst>
          </p:cNvPr>
          <p:cNvSpPr/>
          <p:nvPr/>
        </p:nvSpPr>
        <p:spPr bwMode="auto">
          <a:xfrm>
            <a:off x="730935" y="2263840"/>
            <a:ext cx="1802193" cy="52322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範唱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F31EBB37-9E1F-4BEC-898E-4ACFBDB1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415760" y="6227763"/>
            <a:ext cx="178435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39E1AF-A24F-4B9E-8808-7F20F93650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1598" r="5375" b="17450"/>
          <a:stretch/>
        </p:blipFill>
        <p:spPr>
          <a:xfrm>
            <a:off x="3575720" y="836940"/>
            <a:ext cx="5824478" cy="5787948"/>
          </a:xfrm>
          <a:prstGeom prst="rect">
            <a:avLst/>
          </a:prstGeom>
        </p:spPr>
      </p:pic>
      <p:pic>
        <p:nvPicPr>
          <p:cNvPr id="10" name="1AP54songm">
            <a:hlinkClick r:id="" action="ppaction://media"/>
            <a:extLst>
              <a:ext uri="{FF2B5EF4-FFF2-40B4-BE49-F238E27FC236}">
                <a16:creationId xmlns:a16="http://schemas.microsoft.com/office/drawing/2014/main" id="{A5B330F2-2D99-4206-ADF4-0365111BD0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591" y="1408360"/>
            <a:ext cx="372859" cy="360000"/>
          </a:xfrm>
          <a:prstGeom prst="rect">
            <a:avLst/>
          </a:prstGeom>
        </p:spPr>
      </p:pic>
      <p:pic>
        <p:nvPicPr>
          <p:cNvPr id="11" name="1AP54songs">
            <a:hlinkClick r:id="" action="ppaction://media"/>
            <a:extLst>
              <a:ext uri="{FF2B5EF4-FFF2-40B4-BE49-F238E27FC236}">
                <a16:creationId xmlns:a16="http://schemas.microsoft.com/office/drawing/2014/main" id="{D030109E-4DBE-4E2E-BF29-5AF83B0F18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2484" y="2345450"/>
            <a:ext cx="372859" cy="360000"/>
          </a:xfrm>
          <a:prstGeom prst="rect">
            <a:avLst/>
          </a:prstGeom>
        </p:spPr>
      </p:pic>
      <p:pic>
        <p:nvPicPr>
          <p:cNvPr id="1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48830743-34B7-4F7D-89DF-4CF04F0F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6788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F1A130B-54CB-4C30-A973-3A417E758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0"/>
            <a:ext cx="1223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E8DE-5772-4FD6-AEBD-B1FF3E24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09130"/>
            <a:ext cx="9299376" cy="1219870"/>
          </a:xfrm>
        </p:spPr>
        <p:txBody>
          <a:bodyPr/>
          <a:lstStyle/>
          <a:p>
            <a:pPr lvl="0"/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通過聆聽同學的歌聲和錄音，認識獨唱</a:t>
            </a:r>
            <a:endParaRPr lang="en-US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學會分辨和比較童聲、女聲和男聲的聲音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運用簡單音樂術語來描述歌聲的特色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A916A01B-9B80-46C2-8882-6A8B8AAB194F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279632 w 6010312"/>
              <a:gd name="T1" fmla="*/ 0 h 4278079"/>
              <a:gd name="T2" fmla="*/ 209211 w 6010312"/>
              <a:gd name="T3" fmla="*/ 4 h 4278079"/>
              <a:gd name="T4" fmla="*/ 2110582 w 6010312"/>
              <a:gd name="T5" fmla="*/ 4 h 4278079"/>
              <a:gd name="T6" fmla="*/ 2264227 w 6010312"/>
              <a:gd name="T7" fmla="*/ 0 h 4278079"/>
              <a:gd name="T8" fmla="*/ 279632 w 6010312"/>
              <a:gd name="T9" fmla="*/ 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22097152-C913-443E-AC00-C4DF2CFB9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8638"/>
            <a:ext cx="8229600" cy="1143000"/>
          </a:xfrm>
        </p:spPr>
        <p:txBody>
          <a:bodyPr/>
          <a:lstStyle/>
          <a:p>
            <a:r>
              <a:rPr lang="zh-TW" altLang="en-US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D2D2D6F5-581B-457B-BD60-A732884F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8" y="-15875"/>
            <a:ext cx="1220525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044503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197306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認識唱名 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f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7">
            <a:extLst>
              <a:ext uri="{FF2B5EF4-FFF2-40B4-BE49-F238E27FC236}">
                <a16:creationId xmlns:a16="http://schemas.microsoft.com/office/drawing/2014/main" id="{E87E72D8-FA56-4FE9-B075-B69FCA01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7870818" y="1422813"/>
            <a:ext cx="1634935" cy="16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7">
            <a:extLst>
              <a:ext uri="{FF2B5EF4-FFF2-40B4-BE49-F238E27FC236}">
                <a16:creationId xmlns:a16="http://schemas.microsoft.com/office/drawing/2014/main" id="{FA9760C4-6A75-49AD-BF1F-0FA189C7E455}"/>
              </a:ext>
            </a:extLst>
          </p:cNvPr>
          <p:cNvGrpSpPr/>
          <p:nvPr/>
        </p:nvGrpSpPr>
        <p:grpSpPr>
          <a:xfrm>
            <a:off x="3150204" y="487558"/>
            <a:ext cx="5150584" cy="752725"/>
            <a:chOff x="7687553" y="-1744639"/>
            <a:chExt cx="3902694" cy="1278925"/>
          </a:xfrm>
        </p:grpSpPr>
        <p:sp>
          <p:nvSpPr>
            <p:cNvPr id="27" name="Speech Bubble: Rectangle with Corners Rounded 18">
              <a:extLst>
                <a:ext uri="{FF2B5EF4-FFF2-40B4-BE49-F238E27FC236}">
                  <a16:creationId xmlns:a16="http://schemas.microsoft.com/office/drawing/2014/main" id="{3C390865-B138-4459-9A00-E35B6BA4C343}"/>
                </a:ext>
              </a:extLst>
            </p:cNvPr>
            <p:cNvSpPr/>
            <p:nvPr/>
          </p:nvSpPr>
          <p:spPr bwMode="auto">
            <a:xfrm>
              <a:off x="7687553" y="-1744639"/>
              <a:ext cx="3868939" cy="1278925"/>
            </a:xfrm>
            <a:prstGeom prst="wedgeRoundRectCallout">
              <a:avLst>
                <a:gd name="adj1" fmla="val 40639"/>
                <a:gd name="adj2" fmla="val 87666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8" name="矩形 1">
              <a:extLst>
                <a:ext uri="{FF2B5EF4-FFF2-40B4-BE49-F238E27FC236}">
                  <a16:creationId xmlns:a16="http://schemas.microsoft.com/office/drawing/2014/main" id="{9471B577-C784-43F4-8EDC-9C7B132D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0341" y="-1615668"/>
              <a:ext cx="3819906" cy="88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你知道以下這個音的唱名嗎？</a:t>
              </a: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33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8D0FC04-C33A-478F-A324-ACDED8814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10175212" y="3691266"/>
            <a:ext cx="1594129" cy="3212976"/>
          </a:xfrm>
          <a:prstGeom prst="rect">
            <a:avLst/>
          </a:prstGeom>
        </p:spPr>
      </p:pic>
      <p:sp>
        <p:nvSpPr>
          <p:cNvPr id="34" name="Speech Bubble: Rectangle with Corners Rounded 7">
            <a:extLst>
              <a:ext uri="{FF2B5EF4-FFF2-40B4-BE49-F238E27FC236}">
                <a16:creationId xmlns:a16="http://schemas.microsoft.com/office/drawing/2014/main" id="{B4114ACD-43FE-43A5-8791-C088FA7A5D2F}"/>
              </a:ext>
            </a:extLst>
          </p:cNvPr>
          <p:cNvSpPr/>
          <p:nvPr/>
        </p:nvSpPr>
        <p:spPr bwMode="auto">
          <a:xfrm>
            <a:off x="6312025" y="4869160"/>
            <a:ext cx="2808312" cy="720080"/>
          </a:xfrm>
          <a:prstGeom prst="wedgeRoundRectCallout">
            <a:avLst>
              <a:gd name="adj1" fmla="val 80673"/>
              <a:gd name="adj2" fmla="val -39651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32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這個音是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</a:t>
            </a:r>
            <a:r>
              <a:rPr lang="zh-TW" altLang="en-US" sz="32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。　</a:t>
            </a:r>
            <a:endParaRPr lang="en-GB" sz="32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B3B5E74-EF7E-46AC-849C-D823D2861320}"/>
              </a:ext>
            </a:extLst>
          </p:cNvPr>
          <p:cNvSpPr/>
          <p:nvPr/>
        </p:nvSpPr>
        <p:spPr bwMode="auto">
          <a:xfrm>
            <a:off x="2471592" y="2085144"/>
            <a:ext cx="5389360" cy="2232248"/>
          </a:xfrm>
          <a:custGeom>
            <a:avLst/>
            <a:gdLst>
              <a:gd name="connsiteX0" fmla="*/ 0 w 5389360"/>
              <a:gd name="connsiteY0" fmla="*/ 372049 h 2232248"/>
              <a:gd name="connsiteX1" fmla="*/ 372049 w 5389360"/>
              <a:gd name="connsiteY1" fmla="*/ 0 h 2232248"/>
              <a:gd name="connsiteX2" fmla="*/ 1128563 w 5389360"/>
              <a:gd name="connsiteY2" fmla="*/ 0 h 2232248"/>
              <a:gd name="connsiteX3" fmla="*/ 1699267 w 5389360"/>
              <a:gd name="connsiteY3" fmla="*/ 0 h 2232248"/>
              <a:gd name="connsiteX4" fmla="*/ 2362876 w 5389360"/>
              <a:gd name="connsiteY4" fmla="*/ 0 h 2232248"/>
              <a:gd name="connsiteX5" fmla="*/ 2980032 w 5389360"/>
              <a:gd name="connsiteY5" fmla="*/ 0 h 2232248"/>
              <a:gd name="connsiteX6" fmla="*/ 3690093 w 5389360"/>
              <a:gd name="connsiteY6" fmla="*/ 0 h 2232248"/>
              <a:gd name="connsiteX7" fmla="*/ 4353702 w 5389360"/>
              <a:gd name="connsiteY7" fmla="*/ 0 h 2232248"/>
              <a:gd name="connsiteX8" fmla="*/ 5017311 w 5389360"/>
              <a:gd name="connsiteY8" fmla="*/ 0 h 2232248"/>
              <a:gd name="connsiteX9" fmla="*/ 5389360 w 5389360"/>
              <a:gd name="connsiteY9" fmla="*/ 372049 h 2232248"/>
              <a:gd name="connsiteX10" fmla="*/ 5389360 w 5389360"/>
              <a:gd name="connsiteY10" fmla="*/ 853218 h 2232248"/>
              <a:gd name="connsiteX11" fmla="*/ 5389360 w 5389360"/>
              <a:gd name="connsiteY11" fmla="*/ 1379030 h 2232248"/>
              <a:gd name="connsiteX12" fmla="*/ 5389360 w 5389360"/>
              <a:gd name="connsiteY12" fmla="*/ 1860199 h 2232248"/>
              <a:gd name="connsiteX13" fmla="*/ 5017311 w 5389360"/>
              <a:gd name="connsiteY13" fmla="*/ 2232248 h 2232248"/>
              <a:gd name="connsiteX14" fmla="*/ 4400155 w 5389360"/>
              <a:gd name="connsiteY14" fmla="*/ 2232248 h 2232248"/>
              <a:gd name="connsiteX15" fmla="*/ 3690093 w 5389360"/>
              <a:gd name="connsiteY15" fmla="*/ 2232248 h 2232248"/>
              <a:gd name="connsiteX16" fmla="*/ 2933579 w 5389360"/>
              <a:gd name="connsiteY16" fmla="*/ 2232248 h 2232248"/>
              <a:gd name="connsiteX17" fmla="*/ 2223518 w 5389360"/>
              <a:gd name="connsiteY17" fmla="*/ 2232248 h 2232248"/>
              <a:gd name="connsiteX18" fmla="*/ 1606361 w 5389360"/>
              <a:gd name="connsiteY18" fmla="*/ 2232248 h 2232248"/>
              <a:gd name="connsiteX19" fmla="*/ 1082110 w 5389360"/>
              <a:gd name="connsiteY19" fmla="*/ 2232248 h 2232248"/>
              <a:gd name="connsiteX20" fmla="*/ 372049 w 5389360"/>
              <a:gd name="connsiteY20" fmla="*/ 2232248 h 2232248"/>
              <a:gd name="connsiteX21" fmla="*/ 0 w 5389360"/>
              <a:gd name="connsiteY21" fmla="*/ 1860199 h 2232248"/>
              <a:gd name="connsiteX22" fmla="*/ 0 w 5389360"/>
              <a:gd name="connsiteY22" fmla="*/ 1334386 h 2232248"/>
              <a:gd name="connsiteX23" fmla="*/ 0 w 5389360"/>
              <a:gd name="connsiteY23" fmla="*/ 838336 h 2232248"/>
              <a:gd name="connsiteX24" fmla="*/ 0 w 5389360"/>
              <a:gd name="connsiteY24" fmla="*/ 372049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89360" h="2232248" fill="none" extrusionOk="0">
                <a:moveTo>
                  <a:pt x="0" y="372049"/>
                </a:moveTo>
                <a:cubicBezTo>
                  <a:pt x="17072" y="118858"/>
                  <a:pt x="181390" y="6326"/>
                  <a:pt x="372049" y="0"/>
                </a:cubicBezTo>
                <a:cubicBezTo>
                  <a:pt x="689060" y="29270"/>
                  <a:pt x="807745" y="-23446"/>
                  <a:pt x="1128563" y="0"/>
                </a:cubicBezTo>
                <a:cubicBezTo>
                  <a:pt x="1449381" y="23446"/>
                  <a:pt x="1500936" y="-22435"/>
                  <a:pt x="1699267" y="0"/>
                </a:cubicBezTo>
                <a:cubicBezTo>
                  <a:pt x="1897598" y="22435"/>
                  <a:pt x="2176998" y="23793"/>
                  <a:pt x="2362876" y="0"/>
                </a:cubicBezTo>
                <a:cubicBezTo>
                  <a:pt x="2548754" y="-23793"/>
                  <a:pt x="2674082" y="-30580"/>
                  <a:pt x="2980032" y="0"/>
                </a:cubicBezTo>
                <a:cubicBezTo>
                  <a:pt x="3285982" y="30580"/>
                  <a:pt x="3351935" y="-32392"/>
                  <a:pt x="3690093" y="0"/>
                </a:cubicBezTo>
                <a:cubicBezTo>
                  <a:pt x="4028251" y="32392"/>
                  <a:pt x="4147059" y="6694"/>
                  <a:pt x="4353702" y="0"/>
                </a:cubicBezTo>
                <a:cubicBezTo>
                  <a:pt x="4560345" y="-6694"/>
                  <a:pt x="4826877" y="14352"/>
                  <a:pt x="5017311" y="0"/>
                </a:cubicBezTo>
                <a:cubicBezTo>
                  <a:pt x="5205278" y="-40873"/>
                  <a:pt x="5418821" y="188767"/>
                  <a:pt x="5389360" y="372049"/>
                </a:cubicBezTo>
                <a:cubicBezTo>
                  <a:pt x="5399224" y="553712"/>
                  <a:pt x="5408564" y="732508"/>
                  <a:pt x="5389360" y="853218"/>
                </a:cubicBezTo>
                <a:cubicBezTo>
                  <a:pt x="5370156" y="973928"/>
                  <a:pt x="5384651" y="1260489"/>
                  <a:pt x="5389360" y="1379030"/>
                </a:cubicBezTo>
                <a:cubicBezTo>
                  <a:pt x="5394069" y="1497571"/>
                  <a:pt x="5386910" y="1763966"/>
                  <a:pt x="5389360" y="1860199"/>
                </a:cubicBezTo>
                <a:cubicBezTo>
                  <a:pt x="5364841" y="2057355"/>
                  <a:pt x="5200878" y="2236086"/>
                  <a:pt x="5017311" y="2232248"/>
                </a:cubicBezTo>
                <a:cubicBezTo>
                  <a:pt x="4754360" y="2213081"/>
                  <a:pt x="4706723" y="2211166"/>
                  <a:pt x="4400155" y="2232248"/>
                </a:cubicBezTo>
                <a:cubicBezTo>
                  <a:pt x="4093587" y="2253330"/>
                  <a:pt x="3941509" y="2243286"/>
                  <a:pt x="3690093" y="2232248"/>
                </a:cubicBezTo>
                <a:cubicBezTo>
                  <a:pt x="3438677" y="2221210"/>
                  <a:pt x="3190486" y="2259969"/>
                  <a:pt x="2933579" y="2232248"/>
                </a:cubicBezTo>
                <a:cubicBezTo>
                  <a:pt x="2676672" y="2204527"/>
                  <a:pt x="2509160" y="2209993"/>
                  <a:pt x="2223518" y="2232248"/>
                </a:cubicBezTo>
                <a:cubicBezTo>
                  <a:pt x="1937876" y="2254503"/>
                  <a:pt x="1899841" y="2213167"/>
                  <a:pt x="1606361" y="2232248"/>
                </a:cubicBezTo>
                <a:cubicBezTo>
                  <a:pt x="1312881" y="2251329"/>
                  <a:pt x="1207688" y="2230157"/>
                  <a:pt x="1082110" y="2232248"/>
                </a:cubicBezTo>
                <a:cubicBezTo>
                  <a:pt x="956532" y="2234339"/>
                  <a:pt x="695324" y="2258804"/>
                  <a:pt x="372049" y="2232248"/>
                </a:cubicBezTo>
                <a:cubicBezTo>
                  <a:pt x="211259" y="2226520"/>
                  <a:pt x="-7806" y="2074317"/>
                  <a:pt x="0" y="1860199"/>
                </a:cubicBezTo>
                <a:cubicBezTo>
                  <a:pt x="-15144" y="1600735"/>
                  <a:pt x="-23013" y="1543746"/>
                  <a:pt x="0" y="1334386"/>
                </a:cubicBezTo>
                <a:cubicBezTo>
                  <a:pt x="23013" y="1125026"/>
                  <a:pt x="-2958" y="1061773"/>
                  <a:pt x="0" y="838336"/>
                </a:cubicBezTo>
                <a:cubicBezTo>
                  <a:pt x="2958" y="614899"/>
                  <a:pt x="-14401" y="586051"/>
                  <a:pt x="0" y="372049"/>
                </a:cubicBezTo>
                <a:close/>
              </a:path>
              <a:path w="5389360" h="2232248" stroke="0" extrusionOk="0">
                <a:moveTo>
                  <a:pt x="0" y="372049"/>
                </a:moveTo>
                <a:cubicBezTo>
                  <a:pt x="-7717" y="208845"/>
                  <a:pt x="148637" y="38490"/>
                  <a:pt x="372049" y="0"/>
                </a:cubicBezTo>
                <a:cubicBezTo>
                  <a:pt x="562291" y="28562"/>
                  <a:pt x="775754" y="27362"/>
                  <a:pt x="989205" y="0"/>
                </a:cubicBezTo>
                <a:cubicBezTo>
                  <a:pt x="1202656" y="-27362"/>
                  <a:pt x="1369186" y="-27849"/>
                  <a:pt x="1652814" y="0"/>
                </a:cubicBezTo>
                <a:cubicBezTo>
                  <a:pt x="1936442" y="27849"/>
                  <a:pt x="2020433" y="27954"/>
                  <a:pt x="2223518" y="0"/>
                </a:cubicBezTo>
                <a:cubicBezTo>
                  <a:pt x="2426603" y="-27954"/>
                  <a:pt x="2753075" y="24331"/>
                  <a:pt x="2933579" y="0"/>
                </a:cubicBezTo>
                <a:cubicBezTo>
                  <a:pt x="3114083" y="-24331"/>
                  <a:pt x="3437432" y="-11503"/>
                  <a:pt x="3643641" y="0"/>
                </a:cubicBezTo>
                <a:cubicBezTo>
                  <a:pt x="3849850" y="11503"/>
                  <a:pt x="4055518" y="5021"/>
                  <a:pt x="4214344" y="0"/>
                </a:cubicBezTo>
                <a:cubicBezTo>
                  <a:pt x="4373170" y="-5021"/>
                  <a:pt x="4783492" y="-31300"/>
                  <a:pt x="5017311" y="0"/>
                </a:cubicBezTo>
                <a:cubicBezTo>
                  <a:pt x="5211781" y="25822"/>
                  <a:pt x="5365631" y="167822"/>
                  <a:pt x="5389360" y="372049"/>
                </a:cubicBezTo>
                <a:cubicBezTo>
                  <a:pt x="5385842" y="568269"/>
                  <a:pt x="5371953" y="671752"/>
                  <a:pt x="5389360" y="882981"/>
                </a:cubicBezTo>
                <a:cubicBezTo>
                  <a:pt x="5406767" y="1094210"/>
                  <a:pt x="5394002" y="1259800"/>
                  <a:pt x="5389360" y="1379030"/>
                </a:cubicBezTo>
                <a:cubicBezTo>
                  <a:pt x="5384718" y="1498260"/>
                  <a:pt x="5408215" y="1680779"/>
                  <a:pt x="5389360" y="1860199"/>
                </a:cubicBezTo>
                <a:cubicBezTo>
                  <a:pt x="5380949" y="2111009"/>
                  <a:pt x="5243729" y="2191007"/>
                  <a:pt x="5017311" y="2232248"/>
                </a:cubicBezTo>
                <a:cubicBezTo>
                  <a:pt x="4892217" y="2220124"/>
                  <a:pt x="4652089" y="2219959"/>
                  <a:pt x="4446607" y="2232248"/>
                </a:cubicBezTo>
                <a:cubicBezTo>
                  <a:pt x="4241125" y="2244537"/>
                  <a:pt x="4067656" y="2202778"/>
                  <a:pt x="3736546" y="2232248"/>
                </a:cubicBezTo>
                <a:cubicBezTo>
                  <a:pt x="3405436" y="2261718"/>
                  <a:pt x="3340585" y="2244909"/>
                  <a:pt x="3212295" y="2232248"/>
                </a:cubicBezTo>
                <a:cubicBezTo>
                  <a:pt x="3084005" y="2219587"/>
                  <a:pt x="2823990" y="2266906"/>
                  <a:pt x="2455781" y="2232248"/>
                </a:cubicBezTo>
                <a:cubicBezTo>
                  <a:pt x="2087572" y="2197590"/>
                  <a:pt x="2068721" y="2243713"/>
                  <a:pt x="1931530" y="2232248"/>
                </a:cubicBezTo>
                <a:cubicBezTo>
                  <a:pt x="1794339" y="2220783"/>
                  <a:pt x="1578580" y="2256606"/>
                  <a:pt x="1407279" y="2232248"/>
                </a:cubicBezTo>
                <a:cubicBezTo>
                  <a:pt x="1235978" y="2207890"/>
                  <a:pt x="805964" y="2240903"/>
                  <a:pt x="372049" y="2232248"/>
                </a:cubicBezTo>
                <a:cubicBezTo>
                  <a:pt x="154084" y="2272202"/>
                  <a:pt x="7294" y="2057079"/>
                  <a:pt x="0" y="1860199"/>
                </a:cubicBezTo>
                <a:cubicBezTo>
                  <a:pt x="5510" y="1756166"/>
                  <a:pt x="-24045" y="1602386"/>
                  <a:pt x="0" y="1349268"/>
                </a:cubicBezTo>
                <a:cubicBezTo>
                  <a:pt x="24045" y="1096150"/>
                  <a:pt x="985" y="993237"/>
                  <a:pt x="0" y="868099"/>
                </a:cubicBezTo>
                <a:cubicBezTo>
                  <a:pt x="-985" y="742961"/>
                  <a:pt x="1493" y="592366"/>
                  <a:pt x="0" y="372049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7420477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89B5AE5D-4A17-4716-BE9D-83886E26E7F4}"/>
              </a:ext>
            </a:extLst>
          </p:cNvPr>
          <p:cNvCxnSpPr/>
          <p:nvPr/>
        </p:nvCxnSpPr>
        <p:spPr bwMode="auto">
          <a:xfrm flipH="1">
            <a:off x="3259464" y="2636912"/>
            <a:ext cx="39604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1EF8BAC9-571A-4F5B-B55C-2A4306BBEC10}"/>
              </a:ext>
            </a:extLst>
          </p:cNvPr>
          <p:cNvCxnSpPr/>
          <p:nvPr/>
        </p:nvCxnSpPr>
        <p:spPr bwMode="auto">
          <a:xfrm flipH="1">
            <a:off x="3259464" y="3212976"/>
            <a:ext cx="39604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6A6DB9BB-5AD5-4AA8-9311-7A83804C829E}"/>
              </a:ext>
            </a:extLst>
          </p:cNvPr>
          <p:cNvCxnSpPr/>
          <p:nvPr/>
        </p:nvCxnSpPr>
        <p:spPr bwMode="auto">
          <a:xfrm flipH="1">
            <a:off x="3259464" y="3789040"/>
            <a:ext cx="39604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82FF96E4-73C4-4F91-853D-800F295729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36" y="2656887"/>
            <a:ext cx="864096" cy="54438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49F5F88-0D2C-4BE0-97C3-8DB1BB2DC008}"/>
              </a:ext>
            </a:extLst>
          </p:cNvPr>
          <p:cNvSpPr txBox="1"/>
          <p:nvPr/>
        </p:nvSpPr>
        <p:spPr>
          <a:xfrm>
            <a:off x="2827416" y="229622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66F47B2-10C4-4323-9D54-57B9FD9326F8}"/>
              </a:ext>
            </a:extLst>
          </p:cNvPr>
          <p:cNvSpPr txBox="1"/>
          <p:nvPr/>
        </p:nvSpPr>
        <p:spPr>
          <a:xfrm>
            <a:off x="2755408" y="290578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875790DC-43A8-43C9-B001-D4B7C4AC2842}"/>
              </a:ext>
            </a:extLst>
          </p:cNvPr>
          <p:cNvSpPr txBox="1"/>
          <p:nvPr/>
        </p:nvSpPr>
        <p:spPr>
          <a:xfrm>
            <a:off x="2791642" y="3501008"/>
            <a:ext cx="428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5 C -0.00209 0.01203 -0.00105 0.0081 4.58333E-6 0.00902 C 0.00507 0.01458 -0.00209 0.03148 -0.00248 0.03264 C -0.003 0.02801 -0.00365 0.0243 -0.00365 0.01875 C -0.00365 0.01064 -0.00066 3.7037E-6 4.58333E-6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7" y="-15875"/>
            <a:ext cx="12205258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1684463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161302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辨認唱名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1">
            <a:extLst>
              <a:ext uri="{FF2B5EF4-FFF2-40B4-BE49-F238E27FC236}">
                <a16:creationId xmlns:a16="http://schemas.microsoft.com/office/drawing/2014/main" id="{29FEF6DC-13C6-487D-A709-BFBA86B4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941" y="194761"/>
            <a:ext cx="8116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看看以下唱名在三線譜所在的位置，並唱出唱名。</a:t>
            </a:r>
            <a:endParaRPr lang="en-US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7A589E62-AAA2-42A8-A4E3-98D0F0FCE599}"/>
              </a:ext>
            </a:extLst>
          </p:cNvPr>
          <p:cNvSpPr/>
          <p:nvPr/>
        </p:nvSpPr>
        <p:spPr bwMode="auto">
          <a:xfrm>
            <a:off x="789272" y="1134006"/>
            <a:ext cx="2686216" cy="1522881"/>
          </a:xfrm>
          <a:prstGeom prst="roundRect">
            <a:avLst/>
          </a:prstGeom>
          <a:solidFill>
            <a:srgbClr val="E7F4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1.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cs typeface="Times New Roman" panose="02020603050405020304" pitchFamily="18" charset="0"/>
              </a:rPr>
              <a:t>      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rgbClr val="D6009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     m     s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rgbClr val="D6009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89B5AE5D-4A17-4716-BE9D-83886E26E7F4}"/>
              </a:ext>
            </a:extLst>
          </p:cNvPr>
          <p:cNvCxnSpPr/>
          <p:nvPr/>
        </p:nvCxnSpPr>
        <p:spPr bwMode="auto">
          <a:xfrm flipH="1">
            <a:off x="1279244" y="1410976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CC1040E-8E6D-4C4B-A89B-03B538604B32}"/>
              </a:ext>
            </a:extLst>
          </p:cNvPr>
          <p:cNvCxnSpPr/>
          <p:nvPr/>
        </p:nvCxnSpPr>
        <p:spPr bwMode="auto">
          <a:xfrm flipH="1">
            <a:off x="1279244" y="1628800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FBD20726-D272-4E4A-8D69-15CC9BF9D9D3}"/>
              </a:ext>
            </a:extLst>
          </p:cNvPr>
          <p:cNvCxnSpPr/>
          <p:nvPr/>
        </p:nvCxnSpPr>
        <p:spPr bwMode="auto">
          <a:xfrm flipH="1">
            <a:off x="1279244" y="1844824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82FF96E4-73C4-4F91-853D-800F295729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90" y="1743068"/>
            <a:ext cx="306168" cy="192886"/>
          </a:xfrm>
          <a:prstGeom prst="rect">
            <a:avLst/>
          </a:prstGeom>
        </p:spPr>
      </p:pic>
      <p:pic>
        <p:nvPicPr>
          <p:cNvPr id="36" name="圖片 35" descr="一張含有 畫畫 的圖片&#10;&#10;自動產生的描述">
            <a:extLst>
              <a:ext uri="{FF2B5EF4-FFF2-40B4-BE49-F238E27FC236}">
                <a16:creationId xmlns:a16="http://schemas.microsoft.com/office/drawing/2014/main" id="{4B83786B-DC80-4157-A927-C3D6AC83A7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39" y="1522114"/>
            <a:ext cx="306168" cy="192886"/>
          </a:xfrm>
          <a:prstGeom prst="rect">
            <a:avLst/>
          </a:prstGeom>
        </p:spPr>
      </p:pic>
      <p:pic>
        <p:nvPicPr>
          <p:cNvPr id="37" name="圖片 36" descr="一張含有 畫畫 的圖片&#10;&#10;自動產生的描述">
            <a:extLst>
              <a:ext uri="{FF2B5EF4-FFF2-40B4-BE49-F238E27FC236}">
                <a16:creationId xmlns:a16="http://schemas.microsoft.com/office/drawing/2014/main" id="{3BFAA3A9-148F-482D-B866-21EF76DC61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56" y="1327903"/>
            <a:ext cx="306168" cy="192886"/>
          </a:xfrm>
          <a:prstGeom prst="rect">
            <a:avLst/>
          </a:prstGeom>
        </p:spPr>
      </p:pic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B817ED88-7413-4171-A214-B771C7D69A42}"/>
              </a:ext>
            </a:extLst>
          </p:cNvPr>
          <p:cNvSpPr/>
          <p:nvPr/>
        </p:nvSpPr>
        <p:spPr bwMode="auto">
          <a:xfrm>
            <a:off x="4311088" y="1134006"/>
            <a:ext cx="2686216" cy="1522881"/>
          </a:xfrm>
          <a:prstGeom prst="roundRect">
            <a:avLst/>
          </a:prstGeom>
          <a:solidFill>
            <a:srgbClr val="E7F4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cs typeface="Times New Roman" panose="02020603050405020304" pitchFamily="18" charset="0"/>
              </a:rPr>
              <a:t>        </a:t>
            </a:r>
            <a:r>
              <a:rPr lang="en-US" altLang="zh-TW" sz="24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m    s</a:t>
            </a:r>
            <a:endParaRPr lang="en-US" sz="24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8B8C88AE-0336-450E-B7E3-BB9DB94F3995}"/>
              </a:ext>
            </a:extLst>
          </p:cNvPr>
          <p:cNvCxnSpPr/>
          <p:nvPr/>
        </p:nvCxnSpPr>
        <p:spPr bwMode="auto">
          <a:xfrm flipH="1">
            <a:off x="4801060" y="1410976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FC55E6E-B77A-4E01-8091-C709D14C959D}"/>
              </a:ext>
            </a:extLst>
          </p:cNvPr>
          <p:cNvCxnSpPr/>
          <p:nvPr/>
        </p:nvCxnSpPr>
        <p:spPr bwMode="auto">
          <a:xfrm flipH="1">
            <a:off x="4801060" y="1628800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DB3AEDB6-DC27-45EB-BFB6-35B265C784ED}"/>
              </a:ext>
            </a:extLst>
          </p:cNvPr>
          <p:cNvCxnSpPr/>
          <p:nvPr/>
        </p:nvCxnSpPr>
        <p:spPr bwMode="auto">
          <a:xfrm flipH="1">
            <a:off x="4801060" y="1844824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圖片 42" descr="一張含有 畫畫 的圖片&#10;&#10;自動產生的描述">
            <a:extLst>
              <a:ext uri="{FF2B5EF4-FFF2-40B4-BE49-F238E27FC236}">
                <a16:creationId xmlns:a16="http://schemas.microsoft.com/office/drawing/2014/main" id="{0DCAA967-BE01-436E-9EBA-4E42C231D0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35" y="1309348"/>
            <a:ext cx="306168" cy="192886"/>
          </a:xfrm>
          <a:prstGeom prst="rect">
            <a:avLst/>
          </a:prstGeom>
        </p:spPr>
      </p:pic>
      <p:pic>
        <p:nvPicPr>
          <p:cNvPr id="44" name="圖片 43" descr="一張含有 畫畫 的圖片&#10;&#10;自動產生的描述">
            <a:extLst>
              <a:ext uri="{FF2B5EF4-FFF2-40B4-BE49-F238E27FC236}">
                <a16:creationId xmlns:a16="http://schemas.microsoft.com/office/drawing/2014/main" id="{D072560D-5F99-46DC-94C6-20F65958EF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55" y="1522114"/>
            <a:ext cx="306168" cy="192886"/>
          </a:xfrm>
          <a:prstGeom prst="rect">
            <a:avLst/>
          </a:prstGeom>
        </p:spPr>
      </p:pic>
      <p:pic>
        <p:nvPicPr>
          <p:cNvPr id="45" name="圖片 44" descr="一張含有 畫畫 的圖片&#10;&#10;自動產生的描述">
            <a:extLst>
              <a:ext uri="{FF2B5EF4-FFF2-40B4-BE49-F238E27FC236}">
                <a16:creationId xmlns:a16="http://schemas.microsoft.com/office/drawing/2014/main" id="{016047E1-6F80-4BE7-B59B-2B6EADBE9C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75" y="1309348"/>
            <a:ext cx="306168" cy="192886"/>
          </a:xfrm>
          <a:prstGeom prst="rect">
            <a:avLst/>
          </a:prstGeom>
        </p:spPr>
      </p:pic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D84D0375-2FB0-41FA-83E5-DDE71757F5FB}"/>
              </a:ext>
            </a:extLst>
          </p:cNvPr>
          <p:cNvSpPr/>
          <p:nvPr/>
        </p:nvSpPr>
        <p:spPr bwMode="auto">
          <a:xfrm>
            <a:off x="8083794" y="1083383"/>
            <a:ext cx="2686216" cy="1522881"/>
          </a:xfrm>
          <a:prstGeom prst="roundRect">
            <a:avLst/>
          </a:prstGeom>
          <a:solidFill>
            <a:srgbClr val="E7F4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3.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f   m   r   d </a:t>
            </a:r>
            <a:endParaRPr lang="en-US" sz="24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A4F7B5C2-0C26-4F93-9D7A-77E7A64269EB}"/>
              </a:ext>
            </a:extLst>
          </p:cNvPr>
          <p:cNvCxnSpPr/>
          <p:nvPr/>
        </p:nvCxnSpPr>
        <p:spPr bwMode="auto">
          <a:xfrm flipH="1">
            <a:off x="8573766" y="1360353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868F6C8C-1BD9-4115-A708-139ECADAB3F1}"/>
              </a:ext>
            </a:extLst>
          </p:cNvPr>
          <p:cNvCxnSpPr/>
          <p:nvPr/>
        </p:nvCxnSpPr>
        <p:spPr bwMode="auto">
          <a:xfrm flipH="1">
            <a:off x="8573766" y="1578177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74989CB6-858B-446D-8AE0-954D7F996C9D}"/>
              </a:ext>
            </a:extLst>
          </p:cNvPr>
          <p:cNvCxnSpPr/>
          <p:nvPr/>
        </p:nvCxnSpPr>
        <p:spPr bwMode="auto">
          <a:xfrm flipH="1">
            <a:off x="8573766" y="1794201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0" name="圖片 49" descr="一張含有 畫畫 的圖片&#10;&#10;自動產生的描述">
            <a:extLst>
              <a:ext uri="{FF2B5EF4-FFF2-40B4-BE49-F238E27FC236}">
                <a16:creationId xmlns:a16="http://schemas.microsoft.com/office/drawing/2014/main" id="{615F6B7E-F985-433E-BA0A-44419E960D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15" y="1373019"/>
            <a:ext cx="306168" cy="192886"/>
          </a:xfrm>
          <a:prstGeom prst="rect">
            <a:avLst/>
          </a:prstGeom>
        </p:spPr>
      </p:pic>
      <p:pic>
        <p:nvPicPr>
          <p:cNvPr id="51" name="圖片 50" descr="一張含有 畫畫 的圖片&#10;&#10;自動產生的描述">
            <a:extLst>
              <a:ext uri="{FF2B5EF4-FFF2-40B4-BE49-F238E27FC236}">
                <a16:creationId xmlns:a16="http://schemas.microsoft.com/office/drawing/2014/main" id="{B1DBD3F3-7770-4880-A115-723B5943A5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97" y="1456797"/>
            <a:ext cx="306168" cy="192886"/>
          </a:xfrm>
          <a:prstGeom prst="rect">
            <a:avLst/>
          </a:prstGeom>
        </p:spPr>
      </p:pic>
      <p:pic>
        <p:nvPicPr>
          <p:cNvPr id="52" name="圖片 51" descr="一張含有 畫畫 的圖片&#10;&#10;自動產生的描述">
            <a:extLst>
              <a:ext uri="{FF2B5EF4-FFF2-40B4-BE49-F238E27FC236}">
                <a16:creationId xmlns:a16="http://schemas.microsoft.com/office/drawing/2014/main" id="{29E7DBFA-4969-42AC-9C95-9F085939CB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27" y="1687799"/>
            <a:ext cx="306168" cy="192886"/>
          </a:xfrm>
          <a:prstGeom prst="rect">
            <a:avLst/>
          </a:prstGeom>
        </p:spPr>
      </p:pic>
      <p:pic>
        <p:nvPicPr>
          <p:cNvPr id="53" name="圖片 52" descr="一張含有 畫畫 的圖片&#10;&#10;自動產生的描述">
            <a:extLst>
              <a:ext uri="{FF2B5EF4-FFF2-40B4-BE49-F238E27FC236}">
                <a16:creationId xmlns:a16="http://schemas.microsoft.com/office/drawing/2014/main" id="{7811E2B2-889B-46C8-9DE1-754440050A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362" y="1591356"/>
            <a:ext cx="306168" cy="192886"/>
          </a:xfrm>
          <a:prstGeom prst="rect">
            <a:avLst/>
          </a:prstGeom>
        </p:spPr>
      </p:pic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3A9C9E20-CD16-41E3-8286-3D9950B7F758}"/>
              </a:ext>
            </a:extLst>
          </p:cNvPr>
          <p:cNvSpPr/>
          <p:nvPr/>
        </p:nvSpPr>
        <p:spPr bwMode="auto">
          <a:xfrm>
            <a:off x="2569487" y="3439673"/>
            <a:ext cx="2686216" cy="1522881"/>
          </a:xfrm>
          <a:prstGeom prst="roundRect">
            <a:avLst/>
          </a:prstGeom>
          <a:solidFill>
            <a:srgbClr val="E7F4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4.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TW" sz="24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   m    f</a:t>
            </a:r>
            <a:endParaRPr lang="en-US" sz="24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2C0909C2-47A2-4C72-A1D2-5B89C9AF6080}"/>
              </a:ext>
            </a:extLst>
          </p:cNvPr>
          <p:cNvCxnSpPr/>
          <p:nvPr/>
        </p:nvCxnSpPr>
        <p:spPr bwMode="auto">
          <a:xfrm flipH="1">
            <a:off x="3059459" y="3716643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D61363AE-48D2-4524-9927-002AF7250830}"/>
              </a:ext>
            </a:extLst>
          </p:cNvPr>
          <p:cNvCxnSpPr/>
          <p:nvPr/>
        </p:nvCxnSpPr>
        <p:spPr bwMode="auto">
          <a:xfrm flipH="1">
            <a:off x="3059459" y="3934467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F3F2CA6F-5374-4218-AC05-96BE76684D37}"/>
              </a:ext>
            </a:extLst>
          </p:cNvPr>
          <p:cNvCxnSpPr/>
          <p:nvPr/>
        </p:nvCxnSpPr>
        <p:spPr bwMode="auto">
          <a:xfrm flipH="1">
            <a:off x="3059459" y="4150491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9" name="圖片 58" descr="一張含有 畫畫 的圖片&#10;&#10;自動產生的描述">
            <a:extLst>
              <a:ext uri="{FF2B5EF4-FFF2-40B4-BE49-F238E27FC236}">
                <a16:creationId xmlns:a16="http://schemas.microsoft.com/office/drawing/2014/main" id="{0F8B23EB-4976-4FE2-A621-6D0B780ED7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23" y="3956612"/>
            <a:ext cx="306168" cy="192886"/>
          </a:xfrm>
          <a:prstGeom prst="rect">
            <a:avLst/>
          </a:prstGeom>
        </p:spPr>
      </p:pic>
      <p:pic>
        <p:nvPicPr>
          <p:cNvPr id="60" name="圖片 59" descr="一張含有 畫畫 的圖片&#10;&#10;自動產生的描述">
            <a:extLst>
              <a:ext uri="{FF2B5EF4-FFF2-40B4-BE49-F238E27FC236}">
                <a16:creationId xmlns:a16="http://schemas.microsoft.com/office/drawing/2014/main" id="{DE78289B-65BA-4CA7-9C1C-5DCB385A8F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54" y="3827781"/>
            <a:ext cx="306168" cy="192886"/>
          </a:xfrm>
          <a:prstGeom prst="rect">
            <a:avLst/>
          </a:prstGeom>
        </p:spPr>
      </p:pic>
      <p:pic>
        <p:nvPicPr>
          <p:cNvPr id="61" name="圖片 60" descr="一張含有 畫畫 的圖片&#10;&#10;自動產生的描述">
            <a:extLst>
              <a:ext uri="{FF2B5EF4-FFF2-40B4-BE49-F238E27FC236}">
                <a16:creationId xmlns:a16="http://schemas.microsoft.com/office/drawing/2014/main" id="{556857A7-D4CC-48E3-9248-3E4E954D46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97" y="3728138"/>
            <a:ext cx="306168" cy="192886"/>
          </a:xfrm>
          <a:prstGeom prst="rect">
            <a:avLst/>
          </a:prstGeom>
        </p:spPr>
      </p:pic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EE224130-1B2C-4E76-A329-31184CCCF449}"/>
              </a:ext>
            </a:extLst>
          </p:cNvPr>
          <p:cNvSpPr/>
          <p:nvPr/>
        </p:nvSpPr>
        <p:spPr bwMode="auto">
          <a:xfrm>
            <a:off x="6629297" y="3451168"/>
            <a:ext cx="2686216" cy="1522881"/>
          </a:xfrm>
          <a:prstGeom prst="roundRect">
            <a:avLst/>
          </a:prstGeom>
          <a:solidFill>
            <a:srgbClr val="E7F4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5.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4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cs typeface="Times New Roman" panose="02020603050405020304" pitchFamily="18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l   s    f   m </a:t>
            </a:r>
            <a:endParaRPr lang="en-US" sz="24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8E58F81C-2FB4-452B-93DE-200438636B7B}"/>
              </a:ext>
            </a:extLst>
          </p:cNvPr>
          <p:cNvCxnSpPr/>
          <p:nvPr/>
        </p:nvCxnSpPr>
        <p:spPr bwMode="auto">
          <a:xfrm flipH="1">
            <a:off x="7119269" y="3728138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987C723F-FF8F-4592-816B-0B5ACB879132}"/>
              </a:ext>
            </a:extLst>
          </p:cNvPr>
          <p:cNvCxnSpPr/>
          <p:nvPr/>
        </p:nvCxnSpPr>
        <p:spPr bwMode="auto">
          <a:xfrm flipH="1">
            <a:off x="7119269" y="3945962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AD8D5029-7F8A-490E-9F74-601E1F07FF47}"/>
              </a:ext>
            </a:extLst>
          </p:cNvPr>
          <p:cNvCxnSpPr/>
          <p:nvPr/>
        </p:nvCxnSpPr>
        <p:spPr bwMode="auto">
          <a:xfrm flipH="1">
            <a:off x="7119269" y="4161986"/>
            <a:ext cx="172652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" name="圖片 65" descr="一張含有 畫畫 的圖片&#10;&#10;自動產生的描述">
            <a:extLst>
              <a:ext uri="{FF2B5EF4-FFF2-40B4-BE49-F238E27FC236}">
                <a16:creationId xmlns:a16="http://schemas.microsoft.com/office/drawing/2014/main" id="{B319246B-CA1D-40EF-9358-07A7AD3B37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72" y="3547722"/>
            <a:ext cx="306168" cy="192886"/>
          </a:xfrm>
          <a:prstGeom prst="rect">
            <a:avLst/>
          </a:prstGeom>
        </p:spPr>
      </p:pic>
      <p:pic>
        <p:nvPicPr>
          <p:cNvPr id="67" name="圖片 66" descr="一張含有 畫畫 的圖片&#10;&#10;自動產生的描述">
            <a:extLst>
              <a:ext uri="{FF2B5EF4-FFF2-40B4-BE49-F238E27FC236}">
                <a16:creationId xmlns:a16="http://schemas.microsoft.com/office/drawing/2014/main" id="{D8C7BC9D-CB83-48B9-82C2-3830AAC74D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16" y="3611371"/>
            <a:ext cx="306168" cy="192886"/>
          </a:xfrm>
          <a:prstGeom prst="rect">
            <a:avLst/>
          </a:prstGeom>
        </p:spPr>
      </p:pic>
      <p:pic>
        <p:nvPicPr>
          <p:cNvPr id="68" name="圖片 67" descr="一張含有 畫畫 的圖片&#10;&#10;自動產生的描述">
            <a:extLst>
              <a:ext uri="{FF2B5EF4-FFF2-40B4-BE49-F238E27FC236}">
                <a16:creationId xmlns:a16="http://schemas.microsoft.com/office/drawing/2014/main" id="{805B5D62-6C95-4C0F-9275-461234E8D5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89" y="3740608"/>
            <a:ext cx="306168" cy="192886"/>
          </a:xfrm>
          <a:prstGeom prst="rect">
            <a:avLst/>
          </a:prstGeom>
        </p:spPr>
      </p:pic>
      <p:pic>
        <p:nvPicPr>
          <p:cNvPr id="69" name="圖片 68" descr="一張含有 畫畫 的圖片&#10;&#10;自動產生的描述">
            <a:extLst>
              <a:ext uri="{FF2B5EF4-FFF2-40B4-BE49-F238E27FC236}">
                <a16:creationId xmlns:a16="http://schemas.microsoft.com/office/drawing/2014/main" id="{C39FD0B1-7073-4855-8A7C-187C374439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62" y="3844906"/>
            <a:ext cx="306168" cy="192886"/>
          </a:xfrm>
          <a:prstGeom prst="rect">
            <a:avLst/>
          </a:prstGeom>
        </p:spPr>
      </p:pic>
      <p:pic>
        <p:nvPicPr>
          <p:cNvPr id="70" name="Picture 97">
            <a:extLst>
              <a:ext uri="{FF2B5EF4-FFF2-40B4-BE49-F238E27FC236}">
                <a16:creationId xmlns:a16="http://schemas.microsoft.com/office/drawing/2014/main" id="{F03CCAD2-4FEA-460B-8E6A-20EE9EA2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754006" y="4536977"/>
            <a:ext cx="1870201" cy="192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6 C -0.00208 0.01204 -0.00104 0.0081 -2.70833E-6 0.00903 C 0.00508 0.01458 -0.00208 0.03148 -0.00247 0.03264 C -0.00299 0.02801 -0.00364 0.02431 -0.00364 0.01875 C -0.00364 0.01065 -0.00065 -3.7037E-7 -2.70833E-6 -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8" y="-15875"/>
            <a:ext cx="1220525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1828479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175704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ea typeface="標楷體" pitchFamily="65" charset="-120"/>
              </a:rPr>
              <a:t>讀出節奏</a:t>
            </a: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7">
            <a:extLst>
              <a:ext uri="{FF2B5EF4-FFF2-40B4-BE49-F238E27FC236}">
                <a16:creationId xmlns:a16="http://schemas.microsoft.com/office/drawing/2014/main" id="{DBBC32C0-4028-4807-A71D-EE50656E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129325" y="1204980"/>
            <a:ext cx="1431171" cy="14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7">
            <a:extLst>
              <a:ext uri="{FF2B5EF4-FFF2-40B4-BE49-F238E27FC236}">
                <a16:creationId xmlns:a16="http://schemas.microsoft.com/office/drawing/2014/main" id="{C6D0568E-857A-4372-8585-A129C2C8CD81}"/>
              </a:ext>
            </a:extLst>
          </p:cNvPr>
          <p:cNvGrpSpPr/>
          <p:nvPr/>
        </p:nvGrpSpPr>
        <p:grpSpPr>
          <a:xfrm>
            <a:off x="2465219" y="263545"/>
            <a:ext cx="7447206" cy="641350"/>
            <a:chOff x="7661765" y="-1768349"/>
            <a:chExt cx="3886795" cy="1049970"/>
          </a:xfrm>
        </p:grpSpPr>
        <p:sp>
          <p:nvSpPr>
            <p:cNvPr id="30" name="Speech Bubble: Rectangle with Corners Rounded 18">
              <a:extLst>
                <a:ext uri="{FF2B5EF4-FFF2-40B4-BE49-F238E27FC236}">
                  <a16:creationId xmlns:a16="http://schemas.microsoft.com/office/drawing/2014/main" id="{3B3961C3-97B2-4BFC-9C4A-12341ECFCED8}"/>
                </a:ext>
              </a:extLst>
            </p:cNvPr>
            <p:cNvSpPr/>
            <p:nvPr/>
          </p:nvSpPr>
          <p:spPr bwMode="auto">
            <a:xfrm>
              <a:off x="7661765" y="-1768349"/>
              <a:ext cx="3868939" cy="1049970"/>
            </a:xfrm>
            <a:prstGeom prst="wedgeRoundRectCallout">
              <a:avLst>
                <a:gd name="adj1" fmla="val 39247"/>
                <a:gd name="adj2" fmla="val 110662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" name="矩形 1">
              <a:extLst>
                <a:ext uri="{FF2B5EF4-FFF2-40B4-BE49-F238E27FC236}">
                  <a16:creationId xmlns:a16="http://schemas.microsoft.com/office/drawing/2014/main" id="{2C1FDF41-D80A-4361-A718-0DAFB4489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6587" y="-1663534"/>
              <a:ext cx="3811973" cy="85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一起用節奏口訣讀出</a:t>
              </a:r>
              <a:r>
                <a:rPr lang="en-US" altLang="zh-TW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《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刷牙歌</a:t>
              </a:r>
              <a:r>
                <a:rPr lang="en-US" altLang="zh-TW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》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全曲的節奏。</a:t>
              </a: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C865B00C-44FB-4604-927C-A5768BC85F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31509" r="18072" b="60500"/>
          <a:stretch/>
        </p:blipFill>
        <p:spPr>
          <a:xfrm>
            <a:off x="2054673" y="2055829"/>
            <a:ext cx="6869060" cy="85148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B3C9D53-14A1-4990-A3E0-A0FF3F4679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443" r="19813" b="45800"/>
          <a:stretch/>
        </p:blipFill>
        <p:spPr>
          <a:xfrm>
            <a:off x="2087354" y="3590645"/>
            <a:ext cx="6836379" cy="72008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8045A22-F7C5-4066-AA4C-EBFA12227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2083" r="45979" b="72766"/>
          <a:stretch/>
        </p:blipFill>
        <p:spPr>
          <a:xfrm>
            <a:off x="4871864" y="1428731"/>
            <a:ext cx="1512168" cy="508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48511B1-6C2D-4EFD-A7D2-3792B718CC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t="78350" r="10625"/>
          <a:stretch/>
        </p:blipFill>
        <p:spPr>
          <a:xfrm>
            <a:off x="3076935" y="4819495"/>
            <a:ext cx="4824536" cy="203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FA99E83-81B6-4AE6-A5B5-231E6DFA9217}"/>
              </a:ext>
            </a:extLst>
          </p:cNvPr>
          <p:cNvSpPr txBox="1"/>
          <p:nvPr/>
        </p:nvSpPr>
        <p:spPr>
          <a:xfrm>
            <a:off x="2021385" y="2971087"/>
            <a:ext cx="686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    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 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6D2E74B-20F3-44D6-94EC-D6CCF83D9260}"/>
              </a:ext>
            </a:extLst>
          </p:cNvPr>
          <p:cNvSpPr txBox="1"/>
          <p:nvPr/>
        </p:nvSpPr>
        <p:spPr>
          <a:xfrm>
            <a:off x="1847528" y="4310725"/>
            <a:ext cx="686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 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ti-ti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</a:t>
            </a:r>
          </a:p>
        </p:txBody>
      </p:sp>
    </p:spTree>
    <p:extLst>
      <p:ext uri="{BB962C8B-B14F-4D97-AF65-F5344CB8AC3E}">
        <p14:creationId xmlns:p14="http://schemas.microsoft.com/office/powerpoint/2010/main" val="29740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6 C -0.00208 0.01204 -0.00104 0.0081 -1.875E-6 0.00903 C 0.00508 0.01458 -0.00208 0.03148 -0.00247 0.03264 C -0.00299 0.02801 -0.00364 0.02431 -0.00364 0.01875 C -0.00364 0.01065 -0.00065 -3.7037E-7 -1.875E-6 -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7625" y="0"/>
            <a:ext cx="12239625" cy="689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182331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172912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視唱唱名</a:t>
            </a: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7">
            <a:extLst>
              <a:ext uri="{FF2B5EF4-FFF2-40B4-BE49-F238E27FC236}">
                <a16:creationId xmlns:a16="http://schemas.microsoft.com/office/drawing/2014/main" id="{DBBC32C0-4028-4807-A71D-EE50656E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8960088" y="1215665"/>
            <a:ext cx="1337997" cy="137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7">
            <a:extLst>
              <a:ext uri="{FF2B5EF4-FFF2-40B4-BE49-F238E27FC236}">
                <a16:creationId xmlns:a16="http://schemas.microsoft.com/office/drawing/2014/main" id="{C6D0568E-857A-4372-8585-A129C2C8CD81}"/>
              </a:ext>
            </a:extLst>
          </p:cNvPr>
          <p:cNvGrpSpPr/>
          <p:nvPr/>
        </p:nvGrpSpPr>
        <p:grpSpPr>
          <a:xfrm>
            <a:off x="2232308" y="236135"/>
            <a:ext cx="6023937" cy="1063265"/>
            <a:chOff x="7602729" y="-1825838"/>
            <a:chExt cx="3129529" cy="1740694"/>
          </a:xfrm>
        </p:grpSpPr>
        <p:sp>
          <p:nvSpPr>
            <p:cNvPr id="30" name="Speech Bubble: Rectangle with Corners Rounded 18">
              <a:extLst>
                <a:ext uri="{FF2B5EF4-FFF2-40B4-BE49-F238E27FC236}">
                  <a16:creationId xmlns:a16="http://schemas.microsoft.com/office/drawing/2014/main" id="{3B3961C3-97B2-4BFC-9C4A-12341ECFCED8}"/>
                </a:ext>
              </a:extLst>
            </p:cNvPr>
            <p:cNvSpPr/>
            <p:nvPr/>
          </p:nvSpPr>
          <p:spPr bwMode="auto">
            <a:xfrm>
              <a:off x="7602729" y="-1825838"/>
              <a:ext cx="3129528" cy="1740694"/>
            </a:xfrm>
            <a:prstGeom prst="wedgeRoundRectCallout">
              <a:avLst>
                <a:gd name="adj1" fmla="val 44795"/>
                <a:gd name="adj2" fmla="val 75142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" name="矩形 1">
              <a:extLst>
                <a:ext uri="{FF2B5EF4-FFF2-40B4-BE49-F238E27FC236}">
                  <a16:creationId xmlns:a16="http://schemas.microsoft.com/office/drawing/2014/main" id="{2C1FDF41-D80A-4361-A718-0DAFB4489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7551" y="-1746410"/>
              <a:ext cx="3054707" cy="1561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以依節奏唱出全曲的唱名。視唱時，        留意    和        的速度。</a:t>
              </a:r>
              <a:endPara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C865B00C-44FB-4604-927C-A5768BC85F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9528" r="18072" b="60500"/>
          <a:stretch/>
        </p:blipFill>
        <p:spPr>
          <a:xfrm>
            <a:off x="2100472" y="2408963"/>
            <a:ext cx="6869060" cy="106249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B3C9D53-14A1-4990-A3E0-A0FF3F4679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039" r="19813" b="45800"/>
          <a:stretch/>
        </p:blipFill>
        <p:spPr>
          <a:xfrm>
            <a:off x="2100472" y="3702547"/>
            <a:ext cx="6836379" cy="97622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8045A22-F7C5-4066-AA4C-EBFA12227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2083" r="45979" b="72766"/>
          <a:stretch/>
        </p:blipFill>
        <p:spPr>
          <a:xfrm>
            <a:off x="4775619" y="1791936"/>
            <a:ext cx="1518766" cy="498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48511B1-6C2D-4EFD-A7D2-3792B718CC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t="78350" r="10625"/>
          <a:stretch/>
        </p:blipFill>
        <p:spPr>
          <a:xfrm>
            <a:off x="3043647" y="4978562"/>
            <a:ext cx="4824536" cy="203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A3834E0-E405-4FC7-85B7-24E8E94A4C4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21" y="775531"/>
            <a:ext cx="163719" cy="43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3502CB2-8904-4A91-9F40-D248F52C9B4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23" y="773864"/>
            <a:ext cx="651181" cy="4339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C6D9D7B-9FB2-4DED-A626-87A17FC68F88}"/>
              </a:ext>
            </a:extLst>
          </p:cNvPr>
          <p:cNvSpPr/>
          <p:nvPr/>
        </p:nvSpPr>
        <p:spPr bwMode="auto">
          <a:xfrm>
            <a:off x="3076193" y="2431215"/>
            <a:ext cx="5428617" cy="200441"/>
          </a:xfrm>
          <a:prstGeom prst="rect">
            <a:avLst/>
          </a:prstGeom>
          <a:solidFill>
            <a:srgbClr val="DDF4A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45C4C00-4184-4F79-8199-2BA4AE6FFA61}"/>
              </a:ext>
            </a:extLst>
          </p:cNvPr>
          <p:cNvSpPr/>
          <p:nvPr/>
        </p:nvSpPr>
        <p:spPr bwMode="auto">
          <a:xfrm>
            <a:off x="2946936" y="3771249"/>
            <a:ext cx="5453320" cy="200441"/>
          </a:xfrm>
          <a:prstGeom prst="rect">
            <a:avLst/>
          </a:prstGeom>
          <a:solidFill>
            <a:srgbClr val="DDF4A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15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5 C -0.00208 0.01203 -0.00104 0.0081 -3.54167E-6 0.00902 C 0.00508 0.01458 -0.00208 0.03148 -0.00247 0.03264 C -0.00299 0.02801 -0.00364 0.0243 -0.00364 0.01875 C -0.00364 0.01064 -0.00065 3.7037E-6 -3.54167E-6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33832" y="-15875"/>
            <a:ext cx="12225832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54367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698" y="199774"/>
            <a:ext cx="2543674" cy="11695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重温唱名手號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7">
            <a:extLst>
              <a:ext uri="{FF2B5EF4-FFF2-40B4-BE49-F238E27FC236}">
                <a16:creationId xmlns:a16="http://schemas.microsoft.com/office/drawing/2014/main" id="{DBBC32C0-4028-4807-A71D-EE50656E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711024" y="944485"/>
            <a:ext cx="1425536" cy="146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7">
            <a:extLst>
              <a:ext uri="{FF2B5EF4-FFF2-40B4-BE49-F238E27FC236}">
                <a16:creationId xmlns:a16="http://schemas.microsoft.com/office/drawing/2014/main" id="{C6D0568E-857A-4372-8585-A129C2C8CD81}"/>
              </a:ext>
            </a:extLst>
          </p:cNvPr>
          <p:cNvGrpSpPr/>
          <p:nvPr/>
        </p:nvGrpSpPr>
        <p:grpSpPr>
          <a:xfrm>
            <a:off x="2976290" y="345106"/>
            <a:ext cx="6239420" cy="737702"/>
            <a:chOff x="7617603" y="-2792561"/>
            <a:chExt cx="3140865" cy="1740694"/>
          </a:xfrm>
        </p:grpSpPr>
        <p:sp>
          <p:nvSpPr>
            <p:cNvPr id="30" name="Speech Bubble: Rectangle with Corners Rounded 18">
              <a:extLst>
                <a:ext uri="{FF2B5EF4-FFF2-40B4-BE49-F238E27FC236}">
                  <a16:creationId xmlns:a16="http://schemas.microsoft.com/office/drawing/2014/main" id="{3B3961C3-97B2-4BFC-9C4A-12341ECFCED8}"/>
                </a:ext>
              </a:extLst>
            </p:cNvPr>
            <p:cNvSpPr/>
            <p:nvPr/>
          </p:nvSpPr>
          <p:spPr bwMode="auto">
            <a:xfrm>
              <a:off x="7617603" y="-2792561"/>
              <a:ext cx="3140865" cy="1740694"/>
            </a:xfrm>
            <a:prstGeom prst="wedgeRoundRectCallout">
              <a:avLst>
                <a:gd name="adj1" fmla="val 52019"/>
                <a:gd name="adj2" fmla="val 98440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" name="矩形 1">
              <a:extLst>
                <a:ext uri="{FF2B5EF4-FFF2-40B4-BE49-F238E27FC236}">
                  <a16:creationId xmlns:a16="http://schemas.microsoft.com/office/drawing/2014/main" id="{2C1FDF41-D80A-4361-A718-0DAFB4489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4929" y="-2575559"/>
              <a:ext cx="3063539" cy="123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來重温唱名</a:t>
              </a:r>
              <a:r>
                <a:rPr 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d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、</a:t>
              </a:r>
              <a:r>
                <a:rPr lang="en-US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r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、</a:t>
              </a:r>
              <a:r>
                <a:rPr lang="en-US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m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、</a:t>
              </a:r>
              <a:r>
                <a:rPr lang="en-US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s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、</a:t>
              </a:r>
              <a:r>
                <a:rPr lang="en-US" sz="2800" dirty="0">
                  <a:solidFill>
                    <a:srgbClr val="FF0000"/>
                  </a:solidFill>
                  <a:ea typeface="標楷體" panose="03000509000000000000" pitchFamily="65" charset="-120"/>
                </a:rPr>
                <a:t>l</a:t>
              </a:r>
              <a:r>
                <a:rPr 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 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的手號。</a:t>
              </a:r>
              <a:endPara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B05CBEAA-601F-4417-BA51-3AC698E93E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3" t="11575" r="38188" b="66799"/>
          <a:stretch/>
        </p:blipFill>
        <p:spPr>
          <a:xfrm>
            <a:off x="7918259" y="1939223"/>
            <a:ext cx="2090033" cy="2152381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D0319D7E-3AE2-4F35-BACA-FE2A33C2F4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1575" r="64061" b="66799"/>
          <a:stretch/>
        </p:blipFill>
        <p:spPr>
          <a:xfrm>
            <a:off x="3109022" y="4323871"/>
            <a:ext cx="2319967" cy="224475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F208EF2-51DE-40DE-9AA5-4D6DABF886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438" b="91063" l="43672" r="67813">
                        <a14:foregroundMark x1="44063" y1="82000" x2="45625" y2="87500"/>
                        <a14:foregroundMark x1="43672" y1="87250" x2="43672" y2="87250"/>
                        <a14:foregroundMark x1="46172" y1="88625" x2="46172" y2="88625"/>
                        <a14:foregroundMark x1="51328" y1="89938" x2="59089" y2="90802"/>
                        <a14:foregroundMark x1="54688" y1="89938" x2="54688" y2="89938"/>
                        <a14:foregroundMark x1="55000" y1="73438" x2="55000" y2="73438"/>
                        <a14:foregroundMark x1="45781" y1="88625" x2="45781" y2="88625"/>
                        <a14:foregroundMark x1="45469" y1="87250" x2="46172" y2="89938"/>
                        <a14:foregroundMark x1="63203" y1="75875" x2="67813" y2="82063"/>
                        <a14:foregroundMark x1="67813" y1="82063" x2="65859" y2="85125"/>
                        <a14:foregroundMark x1="66172" y1="80125" x2="66875" y2="83250"/>
                        <a14:foregroundMark x1="67266" y1="82375" x2="67266" y2="82375"/>
                        <a14:foregroundMark x1="66875" y1="81688" x2="67266" y2="83375"/>
                        <a14:foregroundMark x1="66875" y1="81000" x2="67422" y2="82813"/>
                        <a14:backgroundMark x1="48125" y1="90063" x2="48125" y2="90063"/>
                        <a14:backgroundMark x1="60859" y1="90938" x2="60859" y2="90938"/>
                        <a14:backgroundMark x1="60547" y1="90938" x2="60547" y2="90938"/>
                        <a14:backgroundMark x1="60156" y1="90625" x2="60156" y2="90625"/>
                        <a14:backgroundMark x1="60156" y1="91063" x2="60156" y2="91063"/>
                        <a14:backgroundMark x1="60313" y1="91063" x2="60313" y2="91063"/>
                        <a14:backgroundMark x1="60547" y1="91063" x2="61094" y2="90938"/>
                        <a14:backgroundMark x1="61406" y1="90750" x2="61406" y2="90750"/>
                        <a14:backgroundMark x1="60547" y1="90625" x2="59609" y2="9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72050" r="30313" b="8000"/>
          <a:stretch/>
        </p:blipFill>
        <p:spPr>
          <a:xfrm>
            <a:off x="6393126" y="4226564"/>
            <a:ext cx="2378947" cy="2152380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A6EFB814-77CE-4AD2-84A3-4A1B04735D37}"/>
              </a:ext>
            </a:extLst>
          </p:cNvPr>
          <p:cNvGrpSpPr/>
          <p:nvPr/>
        </p:nvGrpSpPr>
        <p:grpSpPr>
          <a:xfrm>
            <a:off x="4851351" y="1939223"/>
            <a:ext cx="2174864" cy="2104355"/>
            <a:chOff x="1775520" y="3645024"/>
            <a:chExt cx="1532815" cy="1656184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96B919A4-4581-4C78-A81F-3FAA52E923E9}"/>
                </a:ext>
              </a:extLst>
            </p:cNvPr>
            <p:cNvSpPr/>
            <p:nvPr/>
          </p:nvSpPr>
          <p:spPr bwMode="auto">
            <a:xfrm>
              <a:off x="1775520" y="3645024"/>
              <a:ext cx="1532815" cy="1656184"/>
            </a:xfrm>
            <a:custGeom>
              <a:avLst/>
              <a:gdLst>
                <a:gd name="connsiteX0" fmla="*/ 0 w 1532815"/>
                <a:gd name="connsiteY0" fmla="*/ 828092 h 1656184"/>
                <a:gd name="connsiteX1" fmla="*/ 766408 w 1532815"/>
                <a:gd name="connsiteY1" fmla="*/ 0 h 1656184"/>
                <a:gd name="connsiteX2" fmla="*/ 1532816 w 1532815"/>
                <a:gd name="connsiteY2" fmla="*/ 828092 h 1656184"/>
                <a:gd name="connsiteX3" fmla="*/ 766408 w 1532815"/>
                <a:gd name="connsiteY3" fmla="*/ 1656184 h 1656184"/>
                <a:gd name="connsiteX4" fmla="*/ 0 w 1532815"/>
                <a:gd name="connsiteY4" fmla="*/ 828092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815" h="1656184" fill="none" extrusionOk="0">
                  <a:moveTo>
                    <a:pt x="0" y="828092"/>
                  </a:moveTo>
                  <a:cubicBezTo>
                    <a:pt x="-60222" y="314103"/>
                    <a:pt x="328451" y="-29110"/>
                    <a:pt x="766408" y="0"/>
                  </a:cubicBezTo>
                  <a:cubicBezTo>
                    <a:pt x="1246924" y="70220"/>
                    <a:pt x="1576372" y="400836"/>
                    <a:pt x="1532816" y="828092"/>
                  </a:cubicBezTo>
                  <a:cubicBezTo>
                    <a:pt x="1538691" y="1240746"/>
                    <a:pt x="1157394" y="1629340"/>
                    <a:pt x="766408" y="1656184"/>
                  </a:cubicBezTo>
                  <a:cubicBezTo>
                    <a:pt x="278572" y="1692795"/>
                    <a:pt x="13673" y="1323124"/>
                    <a:pt x="0" y="828092"/>
                  </a:cubicBezTo>
                  <a:close/>
                </a:path>
                <a:path w="1532815" h="1656184" stroke="0" extrusionOk="0">
                  <a:moveTo>
                    <a:pt x="0" y="828092"/>
                  </a:moveTo>
                  <a:cubicBezTo>
                    <a:pt x="-32837" y="422888"/>
                    <a:pt x="386541" y="-37906"/>
                    <a:pt x="766408" y="0"/>
                  </a:cubicBezTo>
                  <a:cubicBezTo>
                    <a:pt x="1199702" y="14267"/>
                    <a:pt x="1582902" y="333702"/>
                    <a:pt x="1532816" y="828092"/>
                  </a:cubicBezTo>
                  <a:cubicBezTo>
                    <a:pt x="1537300" y="1262992"/>
                    <a:pt x="1234478" y="1694640"/>
                    <a:pt x="766408" y="1656184"/>
                  </a:cubicBezTo>
                  <a:cubicBezTo>
                    <a:pt x="336561" y="1699523"/>
                    <a:pt x="-61927" y="1224569"/>
                    <a:pt x="0" y="828092"/>
                  </a:cubicBezTo>
                  <a:close/>
                </a:path>
              </a:pathLst>
            </a:custGeom>
            <a:solidFill>
              <a:srgbClr val="E0CABE"/>
            </a:solidFill>
            <a:ln w="28575" cap="flat" cmpd="sng" algn="ctr">
              <a:solidFill>
                <a:srgbClr val="FFCCFF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809068511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8AD46C44-3880-42A6-9271-2352C40F6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938" b="33375" l="70000" r="91875">
                          <a14:foregroundMark x1="80078" y1="14250" x2="77266" y2="13938"/>
                          <a14:foregroundMark x1="80078" y1="14688" x2="80078" y2="14688"/>
                          <a14:foregroundMark x1="72266" y1="28438" x2="72266" y2="28438"/>
                          <a14:foregroundMark x1="70859" y1="28813" x2="70859" y2="28813"/>
                          <a14:foregroundMark x1="87500" y1="32688" x2="87500" y2="32688"/>
                          <a14:foregroundMark x1="86094" y1="33125" x2="89453" y2="33375"/>
                          <a14:foregroundMark x1="70859" y1="28438" x2="70000" y2="28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22" t="12624" r="5491" b="65750"/>
            <a:stretch/>
          </p:blipFill>
          <p:spPr>
            <a:xfrm>
              <a:off x="1945584" y="3789039"/>
              <a:ext cx="1286137" cy="1425637"/>
            </a:xfrm>
            <a:prstGeom prst="rect">
              <a:avLst/>
            </a:prstGeom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0213DC20-60F1-49DE-8F36-40ECE99678A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2" t="66104" r="34906" b="13674"/>
          <a:stretch/>
        </p:blipFill>
        <p:spPr>
          <a:xfrm>
            <a:off x="1739430" y="1845915"/>
            <a:ext cx="2354197" cy="20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33832" y="-15875"/>
            <a:ext cx="12225832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83659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9" y="182110"/>
            <a:ext cx="2765153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認識唱名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f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手號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">
            <a:extLst>
              <a:ext uri="{FF2B5EF4-FFF2-40B4-BE49-F238E27FC236}">
                <a16:creationId xmlns:a16="http://schemas.microsoft.com/office/drawing/2014/main" id="{C5DB667C-DF7E-48E4-9E2D-9B3A99A9A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593" y="188640"/>
            <a:ext cx="5183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樂譜上哪個唱名欠缺了手號？</a:t>
            </a:r>
            <a:endParaRPr lang="en-US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2743251F-7EF9-4324-A2B1-EA11C02B6C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6431" r="18072" b="60500"/>
          <a:stretch/>
        </p:blipFill>
        <p:spPr>
          <a:xfrm>
            <a:off x="2157414" y="1708151"/>
            <a:ext cx="6869060" cy="1392401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927855E1-1DDC-4832-AFB9-B67232B05F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472" r="19813" b="45800"/>
          <a:stretch/>
        </p:blipFill>
        <p:spPr>
          <a:xfrm>
            <a:off x="2157414" y="3082124"/>
            <a:ext cx="6836379" cy="124976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A9099CBF-C2E8-49B4-91A4-59EE6E013E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2083" r="45979" b="72766"/>
          <a:stretch/>
        </p:blipFill>
        <p:spPr>
          <a:xfrm>
            <a:off x="5023065" y="1088673"/>
            <a:ext cx="1584176" cy="455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97EE6FBF-8B5C-4BCC-9B98-A705D66FD1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6"/>
          <a:stretch/>
        </p:blipFill>
        <p:spPr>
          <a:xfrm>
            <a:off x="766832" y="4653136"/>
            <a:ext cx="1085866" cy="2202320"/>
          </a:xfrm>
          <a:prstGeom prst="rect">
            <a:avLst/>
          </a:prstGeom>
        </p:spPr>
      </p:pic>
      <p:sp>
        <p:nvSpPr>
          <p:cNvPr id="29" name="Speech Bubble: Rectangle with Corners Rounded 7">
            <a:extLst>
              <a:ext uri="{FF2B5EF4-FFF2-40B4-BE49-F238E27FC236}">
                <a16:creationId xmlns:a16="http://schemas.microsoft.com/office/drawing/2014/main" id="{1F782FEA-497F-4179-B5BE-94B37039A1F0}"/>
              </a:ext>
            </a:extLst>
          </p:cNvPr>
          <p:cNvSpPr/>
          <p:nvPr/>
        </p:nvSpPr>
        <p:spPr bwMode="auto">
          <a:xfrm>
            <a:off x="2608568" y="4678271"/>
            <a:ext cx="3055384" cy="1120946"/>
          </a:xfrm>
          <a:prstGeom prst="wedgeRoundRectCallout">
            <a:avLst>
              <a:gd name="adj1" fmla="val -69541"/>
              <a:gd name="adj2" fmla="val 27607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是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f</a:t>
            </a:r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。右圖是</a:t>
            </a:r>
            <a:r>
              <a:rPr 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f</a:t>
            </a:r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的手號，試試模仿。</a:t>
            </a:r>
            <a:endParaRPr lang="en-GB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921C0638-4B5D-42A7-833E-9444B32C22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375" b="68375" l="76172" r="90625">
                        <a14:foregroundMark x1="76172" y1="57125" x2="76172" y2="57125"/>
                        <a14:foregroundMark x1="83047" y1="66063" x2="87109" y2="65813"/>
                        <a14:foregroundMark x1="82344" y1="50125" x2="84922" y2="50125"/>
                        <a14:foregroundMark x1="89297" y1="67000" x2="89297" y2="67000"/>
                        <a14:foregroundMark x1="89141" y1="66188" x2="89141" y2="66188"/>
                        <a14:foregroundMark x1="89141" y1="66188" x2="90547" y2="68375"/>
                        <a14:foregroundMark x1="90547" y1="67063" x2="90547" y2="67063"/>
                        <a14:foregroundMark x1="83203" y1="49438" x2="84922" y2="49438"/>
                        <a14:foregroundMark x1="81875" y1="49563" x2="81172" y2="50625"/>
                        <a14:foregroundMark x1="84063" y1="49375" x2="85156" y2="49813"/>
                        <a14:foregroundMark x1="81953" y1="49813" x2="81953" y2="49813"/>
                        <a14:backgroundMark x1="76719" y1="60438" x2="80078" y2="61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16" t="48050" r="7448" b="31283"/>
          <a:stretch/>
        </p:blipFill>
        <p:spPr>
          <a:xfrm>
            <a:off x="9583432" y="4331891"/>
            <a:ext cx="1575997" cy="2295281"/>
          </a:xfrm>
          <a:prstGeom prst="rect">
            <a:avLst/>
          </a:prstGeom>
          <a:ln w="38100" cap="sq">
            <a:solidFill>
              <a:srgbClr val="D600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CEE5549-B6E5-42D4-B22E-3A996BF1978E}"/>
              </a:ext>
            </a:extLst>
          </p:cNvPr>
          <p:cNvSpPr/>
          <p:nvPr/>
        </p:nvSpPr>
        <p:spPr bwMode="auto">
          <a:xfrm>
            <a:off x="6607241" y="1952626"/>
            <a:ext cx="280847" cy="324246"/>
          </a:xfrm>
          <a:prstGeom prst="rect">
            <a:avLst/>
          </a:prstGeom>
          <a:noFill/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2AB39CF-1077-4057-A39D-6C4CEE962181}"/>
              </a:ext>
            </a:extLst>
          </p:cNvPr>
          <p:cNvSpPr/>
          <p:nvPr/>
        </p:nvSpPr>
        <p:spPr bwMode="auto">
          <a:xfrm>
            <a:off x="8119409" y="1952626"/>
            <a:ext cx="280847" cy="324246"/>
          </a:xfrm>
          <a:prstGeom prst="rect">
            <a:avLst/>
          </a:prstGeom>
          <a:noFill/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293AF2-8B57-4FC1-B63A-68CAFF66C958}"/>
              </a:ext>
            </a:extLst>
          </p:cNvPr>
          <p:cNvSpPr/>
          <p:nvPr/>
        </p:nvSpPr>
        <p:spPr bwMode="auto">
          <a:xfrm>
            <a:off x="7032104" y="3300680"/>
            <a:ext cx="280847" cy="324246"/>
          </a:xfrm>
          <a:prstGeom prst="rect">
            <a:avLst/>
          </a:prstGeom>
          <a:noFill/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50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158" y="0"/>
            <a:ext cx="12196158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462759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239132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邊唱邊做手號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">
            <a:extLst>
              <a:ext uri="{FF2B5EF4-FFF2-40B4-BE49-F238E27FC236}">
                <a16:creationId xmlns:a16="http://schemas.microsoft.com/office/drawing/2014/main" id="{C5DB667C-DF7E-48E4-9E2D-9B3A99A9A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95" y="188913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一邊唱唱名，一邊做手號吧！</a:t>
            </a:r>
            <a:endParaRPr lang="en-US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2743251F-7EF9-4324-A2B1-EA11C02B6C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6431" r="18072" b="60500"/>
          <a:stretch/>
        </p:blipFill>
        <p:spPr>
          <a:xfrm>
            <a:off x="2157414" y="1708151"/>
            <a:ext cx="6869060" cy="1392401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927855E1-1DDC-4832-AFB9-B67232B05F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472" r="19813" b="45800"/>
          <a:stretch/>
        </p:blipFill>
        <p:spPr>
          <a:xfrm>
            <a:off x="2157414" y="3082124"/>
            <a:ext cx="6836379" cy="124976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A9099CBF-C2E8-49B4-91A4-59EE6E013E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2083" r="45979" b="72766"/>
          <a:stretch/>
        </p:blipFill>
        <p:spPr>
          <a:xfrm>
            <a:off x="5023065" y="1140140"/>
            <a:ext cx="1584176" cy="523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3316FD2-7A55-4EAF-A7B0-A455B7986A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t="78350" r="10625"/>
          <a:stretch/>
        </p:blipFill>
        <p:spPr>
          <a:xfrm>
            <a:off x="3150857" y="4404191"/>
            <a:ext cx="5328592" cy="224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54D8A72-ECBF-4B55-9936-D2614A85F3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375" b="68375" l="76172" r="90625">
                        <a14:foregroundMark x1="76172" y1="57125" x2="76172" y2="57125"/>
                        <a14:foregroundMark x1="83047" y1="66063" x2="87109" y2="65813"/>
                        <a14:foregroundMark x1="82344" y1="50125" x2="84922" y2="50125"/>
                        <a14:foregroundMark x1="89297" y1="67000" x2="89297" y2="67000"/>
                        <a14:foregroundMark x1="89141" y1="66188" x2="89141" y2="66188"/>
                        <a14:foregroundMark x1="89141" y1="66188" x2="90547" y2="68375"/>
                        <a14:foregroundMark x1="90547" y1="67063" x2="90547" y2="67063"/>
                        <a14:foregroundMark x1="83203" y1="49438" x2="84922" y2="49438"/>
                        <a14:foregroundMark x1="81875" y1="49563" x2="81172" y2="50625"/>
                        <a14:foregroundMark x1="84063" y1="49375" x2="85156" y2="49813"/>
                        <a14:foregroundMark x1="81953" y1="49813" x2="81953" y2="49813"/>
                        <a14:backgroundMark x1="76719" y1="60438" x2="80078" y2="61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16" t="48050" r="7448" b="31283"/>
          <a:stretch/>
        </p:blipFill>
        <p:spPr>
          <a:xfrm>
            <a:off x="9945612" y="1952626"/>
            <a:ext cx="1464329" cy="2132648"/>
          </a:xfrm>
          <a:prstGeom prst="rect">
            <a:avLst/>
          </a:prstGeom>
          <a:ln w="38100" cap="sq">
            <a:solidFill>
              <a:srgbClr val="D600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E82188-1342-418C-B81E-56A55322F77C}"/>
              </a:ext>
            </a:extLst>
          </p:cNvPr>
          <p:cNvSpPr/>
          <p:nvPr/>
        </p:nvSpPr>
        <p:spPr bwMode="auto">
          <a:xfrm>
            <a:off x="6607241" y="1952626"/>
            <a:ext cx="280847" cy="324246"/>
          </a:xfrm>
          <a:prstGeom prst="rect">
            <a:avLst/>
          </a:prstGeom>
          <a:noFill/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780DC02-0185-455E-BC09-4E97DCC5CFD3}"/>
              </a:ext>
            </a:extLst>
          </p:cNvPr>
          <p:cNvSpPr/>
          <p:nvPr/>
        </p:nvSpPr>
        <p:spPr bwMode="auto">
          <a:xfrm>
            <a:off x="8112224" y="1942903"/>
            <a:ext cx="280847" cy="324246"/>
          </a:xfrm>
          <a:prstGeom prst="rect">
            <a:avLst/>
          </a:prstGeom>
          <a:noFill/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FDB4730-9BAB-48B7-95C9-DA891692E72A}"/>
              </a:ext>
            </a:extLst>
          </p:cNvPr>
          <p:cNvSpPr/>
          <p:nvPr/>
        </p:nvSpPr>
        <p:spPr bwMode="auto">
          <a:xfrm>
            <a:off x="7032104" y="3320778"/>
            <a:ext cx="280847" cy="324246"/>
          </a:xfrm>
          <a:prstGeom prst="rect">
            <a:avLst/>
          </a:prstGeom>
          <a:noFill/>
          <a:ln w="952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47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DBB0F672ADDC474BB8B52D7656B537C3" ma:contentTypeVersion="8" ma:contentTypeDescription="建立新的文件。" ma:contentTypeScope="" ma:versionID="813be582f39502e853a3674ab6cb25cf">
  <xsd:schema xmlns:xsd="http://www.w3.org/2001/XMLSchema" xmlns:xs="http://www.w3.org/2001/XMLSchema" xmlns:p="http://schemas.microsoft.com/office/2006/metadata/properties" xmlns:ns2="f456a434-ca4c-495b-af4b-5cc670c0e5dd" xmlns:ns3="c140335f-f93a-40a8-a8ab-e3e9122daab2" targetNamespace="http://schemas.microsoft.com/office/2006/metadata/properties" ma:root="true" ma:fieldsID="b647f2e2d4cac51a9a0eeb33bd190888" ns2:_="" ns3:_="">
    <xsd:import namespace="f456a434-ca4c-495b-af4b-5cc670c0e5dd"/>
    <xsd:import namespace="c140335f-f93a-40a8-a8ab-e3e9122daa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a434-ca4c-495b-af4b-5cc670c0e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335f-f93a-40a8-a8ab-e3e9122da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24485B-42CF-4EA7-8083-8A1ADDAE3D37}"/>
</file>

<file path=customXml/itemProps2.xml><?xml version="1.0" encoding="utf-8"?>
<ds:datastoreItem xmlns:ds="http://schemas.openxmlformats.org/officeDocument/2006/customXml" ds:itemID="{226602E2-208B-490C-8453-089E440B51CE}"/>
</file>

<file path=customXml/itemProps3.xml><?xml version="1.0" encoding="utf-8"?>
<ds:datastoreItem xmlns:ds="http://schemas.openxmlformats.org/officeDocument/2006/customXml" ds:itemID="{AFAD41F4-7ACA-4315-B940-84708FBAD175}"/>
</file>

<file path=docProps/app.xml><?xml version="1.0" encoding="utf-8"?>
<Properties xmlns="http://schemas.openxmlformats.org/officeDocument/2006/extended-properties" xmlns:vt="http://schemas.openxmlformats.org/officeDocument/2006/docPropsVTypes">
  <TotalTime>6584</TotalTime>
  <Words>591</Words>
  <Application>Microsoft Office PowerPoint</Application>
  <PresentationFormat>寬螢幕</PresentationFormat>
  <Paragraphs>98</Paragraphs>
  <Slides>16</Slides>
  <Notes>12</Notes>
  <HiddenSlides>0</HiddenSlides>
  <MMClips>6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微軟正黑體</vt:lpstr>
      <vt:lpstr>微軟正黑體 Light</vt:lpstr>
      <vt:lpstr>標楷體</vt:lpstr>
      <vt:lpstr>Arial</vt:lpstr>
      <vt:lpstr>Calibri</vt:lpstr>
      <vt:lpstr>Times New Roman</vt:lpstr>
      <vt:lpstr>Verdana</vt:lpstr>
      <vt:lpstr>預設簡報設計</vt:lpstr>
      <vt:lpstr>Document</vt:lpstr>
      <vt:lpstr>PowerPoint 簡報</vt:lpstr>
      <vt:lpstr>學習重點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\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HK1-UWNChow</dc:creator>
  <cp:lastModifiedBy>Chan, Candace</cp:lastModifiedBy>
  <cp:revision>574</cp:revision>
  <dcterms:created xsi:type="dcterms:W3CDTF">2010-12-02T06:19:15Z</dcterms:created>
  <dcterms:modified xsi:type="dcterms:W3CDTF">2020-11-03T00:34:48Z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0x010100DBB0F672ADDC474BB8B52D7656B537C3</vt:lpwstr>
  </property>
</Properties>
</file>