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4" r:id="rId2"/>
    <p:sldId id="319" r:id="rId3"/>
    <p:sldId id="362" r:id="rId4"/>
    <p:sldId id="327" r:id="rId5"/>
    <p:sldId id="356" r:id="rId6"/>
    <p:sldId id="354" r:id="rId7"/>
    <p:sldId id="352" r:id="rId8"/>
    <p:sldId id="355" r:id="rId9"/>
    <p:sldId id="357" r:id="rId10"/>
    <p:sldId id="358" r:id="rId11"/>
    <p:sldId id="359" r:id="rId12"/>
    <p:sldId id="363" r:id="rId13"/>
    <p:sldId id="340" r:id="rId14"/>
    <p:sldId id="343" r:id="rId15"/>
    <p:sldId id="344" r:id="rId16"/>
    <p:sldId id="364" r:id="rId17"/>
    <p:sldId id="345" r:id="rId18"/>
    <p:sldId id="348" r:id="rId19"/>
    <p:sldId id="349" r:id="rId20"/>
    <p:sldId id="346" r:id="rId21"/>
    <p:sldId id="366" r:id="rId22"/>
    <p:sldId id="365" r:id="rId23"/>
    <p:sldId id="331" r:id="rId24"/>
    <p:sldId id="330" r:id="rId25"/>
    <p:sldId id="335" r:id="rId26"/>
    <p:sldId id="336" r:id="rId27"/>
    <p:sldId id="337" r:id="rId28"/>
    <p:sldId id="338" r:id="rId29"/>
    <p:sldId id="339" r:id="rId30"/>
    <p:sldId id="361" r:id="rId31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ui, Flora" initials="TF" lastIdx="1" clrIdx="0">
    <p:extLst>
      <p:ext uri="{19B8F6BF-5375-455C-9EA6-DF929625EA0E}">
        <p15:presenceInfo xmlns:p15="http://schemas.microsoft.com/office/powerpoint/2012/main" userId="S::Flora.Tsui@Pearson.com::47e28946-491b-4886-8aab-b3cbb0dc6c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8F2AC"/>
    <a:srgbClr val="FF6600"/>
    <a:srgbClr val="000000"/>
    <a:srgbClr val="FFCCCC"/>
    <a:srgbClr val="FFFF99"/>
    <a:srgbClr val="FF9933"/>
    <a:srgbClr val="92D050"/>
    <a:srgbClr val="FFC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>
      <p:cViewPr varScale="1">
        <p:scale>
          <a:sx n="67" d="100"/>
          <a:sy n="67" d="100"/>
        </p:scale>
        <p:origin x="612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56CB7-454E-4E1F-B87F-C0DC5A8A1C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2823E-E00D-4446-8265-EADF1124E4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759CD5-00F0-425F-94F0-541EB0862C59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A191D6-148F-48B4-AAD6-6A4F5F4D32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19DD4B-E7AB-4465-BDF3-28D879FCF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1C43D-F750-48B8-BA05-D691F3EDAA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B6BC9-5109-466B-AF59-011A3BE31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06B927-98A4-44A6-98AC-3F3324CEF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758790-B082-4F4F-B76E-1517604BC9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79103-68F7-475D-849B-A460F6393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27D6EF-7562-491F-ADD3-BA3CE6B96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34343-0A66-4822-AEFC-F9A5E87E4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7A8A-9E8B-44FC-9364-CAE252852A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58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18505A-4304-4D68-9E7A-48465F8C7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E94A3-7C26-4294-A640-75334A15F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A72A7-E386-4010-B503-BAAD1FDBA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F12E0-D727-473E-90CA-EC3E9CF8A0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771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2D2F5-1B68-4D39-B0ED-C212EA55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895D1-58D1-4AB2-B162-09D6EC569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ED1FBB-9494-4750-BCC1-F1C538B19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1C27-B62F-424D-BBE4-2A52BF90C8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42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84E6E-B60A-4D41-9CBF-400232DA9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8CA74-A7F8-4767-A95E-D5A140070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2B165-2DAE-4ED3-9A86-0964D391B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84C3-5831-4373-A5B3-3CCC0726C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23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EAC636-1B53-4A36-AD97-8DA2B3347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25B25-B491-4E88-BA4B-50E7C1D86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31AB5-38F6-4E31-B686-766188B4B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EE17-1B4A-47F5-8BF3-91E8893880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5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6EA81-133E-45A8-A2D3-C1D3E260D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1EC37-D580-475B-BB54-B3E0EB68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C93E9-1FF4-4672-A5C1-5BD3A394C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E1C7-0AA5-468F-B2F2-516151AB9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24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3B3492-19A0-4CF8-AC76-2DEC46E60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81531F-C9E0-43D8-BDA3-4A80F42AD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6BAB6F-E8DC-40E1-995D-53D1B95EC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F91A-0734-44C1-B570-1A5539AE99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51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4DFB6A-967D-4AC5-9F4B-30DB97419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5D3CDC-BA44-4BC4-9DD3-7BCD60E76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2E805A-4CDD-4A8B-96BB-10B3D6D61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BA9EB-6BE3-49D7-9380-7FF2191033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495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E1461A-E1E8-4570-BCD0-28612C049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F577C3-EDD4-4215-8A4B-0ED73D0CCC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6FDFDB-7A0D-49C6-87EC-D3DD73236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0901-59CC-4555-BB61-BD66F1CFEC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75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5ECCF-092B-4F9F-8307-402783653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9560B-AA12-41C6-8E90-1078C83BC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345B4-50F4-4389-ADC5-3ADB213C9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511-4689-4265-BB53-1B2212B98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63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A5E16-2375-4369-9ED5-1F4B6AD3D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55035-2552-4D0E-919C-5C9FEEFF3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59AF9-3C7E-47A8-9148-6887CA707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6A736-2390-4D2C-B8A2-ECA2A897D4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583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55869B-A62D-4350-99A2-3FCBE24A6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0D959B-462D-4E2C-BB14-F8D9A601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FF760B-5C26-4F44-BB14-05F001E7AD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9F21D-5BDA-407D-AF2D-876BC463A2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04E72F-58BC-40EB-A30E-4DB584C65F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3F8499C-068B-4E2D-81C3-30FE73F59D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Audio/&#25429;&#40165;&#32773;&#20043;&#27468;_original.mp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5.mp3"/><Relationship Id="rId18" Type="http://schemas.openxmlformats.org/officeDocument/2006/relationships/audio" Target="../media/media14.mp3"/><Relationship Id="rId26" Type="http://schemas.openxmlformats.org/officeDocument/2006/relationships/image" Target="../media/image4.png"/><Relationship Id="rId39" Type="http://schemas.openxmlformats.org/officeDocument/2006/relationships/image" Target="../media/image8.png"/><Relationship Id="rId3" Type="http://schemas.microsoft.com/office/2007/relationships/media" Target="../media/media9.mp3"/><Relationship Id="rId21" Type="http://schemas.microsoft.com/office/2007/relationships/media" Target="../media/media16.mp3"/><Relationship Id="rId34" Type="http://schemas.openxmlformats.org/officeDocument/2006/relationships/image" Target="../media/image31.png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17" Type="http://schemas.microsoft.com/office/2007/relationships/media" Target="../media/media14.mp3"/><Relationship Id="rId25" Type="http://schemas.openxmlformats.org/officeDocument/2006/relationships/slideLayout" Target="../slideLayouts/slideLayout2.xml"/><Relationship Id="rId33" Type="http://schemas.openxmlformats.org/officeDocument/2006/relationships/image" Target="../media/image7.png"/><Relationship Id="rId38" Type="http://schemas.microsoft.com/office/2007/relationships/hdphoto" Target="../media/hdphoto1.wdp"/><Relationship Id="rId2" Type="http://schemas.openxmlformats.org/officeDocument/2006/relationships/audio" Target="../media/media8.mp3"/><Relationship Id="rId16" Type="http://schemas.openxmlformats.org/officeDocument/2006/relationships/audio" Target="../media/media6.mp3"/><Relationship Id="rId20" Type="http://schemas.openxmlformats.org/officeDocument/2006/relationships/audio" Target="../media/media15.mp3"/><Relationship Id="rId29" Type="http://schemas.openxmlformats.org/officeDocument/2006/relationships/image" Target="../media/image27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24" Type="http://schemas.openxmlformats.org/officeDocument/2006/relationships/audio" Target="../media/media17.mp3"/><Relationship Id="rId32" Type="http://schemas.openxmlformats.org/officeDocument/2006/relationships/image" Target="../media/image30.png"/><Relationship Id="rId37" Type="http://schemas.openxmlformats.org/officeDocument/2006/relationships/image" Target="../media/image34.png"/><Relationship Id="rId40" Type="http://schemas.openxmlformats.org/officeDocument/2006/relationships/image" Target="../media/image19.png"/><Relationship Id="rId5" Type="http://schemas.microsoft.com/office/2007/relationships/media" Target="../media/media10.mp3"/><Relationship Id="rId15" Type="http://schemas.microsoft.com/office/2007/relationships/media" Target="../media/media6.mp3"/><Relationship Id="rId23" Type="http://schemas.microsoft.com/office/2007/relationships/media" Target="../media/media17.mp3"/><Relationship Id="rId28" Type="http://schemas.openxmlformats.org/officeDocument/2006/relationships/image" Target="../media/image26.png"/><Relationship Id="rId36" Type="http://schemas.openxmlformats.org/officeDocument/2006/relationships/image" Target="../media/image33.png"/><Relationship Id="rId10" Type="http://schemas.openxmlformats.org/officeDocument/2006/relationships/audio" Target="../media/media12.mp3"/><Relationship Id="rId19" Type="http://schemas.microsoft.com/office/2007/relationships/media" Target="../media/media15.mp3"/><Relationship Id="rId31" Type="http://schemas.openxmlformats.org/officeDocument/2006/relationships/image" Target="../media/image29.png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5.mp3"/><Relationship Id="rId22" Type="http://schemas.openxmlformats.org/officeDocument/2006/relationships/audio" Target="../media/media16.mp3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.png"/><Relationship Id="rId3" Type="http://schemas.openxmlformats.org/officeDocument/2006/relationships/image" Target="../media/image31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2Pxt6DYFNs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30.xml"/><Relationship Id="rId11" Type="http://schemas.openxmlformats.org/officeDocument/2006/relationships/oleObject" Target="../embeddings/oleObject1.bin"/><Relationship Id="rId5" Type="http://schemas.openxmlformats.org/officeDocument/2006/relationships/hyperlink" Target="Audio/&#25429;&#40165;&#32773;&#20043;&#27468;_original.mp3" TargetMode="External"/><Relationship Id="rId10" Type="http://schemas.openxmlformats.org/officeDocument/2006/relationships/image" Target="../media/image18.png"/><Relationship Id="rId4" Type="http://schemas.openxmlformats.org/officeDocument/2006/relationships/hyperlink" Target="Audio/&#25429;&#40165;&#32773;&#20043;&#27468;_01.mp3" TargetMode="External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18.wmv"/><Relationship Id="rId1" Type="http://schemas.microsoft.com/office/2007/relationships/media" Target="../media/media18.wmv"/><Relationship Id="rId6" Type="http://schemas.openxmlformats.org/officeDocument/2006/relationships/slide" Target="slide8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19.wmv"/><Relationship Id="rId1" Type="http://schemas.microsoft.com/office/2007/relationships/media" Target="../media/media19.wmv"/><Relationship Id="rId6" Type="http://schemas.openxmlformats.org/officeDocument/2006/relationships/slide" Target="slide8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20.wmv"/><Relationship Id="rId1" Type="http://schemas.microsoft.com/office/2007/relationships/media" Target="../media/media20.wmv"/><Relationship Id="rId6" Type="http://schemas.openxmlformats.org/officeDocument/2006/relationships/slide" Target="slide8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21.wmv"/><Relationship Id="rId1" Type="http://schemas.microsoft.com/office/2007/relationships/media" Target="../media/media21.wmv"/><Relationship Id="rId6" Type="http://schemas.openxmlformats.org/officeDocument/2006/relationships/slide" Target="slide8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22.wmv"/><Relationship Id="rId1" Type="http://schemas.microsoft.com/office/2007/relationships/media" Target="../media/media22.wmv"/><Relationship Id="rId6" Type="http://schemas.openxmlformats.org/officeDocument/2006/relationships/slide" Target="slide8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4.xml"/><Relationship Id="rId2" Type="http://schemas.openxmlformats.org/officeDocument/2006/relationships/video" Target="../media/media23.wmv"/><Relationship Id="rId1" Type="http://schemas.microsoft.com/office/2007/relationships/media" Target="../media/media23.wmv"/><Relationship Id="rId6" Type="http://schemas.openxmlformats.org/officeDocument/2006/relationships/image" Target="../media/image43.png"/><Relationship Id="rId5" Type="http://schemas.openxmlformats.org/officeDocument/2006/relationships/hyperlink" Target="Audio/&#25429;&#40165;&#32773;&#20043;&#27468;_original.mp3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.png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5" Type="http://schemas.openxmlformats.org/officeDocument/2006/relationships/image" Target="../media/image7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27.xml"/><Relationship Id="rId7" Type="http://schemas.openxmlformats.org/officeDocument/2006/relationships/slide" Target="slide28.xml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25.xml"/><Relationship Id="rId5" Type="http://schemas.openxmlformats.org/officeDocument/2006/relationships/slide" Target="slide26.xm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slide" Target="slide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D7BA092-ADC1-4A22-BC30-2B4CF1D3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770632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敲擊樂器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的聲音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8C127D8-93E4-407A-9B30-B9D2F4F87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3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手繪多邊形 17">
            <a:extLst>
              <a:ext uri="{FF2B5EF4-FFF2-40B4-BE49-F238E27FC236}">
                <a16:creationId xmlns:a16="http://schemas.microsoft.com/office/drawing/2014/main" id="{33119D1F-72B5-4028-A12C-C5F3686C079F}"/>
              </a:ext>
            </a:extLst>
          </p:cNvPr>
          <p:cNvSpPr>
            <a:spLocks/>
          </p:cNvSpPr>
          <p:nvPr/>
        </p:nvSpPr>
        <p:spPr bwMode="auto">
          <a:xfrm>
            <a:off x="2362994" y="2080418"/>
            <a:ext cx="7466012" cy="2767747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0784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: Rounded Corners 17">
            <a:hlinkClick r:id="rId3" action="ppaction://hlinkfile"/>
            <a:extLst>
              <a:ext uri="{FF2B5EF4-FFF2-40B4-BE49-F238E27FC236}">
                <a16:creationId xmlns:a16="http://schemas.microsoft.com/office/drawing/2014/main" id="{F7A8BEEA-FED5-4FDF-A082-576216DC6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531" y="2886075"/>
            <a:ext cx="1282700" cy="5080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總結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97">
            <a:extLst>
              <a:ext uri="{FF2B5EF4-FFF2-40B4-BE49-F238E27FC236}">
                <a16:creationId xmlns:a16="http://schemas.microsoft.com/office/drawing/2014/main" id="{0BD7906F-775A-4E97-B67E-E28F0F9B1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988425" y="3765550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77">
            <a:extLst>
              <a:ext uri="{FF2B5EF4-FFF2-40B4-BE49-F238E27FC236}">
                <a16:creationId xmlns:a16="http://schemas.microsoft.com/office/drawing/2014/main" id="{50E571B7-0341-4F3B-A5E3-7DB140C6A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029" y="2397948"/>
            <a:ext cx="6605537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zh-HK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鐘音條是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有固定音高的敲擊樂器，可以用來演奏旋律；三角、響板、大鼓等則是無回定音高的樂器，主要用來演奏節奏。</a:t>
            </a:r>
            <a:endParaRPr lang="zh-TW" altLang="zh-HK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383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5 C -0.00208 0.01203 -0.00104 0.0081 8.33333E-7 0.00902 C 0.00508 0.01458 -0.00208 0.03148 -0.00247 0.03263 C -0.003 0.028 -0.00365 0.0243 -0.00365 0.01875 C -0.00365 0.01064 -0.00065 4.81481E-6 8.33333E-7 4.8148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088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玩樂器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這首歌主要由哪些節奏型組成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玩樂器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A043E-A4CD-4895-8FD9-D94472290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269" y="1566862"/>
            <a:ext cx="5337019" cy="5016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34E46C-21B3-4B7F-A7BB-26DF82F518CB}"/>
              </a:ext>
            </a:extLst>
          </p:cNvPr>
          <p:cNvSpPr/>
          <p:nvPr/>
        </p:nvSpPr>
        <p:spPr bwMode="auto">
          <a:xfrm>
            <a:off x="4151784" y="2382838"/>
            <a:ext cx="576064" cy="3980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C87637-0F0F-425F-8D9A-A5E493B1E775}"/>
              </a:ext>
            </a:extLst>
          </p:cNvPr>
          <p:cNvSpPr/>
          <p:nvPr/>
        </p:nvSpPr>
        <p:spPr bwMode="auto">
          <a:xfrm>
            <a:off x="5303912" y="2382838"/>
            <a:ext cx="224451" cy="3980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795475-076F-457D-9038-96EF94786BF0}"/>
              </a:ext>
            </a:extLst>
          </p:cNvPr>
          <p:cNvSpPr/>
          <p:nvPr/>
        </p:nvSpPr>
        <p:spPr bwMode="auto">
          <a:xfrm>
            <a:off x="7464154" y="2492896"/>
            <a:ext cx="224451" cy="3980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440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玩樂器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A043E-A4CD-4895-8FD9-D94472290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269" y="1566862"/>
            <a:ext cx="5337019" cy="5016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34E46C-21B3-4B7F-A7BB-26DF82F518CB}"/>
              </a:ext>
            </a:extLst>
          </p:cNvPr>
          <p:cNvSpPr/>
          <p:nvPr/>
        </p:nvSpPr>
        <p:spPr bwMode="auto">
          <a:xfrm>
            <a:off x="4151784" y="2382838"/>
            <a:ext cx="576064" cy="3980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C87637-0F0F-425F-8D9A-A5E493B1E775}"/>
              </a:ext>
            </a:extLst>
          </p:cNvPr>
          <p:cNvSpPr/>
          <p:nvPr/>
        </p:nvSpPr>
        <p:spPr bwMode="auto">
          <a:xfrm>
            <a:off x="5303912" y="2382838"/>
            <a:ext cx="224451" cy="3980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795475-076F-457D-9038-96EF94786BF0}"/>
              </a:ext>
            </a:extLst>
          </p:cNvPr>
          <p:cNvSpPr/>
          <p:nvPr/>
        </p:nvSpPr>
        <p:spPr bwMode="auto">
          <a:xfrm>
            <a:off x="7464154" y="2492896"/>
            <a:ext cx="224451" cy="3980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1F6B0D3A-094A-4DC0-ADFC-56AE8C095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55" y="1017498"/>
            <a:ext cx="4707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你還記得它們的節奏口訣嗎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HK" sz="2800" dirty="0"/>
          </a:p>
        </p:txBody>
      </p:sp>
    </p:spTree>
    <p:extLst>
      <p:ext uri="{BB962C8B-B14F-4D97-AF65-F5344CB8AC3E}">
        <p14:creationId xmlns:p14="http://schemas.microsoft.com/office/powerpoint/2010/main" val="5397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0836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現在讓我們重温這些節奏口訣。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玩樂器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38F8BE-6301-4254-8BB5-CE7DCA482224}"/>
              </a:ext>
            </a:extLst>
          </p:cNvPr>
          <p:cNvGrpSpPr/>
          <p:nvPr/>
        </p:nvGrpSpPr>
        <p:grpSpPr>
          <a:xfrm>
            <a:off x="3215680" y="3299329"/>
            <a:ext cx="5592640" cy="1281799"/>
            <a:chOff x="2746641" y="3190289"/>
            <a:chExt cx="5592640" cy="1281799"/>
          </a:xfrm>
        </p:grpSpPr>
        <p:sp>
          <p:nvSpPr>
            <p:cNvPr id="21" name="手繪多邊形 17">
              <a:extLst>
                <a:ext uri="{FF2B5EF4-FFF2-40B4-BE49-F238E27FC236}">
                  <a16:creationId xmlns:a16="http://schemas.microsoft.com/office/drawing/2014/main" id="{5252AEA3-07EA-459B-85F2-98329C102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641" y="3190289"/>
              <a:ext cx="5592640" cy="1281799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92D050">
                <a:alpha val="21176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FA8906-C69C-4F35-8E7C-80B8D5EDEE0A}"/>
                </a:ext>
              </a:extLst>
            </p:cNvPr>
            <p:cNvSpPr/>
            <p:nvPr/>
          </p:nvSpPr>
          <p:spPr bwMode="auto">
            <a:xfrm>
              <a:off x="5530968" y="3463254"/>
              <a:ext cx="2160240" cy="7666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是</a:t>
              </a:r>
              <a:r>
                <a:rPr kumimoji="1" lang="zh-TW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en-US" altLang="zh-TW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rPr>
                <a:t>ta</a:t>
              </a:r>
              <a:endParaRPr kumimoji="1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1C8929-62F9-4BA9-90A8-F3FC2EC8E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39816" y="3343677"/>
              <a:ext cx="286034" cy="91641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E9EF1F-A343-471A-B611-41B5F2F984A8}"/>
              </a:ext>
            </a:extLst>
          </p:cNvPr>
          <p:cNvGrpSpPr/>
          <p:nvPr/>
        </p:nvGrpSpPr>
        <p:grpSpPr>
          <a:xfrm>
            <a:off x="3236056" y="1723060"/>
            <a:ext cx="5592640" cy="1281799"/>
            <a:chOff x="2591593" y="1669257"/>
            <a:chExt cx="5592640" cy="1281799"/>
          </a:xfrm>
        </p:grpSpPr>
        <p:sp>
          <p:nvSpPr>
            <p:cNvPr id="31" name="手繪多邊形 17">
              <a:extLst>
                <a:ext uri="{FF2B5EF4-FFF2-40B4-BE49-F238E27FC236}">
                  <a16:creationId xmlns:a16="http://schemas.microsoft.com/office/drawing/2014/main" id="{AC099F6C-CA17-4D82-9DAC-75E89A78F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593" y="1669257"/>
              <a:ext cx="5592640" cy="1281799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92D050">
                <a:alpha val="21176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E753A58-BFEB-43B1-B3B1-CB39A5210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65600" y="1858948"/>
              <a:ext cx="1349275" cy="888273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B73C91-2F91-4590-9B7A-6371EF1EDF17}"/>
                </a:ext>
              </a:extLst>
            </p:cNvPr>
            <p:cNvSpPr/>
            <p:nvPr/>
          </p:nvSpPr>
          <p:spPr bwMode="auto">
            <a:xfrm>
              <a:off x="5375920" y="1942222"/>
              <a:ext cx="2160240" cy="7666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是</a:t>
              </a:r>
              <a:r>
                <a:rPr kumimoji="1" lang="zh-TW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en-US" altLang="zh-TW" sz="4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rPr>
                <a:t>ti-ti</a:t>
              </a:r>
              <a:endParaRPr kumimoji="1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0DEF5B-62DC-4D8F-9688-60F3BFF64977}"/>
              </a:ext>
            </a:extLst>
          </p:cNvPr>
          <p:cNvGrpSpPr/>
          <p:nvPr/>
        </p:nvGrpSpPr>
        <p:grpSpPr>
          <a:xfrm>
            <a:off x="3215680" y="4941168"/>
            <a:ext cx="5592640" cy="1281799"/>
            <a:chOff x="2746641" y="4964658"/>
            <a:chExt cx="5592640" cy="1281799"/>
          </a:xfrm>
        </p:grpSpPr>
        <p:sp>
          <p:nvSpPr>
            <p:cNvPr id="25" name="手繪多邊形 17">
              <a:extLst>
                <a:ext uri="{FF2B5EF4-FFF2-40B4-BE49-F238E27FC236}">
                  <a16:creationId xmlns:a16="http://schemas.microsoft.com/office/drawing/2014/main" id="{CDB92639-4E45-4B42-9576-6FB4EB5EF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641" y="4964658"/>
              <a:ext cx="5592640" cy="1281799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92D050">
                <a:alpha val="21176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6DBCFE-8E88-4933-9E1D-399390017F76}"/>
                </a:ext>
              </a:extLst>
            </p:cNvPr>
            <p:cNvSpPr/>
            <p:nvPr/>
          </p:nvSpPr>
          <p:spPr bwMode="auto">
            <a:xfrm>
              <a:off x="5530968" y="5237623"/>
              <a:ext cx="2160240" cy="7666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是</a:t>
              </a:r>
              <a:r>
                <a:rPr kumimoji="1" lang="zh-TW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en-US" altLang="zh-TW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rPr>
                <a:t>ta-a</a:t>
              </a:r>
              <a:endParaRPr kumimoji="1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FD0908B-30EE-40DD-A7E3-94AFF707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52297" y="5060708"/>
              <a:ext cx="303902" cy="943613"/>
            </a:xfrm>
            <a:prstGeom prst="rect">
              <a:avLst/>
            </a:prstGeom>
          </p:spPr>
        </p:pic>
      </p:grpSp>
      <p:pic>
        <p:nvPicPr>
          <p:cNvPr id="22" name="Picture 97">
            <a:extLst>
              <a:ext uri="{FF2B5EF4-FFF2-40B4-BE49-F238E27FC236}">
                <a16:creationId xmlns:a16="http://schemas.microsoft.com/office/drawing/2014/main" id="{8079F470-891A-4F02-A4D5-19A32AA7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20583" y="4338992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 3.54167E-6 0.00903 C 0.00507 0.01459 -0.00209 0.03148 -0.00248 0.03264 C -0.003 0.02801 -0.00365 0.02431 -0.00365 0.01875 C -0.00365 0.01065 -0.00065 -2.22222E-6 3.54167E-6 -2.22222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0836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嘗試以節奏口訣讀出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玩樂器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的節奏。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玩樂器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A043E-A4CD-4895-8FD9-D94472290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269" y="1566862"/>
            <a:ext cx="5337019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41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0836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現在請依節奏唱出唱名。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玩樂器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A043E-A4CD-4895-8FD9-D94472290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269" y="1566862"/>
            <a:ext cx="5337019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96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08366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玩樂器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的卡拉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動畫。歌詞中提及的樂器，哪些是有固定高的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哪些是無固定音高的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玩樂器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A043E-A4CD-4895-8FD9-D94472290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8" y="2190750"/>
            <a:ext cx="4460235" cy="4192372"/>
          </a:xfrm>
          <a:prstGeom prst="rect">
            <a:avLst/>
          </a:prstGeom>
        </p:spPr>
      </p:pic>
      <p:pic>
        <p:nvPicPr>
          <p:cNvPr id="3" name="2A_M1_Ch1_玩樂器">
            <a:hlinkClick r:id="" action="ppaction://media"/>
            <a:extLst>
              <a:ext uri="{FF2B5EF4-FFF2-40B4-BE49-F238E27FC236}">
                <a16:creationId xmlns:a16="http://schemas.microsoft.com/office/drawing/2014/main" id="{046F6BC3-21B3-4B18-A435-03BB0B25A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3952" y="2190750"/>
            <a:ext cx="5589830" cy="419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68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玩樂器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A043E-A4CD-4895-8FD9-D94472290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8" y="2190750"/>
            <a:ext cx="4460235" cy="4192372"/>
          </a:xfrm>
          <a:prstGeom prst="rect">
            <a:avLst/>
          </a:prstGeom>
        </p:spPr>
      </p:pic>
      <p:pic>
        <p:nvPicPr>
          <p:cNvPr id="3" name="2A_M1_Ch1_玩樂器">
            <a:hlinkClick r:id="" action="ppaction://media"/>
            <a:extLst>
              <a:ext uri="{FF2B5EF4-FFF2-40B4-BE49-F238E27FC236}">
                <a16:creationId xmlns:a16="http://schemas.microsoft.com/office/drawing/2014/main" id="{046F6BC3-21B3-4B18-A435-03BB0B25A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3952" y="2190750"/>
            <a:ext cx="5589830" cy="41923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B27EC5A-6CA8-4C17-A0E3-D9D692355BAC}"/>
              </a:ext>
            </a:extLst>
          </p:cNvPr>
          <p:cNvSpPr/>
          <p:nvPr/>
        </p:nvSpPr>
        <p:spPr bwMode="auto">
          <a:xfrm>
            <a:off x="3071664" y="4123944"/>
            <a:ext cx="1511449" cy="31316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233C35-89C2-44FE-B000-3A218D7C43B3}"/>
              </a:ext>
            </a:extLst>
          </p:cNvPr>
          <p:cNvSpPr/>
          <p:nvPr/>
        </p:nvSpPr>
        <p:spPr bwMode="auto">
          <a:xfrm>
            <a:off x="288634" y="977900"/>
            <a:ext cx="5385382" cy="954107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有固定音高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EC0A52-9A63-4226-9A34-F5C3EBD9EC10}"/>
              </a:ext>
            </a:extLst>
          </p:cNvPr>
          <p:cNvSpPr/>
          <p:nvPr/>
        </p:nvSpPr>
        <p:spPr bwMode="auto">
          <a:xfrm>
            <a:off x="5766176" y="979359"/>
            <a:ext cx="5385382" cy="954107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2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charset="0"/>
              <a:ea typeface="新細明體" pitchFamily="18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無固定音高</a:t>
            </a:r>
            <a:endParaRPr lang="en-US" altLang="zh-TW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068E74-4650-4A53-BC6F-992D19D0A32D}"/>
              </a:ext>
            </a:extLst>
          </p:cNvPr>
          <p:cNvSpPr/>
          <p:nvPr/>
        </p:nvSpPr>
        <p:spPr bwMode="auto">
          <a:xfrm>
            <a:off x="3187285" y="3212976"/>
            <a:ext cx="1252953" cy="313168"/>
          </a:xfrm>
          <a:prstGeom prst="ellips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66660D-148F-484F-8B51-295075358BB9}"/>
              </a:ext>
            </a:extLst>
          </p:cNvPr>
          <p:cNvSpPr/>
          <p:nvPr/>
        </p:nvSpPr>
        <p:spPr bwMode="auto">
          <a:xfrm>
            <a:off x="1199456" y="5085184"/>
            <a:ext cx="576064" cy="360040"/>
          </a:xfrm>
          <a:prstGeom prst="ellips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F3E66C-F7AD-4B7D-887B-2E9F46B3F463}"/>
              </a:ext>
            </a:extLst>
          </p:cNvPr>
          <p:cNvSpPr/>
          <p:nvPr/>
        </p:nvSpPr>
        <p:spPr bwMode="auto">
          <a:xfrm>
            <a:off x="1199456" y="6163510"/>
            <a:ext cx="576064" cy="217818"/>
          </a:xfrm>
          <a:prstGeom prst="ellips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rgbClr val="7030A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0297BA-1D14-49B6-9ED6-F6C78E33445D}"/>
              </a:ext>
            </a:extLst>
          </p:cNvPr>
          <p:cNvSpPr/>
          <p:nvPr/>
        </p:nvSpPr>
        <p:spPr bwMode="auto">
          <a:xfrm>
            <a:off x="2223768" y="6165304"/>
            <a:ext cx="559864" cy="217818"/>
          </a:xfrm>
          <a:prstGeom prst="ellips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887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1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0836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再聆聽歌曲一次，並嘗試跟着唱歌。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玩樂器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A043E-A4CD-4895-8FD9-D94472290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8" y="2190750"/>
            <a:ext cx="4460235" cy="4192372"/>
          </a:xfrm>
          <a:prstGeom prst="rect">
            <a:avLst/>
          </a:prstGeom>
        </p:spPr>
      </p:pic>
      <p:pic>
        <p:nvPicPr>
          <p:cNvPr id="3" name="2A_M1_Ch1_玩樂器">
            <a:hlinkClick r:id="" action="ppaction://media"/>
            <a:extLst>
              <a:ext uri="{FF2B5EF4-FFF2-40B4-BE49-F238E27FC236}">
                <a16:creationId xmlns:a16="http://schemas.microsoft.com/office/drawing/2014/main" id="{046F6BC3-21B3-4B18-A435-03BB0B25A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3952" y="2190750"/>
            <a:ext cx="5589830" cy="419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9960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08366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再唱一次歌曲。當唱到表示敲擊樂器聲音的歌詞</a:t>
            </a:r>
            <a:r>
              <a:rPr lang="en-GB" sz="2800" dirty="0">
                <a:solidFill>
                  <a:srgbClr val="FF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FF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橙色部分</a:t>
            </a:r>
            <a:r>
              <a:rPr lang="en-GB" sz="2800" dirty="0">
                <a:solidFill>
                  <a:srgbClr val="FF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，跟着歌詞的節奏拍手。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玩樂器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A043E-A4CD-4895-8FD9-D94472290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8" y="2190750"/>
            <a:ext cx="4460235" cy="4192372"/>
          </a:xfrm>
          <a:prstGeom prst="rect">
            <a:avLst/>
          </a:prstGeom>
        </p:spPr>
      </p:pic>
      <p:pic>
        <p:nvPicPr>
          <p:cNvPr id="3" name="2A_M1_Ch1_玩樂器">
            <a:hlinkClick r:id="" action="ppaction://media"/>
            <a:extLst>
              <a:ext uri="{FF2B5EF4-FFF2-40B4-BE49-F238E27FC236}">
                <a16:creationId xmlns:a16="http://schemas.microsoft.com/office/drawing/2014/main" id="{046F6BC3-21B3-4B18-A435-03BB0B25A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3952" y="2190750"/>
            <a:ext cx="5589830" cy="41923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C12859-5555-4CCC-958C-C14F7FCE2C7B}"/>
              </a:ext>
            </a:extLst>
          </p:cNvPr>
          <p:cNvGrpSpPr/>
          <p:nvPr/>
        </p:nvGrpSpPr>
        <p:grpSpPr>
          <a:xfrm>
            <a:off x="4676774" y="149225"/>
            <a:ext cx="7107857" cy="910431"/>
            <a:chOff x="4676774" y="149225"/>
            <a:chExt cx="7107857" cy="910431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D7BAA65D-9474-4C6C-AECB-A37F2775203E}"/>
                </a:ext>
              </a:extLst>
            </p:cNvPr>
            <p:cNvSpPr/>
            <p:nvPr/>
          </p:nvSpPr>
          <p:spPr bwMode="auto">
            <a:xfrm>
              <a:off x="4676774" y="149225"/>
              <a:ext cx="7107857" cy="898525"/>
            </a:xfrm>
            <a:prstGeom prst="cloud">
              <a:avLst/>
            </a:prstGeom>
            <a:solidFill>
              <a:srgbClr val="C8F2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22B300-4AAC-47CC-A796-CA9A8BA9C049}"/>
                </a:ext>
              </a:extLst>
            </p:cNvPr>
            <p:cNvSpPr/>
            <p:nvPr/>
          </p:nvSpPr>
          <p:spPr bwMode="auto">
            <a:xfrm>
              <a:off x="5326352" y="286544"/>
              <a:ext cx="6141140" cy="77311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若你已安裝「敲擊樂演奏廳」這個應用程式</a:t>
              </a:r>
              <a:r>
                <a:rPr lang="zh-HK" altLang="en-US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，可選</a:t>
              </a:r>
              <a:r>
                <a:rPr lang="zh-TW" altLang="en-US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擇</a:t>
              </a:r>
              <a:r>
                <a:rPr lang="zh-HK" altLang="en-US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合適</a:t>
              </a:r>
              <a:r>
                <a:rPr lang="zh-TW" altLang="en-US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</a:t>
              </a:r>
              <a:r>
                <a:rPr lang="zh-HK" altLang="en-US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敲擊樂器，一邊唱歌，一邊用敲擊樂器伴奏</a:t>
              </a:r>
              <a:r>
                <a:rPr lang="zh-TW" altLang="en-US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2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E6B86FB-A8C8-4192-89F7-3FA2969B2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4" y="2365375"/>
            <a:ext cx="9073380" cy="2374900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探索敲擊樂器的演奏方法及音色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分辨有固定音高和無固定音高的敲擊樂器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學唱歌曲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玩樂器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738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01" y="942662"/>
            <a:ext cx="112686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聽聽這些敲擊樂器的聲音，分辨哪些敲擊樂器是有固定音高的，哪些是無固定音高的。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06883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62" y="197244"/>
            <a:ext cx="485281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有固定音高和無固定音高樂器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813D911-F3A0-458C-856B-D73A68BC5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5312" y="1896769"/>
            <a:ext cx="1777720" cy="1480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6E0764-0D00-49A6-B1BF-4DC08B07F97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319" y="3276600"/>
            <a:ext cx="1258996" cy="10877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479D2B-ADD3-4620-AA59-6000EBFEBC7C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6848" y="2055376"/>
            <a:ext cx="1169833" cy="100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4CF61F-D1AB-40D9-92B8-0628D1EDA110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2051" y="3336537"/>
            <a:ext cx="1871184" cy="10877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350DB3-70B0-4124-92D1-4B07FDA3AA0D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0907" y="3254123"/>
            <a:ext cx="1582219" cy="1065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03DD30-99A7-416D-9EF5-4D198820B7E6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451" y="1697823"/>
            <a:ext cx="1974951" cy="12065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0E361C-B3AC-4D8B-AAC7-2D83739A244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7"/>
          <a:stretch/>
        </p:blipFill>
        <p:spPr>
          <a:xfrm>
            <a:off x="7195933" y="2070783"/>
            <a:ext cx="1777721" cy="1234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6F6EEB-F6FB-4898-815D-372BAF58BDAE}"/>
              </a:ext>
            </a:extLst>
          </p:cNvPr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801" y="4437112"/>
            <a:ext cx="3171825" cy="222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05961F-6CDE-4C13-AE9F-26B3C0BC442B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1755" y="4486966"/>
            <a:ext cx="2714625" cy="201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2D219-7C88-476E-9226-B5EE00E039FC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230"/>
          <a:stretch/>
        </p:blipFill>
        <p:spPr>
          <a:xfrm>
            <a:off x="9471451" y="1917157"/>
            <a:ext cx="1314842" cy="907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256FE-116A-4F5F-9908-7810B5CF86AE}"/>
              </a:ext>
            </a:extLst>
          </p:cNvPr>
          <p:cNvPicPr>
            <a:picLocks noChangeAspect="1"/>
          </p:cNvPicPr>
          <p:nvPr/>
        </p:nvPicPr>
        <p:blipFill>
          <a:blip r:embed="rId37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5000" b="95000" l="4321" r="90741">
                        <a14:foregroundMark x1="22222" y1="6176" x2="53704" y2="6176"/>
                        <a14:foregroundMark x1="53704" y1="6176" x2="20988" y2="6176"/>
                        <a14:foregroundMark x1="20988" y1="6176" x2="52469" y2="3529"/>
                        <a14:foregroundMark x1="52469" y1="3529" x2="24074" y2="9412"/>
                        <a14:foregroundMark x1="24074" y1="9412" x2="16049" y2="9412"/>
                        <a14:foregroundMark x1="50000" y1="7059" x2="79012" y2="5588"/>
                        <a14:foregroundMark x1="91975" y1="18235" x2="91975" y2="17941"/>
                        <a14:foregroundMark x1="91358" y1="16471" x2="90123" y2="11176"/>
                        <a14:foregroundMark x1="8642" y1="19118" x2="9259" y2="21765"/>
                        <a14:foregroundMark x1="7407" y1="72941" x2="4321" y2="76471"/>
                        <a14:foregroundMark x1="50617" y1="91176" x2="50617" y2="95000"/>
                        <a14:foregroundMark x1="50617" y1="91002" x2="50617" y2="91176"/>
                        <a14:foregroundMark x1="50617" y1="91176" x2="50617" y2="91765"/>
                        <a14:foregroundMark x1="50617" y1="91002" x2="50617" y2="91176"/>
                        <a14:foregroundMark x1="51235" y1="91176" x2="51235" y2="93529"/>
                        <a14:foregroundMark x1="51235" y1="90944" x2="51235" y2="91176"/>
                        <a14:foregroundMark x1="51235" y1="86471" x2="51235" y2="86555"/>
                        <a14:backgroundMark x1="46296" y1="89118" x2="46296" y2="89118"/>
                        <a14:backgroundMark x1="48148" y1="89706" x2="48765" y2="91176"/>
                        <a14:backgroundMark x1="48765" y1="91176" x2="48765" y2="91176"/>
                        <a14:backgroundMark x1="48765" y1="86176" x2="46296" y2="89706"/>
                        <a14:backgroundMark x1="49383" y1="87059" x2="49383" y2="87059"/>
                        <a14:backgroundMark x1="69136" y1="46471" x2="69136" y2="4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3112" y="3535820"/>
            <a:ext cx="1543050" cy="3238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03246D-EAB6-40D9-AEBA-9529552D2FBF}"/>
              </a:ext>
            </a:extLst>
          </p:cNvPr>
          <p:cNvPicPr>
            <a:picLocks noChangeAspect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0195" y="3291375"/>
            <a:ext cx="1777720" cy="92311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EF206E-5543-4E8A-9A3B-5C055770BEAD}"/>
              </a:ext>
            </a:extLst>
          </p:cNvPr>
          <p:cNvSpPr/>
          <p:nvPr/>
        </p:nvSpPr>
        <p:spPr bwMode="auto">
          <a:xfrm>
            <a:off x="5322717" y="1540162"/>
            <a:ext cx="989307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搖鼓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195CA3C-2B10-485B-AAB9-94F831BADEA5}"/>
              </a:ext>
            </a:extLst>
          </p:cNvPr>
          <p:cNvSpPr/>
          <p:nvPr/>
        </p:nvSpPr>
        <p:spPr bwMode="auto">
          <a:xfrm>
            <a:off x="9026122" y="4320490"/>
            <a:ext cx="814294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鈸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6DC565A-BB46-4E91-A9DB-B32980FF7EA8}"/>
              </a:ext>
            </a:extLst>
          </p:cNvPr>
          <p:cNvSpPr/>
          <p:nvPr/>
        </p:nvSpPr>
        <p:spPr bwMode="auto">
          <a:xfrm>
            <a:off x="235780" y="2527141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雙音響木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13A2274-A48F-457E-BD9F-0F719C857FE2}"/>
              </a:ext>
            </a:extLst>
          </p:cNvPr>
          <p:cNvSpPr/>
          <p:nvPr/>
        </p:nvSpPr>
        <p:spPr bwMode="auto">
          <a:xfrm>
            <a:off x="2928336" y="3180266"/>
            <a:ext cx="989307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沙槌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6696472-F48D-4711-AD70-12B1A4B21129}"/>
              </a:ext>
            </a:extLst>
          </p:cNvPr>
          <p:cNvSpPr/>
          <p:nvPr/>
        </p:nvSpPr>
        <p:spPr bwMode="auto">
          <a:xfrm>
            <a:off x="7127738" y="1537959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鐘音條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1C6D6C2-1BEF-47B9-BBCE-FCE0866FC98E}"/>
              </a:ext>
            </a:extLst>
          </p:cNvPr>
          <p:cNvSpPr/>
          <p:nvPr/>
        </p:nvSpPr>
        <p:spPr bwMode="auto">
          <a:xfrm>
            <a:off x="401106" y="4011819"/>
            <a:ext cx="978271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馬</a:t>
            </a:r>
            <a:r>
              <a:rPr lang="zh-TW" altLang="en-US" sz="2000" dirty="0">
                <a:latin typeface="Arial" charset="0"/>
              </a:rPr>
              <a:t>鈴</a:t>
            </a:r>
            <a:endParaRPr kumimoji="1" lang="en-US" altLang="zh-TW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F7A6F4C-4E24-4D31-B3A0-93034CB89C4F}"/>
              </a:ext>
            </a:extLst>
          </p:cNvPr>
          <p:cNvSpPr/>
          <p:nvPr/>
        </p:nvSpPr>
        <p:spPr bwMode="auto">
          <a:xfrm>
            <a:off x="9637216" y="1458123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雙擊木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E8C7074-400A-43FD-B034-43FF2F05DC53}"/>
              </a:ext>
            </a:extLst>
          </p:cNvPr>
          <p:cNvSpPr/>
          <p:nvPr/>
        </p:nvSpPr>
        <p:spPr bwMode="auto">
          <a:xfrm>
            <a:off x="6189923" y="4059036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刮瓜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38908FC-E848-481A-A6CB-9F80906DC9C9}"/>
              </a:ext>
            </a:extLst>
          </p:cNvPr>
          <p:cNvSpPr/>
          <p:nvPr/>
        </p:nvSpPr>
        <p:spPr bwMode="auto">
          <a:xfrm>
            <a:off x="8885283" y="5236273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小鼓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23E467A-C3BC-41A3-812D-E03784514D03}"/>
              </a:ext>
            </a:extLst>
          </p:cNvPr>
          <p:cNvSpPr/>
          <p:nvPr/>
        </p:nvSpPr>
        <p:spPr bwMode="auto">
          <a:xfrm>
            <a:off x="5793535" y="6253634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鋼片琴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828C5A5-D7FB-4D12-BBA0-BA6BF626CF81}"/>
              </a:ext>
            </a:extLst>
          </p:cNvPr>
          <p:cNvSpPr/>
          <p:nvPr/>
        </p:nvSpPr>
        <p:spPr bwMode="auto">
          <a:xfrm>
            <a:off x="2423592" y="6292690"/>
            <a:ext cx="1333624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木琴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A019861-591C-4E2F-BE54-2DAFC37E9321}"/>
              </a:ext>
            </a:extLst>
          </p:cNvPr>
          <p:cNvSpPr/>
          <p:nvPr/>
        </p:nvSpPr>
        <p:spPr bwMode="auto">
          <a:xfrm>
            <a:off x="2737330" y="1837897"/>
            <a:ext cx="989307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碰鈴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6" name="2AP0401">
            <a:hlinkClick r:id="" action="ppaction://media"/>
            <a:extLst>
              <a:ext uri="{FF2B5EF4-FFF2-40B4-BE49-F238E27FC236}">
                <a16:creationId xmlns:a16="http://schemas.microsoft.com/office/drawing/2014/main" id="{94BE8477-5464-4584-B2BB-A8E01F7B6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899" y="2166942"/>
            <a:ext cx="406400" cy="392385"/>
          </a:xfrm>
          <a:prstGeom prst="rect">
            <a:avLst/>
          </a:prstGeom>
        </p:spPr>
      </p:pic>
      <p:pic>
        <p:nvPicPr>
          <p:cNvPr id="47" name="2AP0402">
            <a:hlinkClick r:id="" action="ppaction://media"/>
            <a:extLst>
              <a:ext uri="{FF2B5EF4-FFF2-40B4-BE49-F238E27FC236}">
                <a16:creationId xmlns:a16="http://schemas.microsoft.com/office/drawing/2014/main" id="{CA3D4F75-4DC3-4711-BB4F-EC431F2F73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2657" y="1867727"/>
            <a:ext cx="406400" cy="392385"/>
          </a:xfrm>
          <a:prstGeom prst="rect">
            <a:avLst/>
          </a:prstGeom>
        </p:spPr>
      </p:pic>
      <p:pic>
        <p:nvPicPr>
          <p:cNvPr id="48" name="2AP0403">
            <a:hlinkClick r:id="" action="ppaction://media"/>
            <a:extLst>
              <a:ext uri="{FF2B5EF4-FFF2-40B4-BE49-F238E27FC236}">
                <a16:creationId xmlns:a16="http://schemas.microsoft.com/office/drawing/2014/main" id="{411B0172-6E51-43EA-8247-CA67562068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6142" y="1579416"/>
            <a:ext cx="406400" cy="392385"/>
          </a:xfrm>
          <a:prstGeom prst="rect">
            <a:avLst/>
          </a:prstGeom>
        </p:spPr>
      </p:pic>
      <p:pic>
        <p:nvPicPr>
          <p:cNvPr id="49" name="2AP0404">
            <a:hlinkClick r:id="" action="ppaction://media"/>
            <a:extLst>
              <a:ext uri="{FF2B5EF4-FFF2-40B4-BE49-F238E27FC236}">
                <a16:creationId xmlns:a16="http://schemas.microsoft.com/office/drawing/2014/main" id="{F47D4E42-0428-4E66-A7F0-C9047E9CD9C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84" y="4075969"/>
            <a:ext cx="406400" cy="392385"/>
          </a:xfrm>
          <a:prstGeom prst="rect">
            <a:avLst/>
          </a:prstGeom>
        </p:spPr>
      </p:pic>
      <p:pic>
        <p:nvPicPr>
          <p:cNvPr id="50" name="2AP0405">
            <a:hlinkClick r:id="" action="ppaction://media"/>
            <a:extLst>
              <a:ext uri="{FF2B5EF4-FFF2-40B4-BE49-F238E27FC236}">
                <a16:creationId xmlns:a16="http://schemas.microsoft.com/office/drawing/2014/main" id="{254278B8-D594-4CCD-AE4E-C83C4A9561C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7330" y="3206331"/>
            <a:ext cx="406400" cy="392385"/>
          </a:xfrm>
          <a:prstGeom prst="rect">
            <a:avLst/>
          </a:prstGeom>
        </p:spPr>
      </p:pic>
      <p:pic>
        <p:nvPicPr>
          <p:cNvPr id="51" name="2AP0406">
            <a:hlinkClick r:id="" action="ppaction://media"/>
            <a:extLst>
              <a:ext uri="{FF2B5EF4-FFF2-40B4-BE49-F238E27FC236}">
                <a16:creationId xmlns:a16="http://schemas.microsoft.com/office/drawing/2014/main" id="{CABE9095-BEAF-4FDD-9449-46FCD1A281A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269" y="6331875"/>
            <a:ext cx="406400" cy="392385"/>
          </a:xfrm>
          <a:prstGeom prst="rect">
            <a:avLst/>
          </a:prstGeom>
        </p:spPr>
      </p:pic>
      <p:pic>
        <p:nvPicPr>
          <p:cNvPr id="52" name="2AP0205">
            <a:hlinkClick r:id="" action="ppaction://media"/>
            <a:extLst>
              <a:ext uri="{FF2B5EF4-FFF2-40B4-BE49-F238E27FC236}">
                <a16:creationId xmlns:a16="http://schemas.microsoft.com/office/drawing/2014/main" id="{1ABD37D7-0878-410E-9E4D-B63C391C789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6035" y="1597513"/>
            <a:ext cx="406400" cy="392385"/>
          </a:xfrm>
          <a:prstGeom prst="rect">
            <a:avLst/>
          </a:prstGeom>
        </p:spPr>
      </p:pic>
      <p:pic>
        <p:nvPicPr>
          <p:cNvPr id="53" name="2AP0301">
            <a:hlinkClick r:id="" action="ppaction://media"/>
            <a:extLst>
              <a:ext uri="{FF2B5EF4-FFF2-40B4-BE49-F238E27FC236}">
                <a16:creationId xmlns:a16="http://schemas.microsoft.com/office/drawing/2014/main" id="{E99B2BCA-8269-4751-AE75-67F97115527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532" y="4083654"/>
            <a:ext cx="406400" cy="392385"/>
          </a:xfrm>
          <a:prstGeom prst="rect">
            <a:avLst/>
          </a:prstGeom>
        </p:spPr>
      </p:pic>
      <p:pic>
        <p:nvPicPr>
          <p:cNvPr id="28" name="2AP0504">
            <a:hlinkClick r:id="" action="ppaction://media"/>
            <a:extLst>
              <a:ext uri="{FF2B5EF4-FFF2-40B4-BE49-F238E27FC236}">
                <a16:creationId xmlns:a16="http://schemas.microsoft.com/office/drawing/2014/main" id="{5C8C0CF1-AF03-471C-83F9-9C7728B366B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944" y="4397759"/>
            <a:ext cx="406400" cy="392385"/>
          </a:xfrm>
          <a:prstGeom prst="rect">
            <a:avLst/>
          </a:prstGeom>
        </p:spPr>
      </p:pic>
      <p:pic>
        <p:nvPicPr>
          <p:cNvPr id="29" name="2AP0502">
            <a:hlinkClick r:id="" action="ppaction://media"/>
            <a:extLst>
              <a:ext uri="{FF2B5EF4-FFF2-40B4-BE49-F238E27FC236}">
                <a16:creationId xmlns:a16="http://schemas.microsoft.com/office/drawing/2014/main" id="{55DBF731-14C9-4890-8C3E-22824D23624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7216" y="1508682"/>
            <a:ext cx="406400" cy="392385"/>
          </a:xfrm>
          <a:prstGeom prst="rect">
            <a:avLst/>
          </a:prstGeom>
        </p:spPr>
      </p:pic>
      <p:pic>
        <p:nvPicPr>
          <p:cNvPr id="31" name="2AP0506">
            <a:hlinkClick r:id="" action="ppaction://media"/>
            <a:extLst>
              <a:ext uri="{FF2B5EF4-FFF2-40B4-BE49-F238E27FC236}">
                <a16:creationId xmlns:a16="http://schemas.microsoft.com/office/drawing/2014/main" id="{67E01A37-F430-47AF-8465-10C125A5421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633" y="5307645"/>
            <a:ext cx="406400" cy="392385"/>
          </a:xfrm>
          <a:prstGeom prst="rect">
            <a:avLst/>
          </a:prstGeom>
        </p:spPr>
      </p:pic>
      <p:pic>
        <p:nvPicPr>
          <p:cNvPr id="37" name="2AP0505">
            <a:hlinkClick r:id="" action="ppaction://media"/>
            <a:extLst>
              <a:ext uri="{FF2B5EF4-FFF2-40B4-BE49-F238E27FC236}">
                <a16:creationId xmlns:a16="http://schemas.microsoft.com/office/drawing/2014/main" id="{8BE87D76-75C0-4BC2-9070-BD8DC1F655D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845" y="6284251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122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43730" y="-2738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01" y="942662"/>
            <a:ext cx="11268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現在來看看答案。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06883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62" y="197244"/>
            <a:ext cx="485281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有固定音高和無固定音高樂器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813D911-F3A0-458C-856B-D73A68BC5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5312" y="1896769"/>
            <a:ext cx="1777720" cy="1480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6E0764-0D00-49A6-B1BF-4DC08B07F9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319" y="3276600"/>
            <a:ext cx="1258996" cy="10877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479D2B-ADD3-4620-AA59-6000EBFEBC7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6848" y="2055376"/>
            <a:ext cx="1169833" cy="100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4CF61F-D1AB-40D9-92B8-0628D1EDA1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2051" y="3336537"/>
            <a:ext cx="1871184" cy="10877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350DB3-70B0-4124-92D1-4B07FDA3AA0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0907" y="3254123"/>
            <a:ext cx="1582219" cy="1065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03DD30-99A7-416D-9EF5-4D198820B7E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451" y="1697823"/>
            <a:ext cx="1974951" cy="12065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0E361C-B3AC-4D8B-AAC7-2D83739A24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7"/>
          <a:stretch/>
        </p:blipFill>
        <p:spPr>
          <a:xfrm>
            <a:off x="7195933" y="2070783"/>
            <a:ext cx="1777721" cy="1234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6F6EEB-F6FB-4898-815D-372BAF58BDA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801" y="4437112"/>
            <a:ext cx="3171825" cy="222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05961F-6CDE-4C13-AE9F-26B3C0BC442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1755" y="4486966"/>
            <a:ext cx="2714625" cy="201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2D219-7C88-476E-9226-B5EE00E039F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230"/>
          <a:stretch/>
        </p:blipFill>
        <p:spPr>
          <a:xfrm>
            <a:off x="9471451" y="1917157"/>
            <a:ext cx="1314842" cy="907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256FE-116A-4F5F-9908-7810B5CF86A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5000" l="4321" r="90741">
                        <a14:foregroundMark x1="22222" y1="6176" x2="53704" y2="6176"/>
                        <a14:foregroundMark x1="53704" y1="6176" x2="20988" y2="6176"/>
                        <a14:foregroundMark x1="20988" y1="6176" x2="52469" y2="3529"/>
                        <a14:foregroundMark x1="52469" y1="3529" x2="24074" y2="9412"/>
                        <a14:foregroundMark x1="24074" y1="9412" x2="16049" y2="9412"/>
                        <a14:foregroundMark x1="50000" y1="7059" x2="79012" y2="5588"/>
                        <a14:foregroundMark x1="91975" y1="18235" x2="91975" y2="17941"/>
                        <a14:foregroundMark x1="91358" y1="16471" x2="90123" y2="11176"/>
                        <a14:foregroundMark x1="8642" y1="19118" x2="9259" y2="21765"/>
                        <a14:foregroundMark x1="7407" y1="72941" x2="4321" y2="76471"/>
                        <a14:foregroundMark x1="50617" y1="91176" x2="50617" y2="95000"/>
                        <a14:foregroundMark x1="50617" y1="91002" x2="50617" y2="91176"/>
                        <a14:foregroundMark x1="50617" y1="91176" x2="50617" y2="91765"/>
                        <a14:foregroundMark x1="50617" y1="91002" x2="50617" y2="91176"/>
                        <a14:foregroundMark x1="51235" y1="91176" x2="51235" y2="93529"/>
                        <a14:foregroundMark x1="51235" y1="90944" x2="51235" y2="91176"/>
                        <a14:foregroundMark x1="51235" y1="86471" x2="51235" y2="86555"/>
                        <a14:backgroundMark x1="46296" y1="89118" x2="46296" y2="89118"/>
                        <a14:backgroundMark x1="48148" y1="89706" x2="48765" y2="91176"/>
                        <a14:backgroundMark x1="48765" y1="91176" x2="48765" y2="91176"/>
                        <a14:backgroundMark x1="48765" y1="86176" x2="46296" y2="89706"/>
                        <a14:backgroundMark x1="49383" y1="87059" x2="49383" y2="87059"/>
                        <a14:backgroundMark x1="69136" y1="46471" x2="69136" y2="4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3112" y="3535820"/>
            <a:ext cx="1543050" cy="3238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03246D-EAB6-40D9-AEBA-9529552D2FB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0195" y="3291375"/>
            <a:ext cx="1777720" cy="92311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EF206E-5543-4E8A-9A3B-5C055770BEAD}"/>
              </a:ext>
            </a:extLst>
          </p:cNvPr>
          <p:cNvSpPr/>
          <p:nvPr/>
        </p:nvSpPr>
        <p:spPr bwMode="auto">
          <a:xfrm>
            <a:off x="5322717" y="1540162"/>
            <a:ext cx="989307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搖鼓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195CA3C-2B10-485B-AAB9-94F831BADEA5}"/>
              </a:ext>
            </a:extLst>
          </p:cNvPr>
          <p:cNvSpPr/>
          <p:nvPr/>
        </p:nvSpPr>
        <p:spPr bwMode="auto">
          <a:xfrm>
            <a:off x="9026122" y="4320490"/>
            <a:ext cx="814294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鈸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6DC565A-BB46-4E91-A9DB-B32980FF7EA8}"/>
              </a:ext>
            </a:extLst>
          </p:cNvPr>
          <p:cNvSpPr/>
          <p:nvPr/>
        </p:nvSpPr>
        <p:spPr bwMode="auto">
          <a:xfrm>
            <a:off x="235780" y="2527141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雙音響木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13A2274-A48F-457E-BD9F-0F719C857FE2}"/>
              </a:ext>
            </a:extLst>
          </p:cNvPr>
          <p:cNvSpPr/>
          <p:nvPr/>
        </p:nvSpPr>
        <p:spPr bwMode="auto">
          <a:xfrm>
            <a:off x="2928336" y="3180266"/>
            <a:ext cx="989307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沙槌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6696472-F48D-4711-AD70-12B1A4B21129}"/>
              </a:ext>
            </a:extLst>
          </p:cNvPr>
          <p:cNvSpPr/>
          <p:nvPr/>
        </p:nvSpPr>
        <p:spPr bwMode="auto">
          <a:xfrm>
            <a:off x="7127738" y="1537959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鐘音條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1C6D6C2-1BEF-47B9-BBCE-FCE0866FC98E}"/>
              </a:ext>
            </a:extLst>
          </p:cNvPr>
          <p:cNvSpPr/>
          <p:nvPr/>
        </p:nvSpPr>
        <p:spPr bwMode="auto">
          <a:xfrm>
            <a:off x="401106" y="4011819"/>
            <a:ext cx="978271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馬</a:t>
            </a:r>
            <a:r>
              <a:rPr lang="zh-TW" altLang="en-US" sz="2000" dirty="0">
                <a:latin typeface="Arial" charset="0"/>
              </a:rPr>
              <a:t>鈴</a:t>
            </a:r>
            <a:endParaRPr kumimoji="1" lang="en-US" altLang="zh-TW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F7A6F4C-4E24-4D31-B3A0-93034CB89C4F}"/>
              </a:ext>
            </a:extLst>
          </p:cNvPr>
          <p:cNvSpPr/>
          <p:nvPr/>
        </p:nvSpPr>
        <p:spPr bwMode="auto">
          <a:xfrm>
            <a:off x="9637216" y="1458123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雙擊木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E8C7074-400A-43FD-B034-43FF2F05DC53}"/>
              </a:ext>
            </a:extLst>
          </p:cNvPr>
          <p:cNvSpPr/>
          <p:nvPr/>
        </p:nvSpPr>
        <p:spPr bwMode="auto">
          <a:xfrm>
            <a:off x="6189923" y="4059036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刮瓜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38908FC-E848-481A-A6CB-9F80906DC9C9}"/>
              </a:ext>
            </a:extLst>
          </p:cNvPr>
          <p:cNvSpPr/>
          <p:nvPr/>
        </p:nvSpPr>
        <p:spPr bwMode="auto">
          <a:xfrm>
            <a:off x="8885283" y="5236273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小鼓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23E467A-C3BC-41A3-812D-E03784514D03}"/>
              </a:ext>
            </a:extLst>
          </p:cNvPr>
          <p:cNvSpPr/>
          <p:nvPr/>
        </p:nvSpPr>
        <p:spPr bwMode="auto">
          <a:xfrm>
            <a:off x="5793535" y="6253634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鋼片琴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828C5A5-D7FB-4D12-BBA0-BA6BF626CF81}"/>
              </a:ext>
            </a:extLst>
          </p:cNvPr>
          <p:cNvSpPr/>
          <p:nvPr/>
        </p:nvSpPr>
        <p:spPr bwMode="auto">
          <a:xfrm>
            <a:off x="2423592" y="6292690"/>
            <a:ext cx="1333624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木琴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A019861-591C-4E2F-BE54-2DAFC37E9321}"/>
              </a:ext>
            </a:extLst>
          </p:cNvPr>
          <p:cNvSpPr/>
          <p:nvPr/>
        </p:nvSpPr>
        <p:spPr bwMode="auto">
          <a:xfrm>
            <a:off x="2737330" y="1837897"/>
            <a:ext cx="989307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碰鈴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3731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06883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62" y="197244"/>
            <a:ext cx="485281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有固定音高和無固定音高樂器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813D911-F3A0-458C-856B-D73A68BC5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5312" y="1896769"/>
            <a:ext cx="1777720" cy="1480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6E0764-0D00-49A6-B1BF-4DC08B07F9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319" y="3276600"/>
            <a:ext cx="1258996" cy="10877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479D2B-ADD3-4620-AA59-6000EBFEBC7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6848" y="2055376"/>
            <a:ext cx="1169833" cy="100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4CF61F-D1AB-40D9-92B8-0628D1EDA1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2051" y="3336537"/>
            <a:ext cx="1871184" cy="10877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350DB3-70B0-4124-92D1-4B07FDA3AA0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0907" y="3254123"/>
            <a:ext cx="1582219" cy="1065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03DD30-99A7-416D-9EF5-4D198820B7E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451" y="1697823"/>
            <a:ext cx="1974951" cy="12065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0E361C-B3AC-4D8B-AAC7-2D83739A24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7"/>
          <a:stretch/>
        </p:blipFill>
        <p:spPr>
          <a:xfrm>
            <a:off x="7195933" y="2070783"/>
            <a:ext cx="1777721" cy="1234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6F6EEB-F6FB-4898-815D-372BAF58BDA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801" y="4437112"/>
            <a:ext cx="3171825" cy="222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05961F-6CDE-4C13-AE9F-26B3C0BC442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1755" y="4486966"/>
            <a:ext cx="2714625" cy="201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2D219-7C88-476E-9226-B5EE00E039F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230"/>
          <a:stretch/>
        </p:blipFill>
        <p:spPr>
          <a:xfrm>
            <a:off x="9471451" y="1917157"/>
            <a:ext cx="1314842" cy="907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256FE-116A-4F5F-9908-7810B5CF86A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5000" l="4321" r="90741">
                        <a14:foregroundMark x1="22222" y1="6176" x2="53704" y2="6176"/>
                        <a14:foregroundMark x1="53704" y1="6176" x2="20988" y2="6176"/>
                        <a14:foregroundMark x1="20988" y1="6176" x2="52469" y2="3529"/>
                        <a14:foregroundMark x1="52469" y1="3529" x2="24074" y2="9412"/>
                        <a14:foregroundMark x1="24074" y1="9412" x2="16049" y2="9412"/>
                        <a14:foregroundMark x1="50000" y1="7059" x2="79012" y2="5588"/>
                        <a14:foregroundMark x1="91975" y1="18235" x2="91975" y2="17941"/>
                        <a14:foregroundMark x1="91358" y1="16471" x2="90123" y2="11176"/>
                        <a14:foregroundMark x1="8642" y1="19118" x2="9259" y2="21765"/>
                        <a14:foregroundMark x1="7407" y1="72941" x2="4321" y2="76471"/>
                        <a14:foregroundMark x1="50617" y1="91176" x2="50617" y2="95000"/>
                        <a14:foregroundMark x1="50617" y1="91002" x2="50617" y2="91176"/>
                        <a14:foregroundMark x1="50617" y1="91176" x2="50617" y2="91765"/>
                        <a14:foregroundMark x1="50617" y1="91002" x2="50617" y2="91176"/>
                        <a14:foregroundMark x1="51235" y1="91176" x2="51235" y2="93529"/>
                        <a14:foregroundMark x1="51235" y1="90944" x2="51235" y2="91176"/>
                        <a14:foregroundMark x1="51235" y1="86471" x2="51235" y2="86555"/>
                        <a14:backgroundMark x1="46296" y1="89118" x2="46296" y2="89118"/>
                        <a14:backgroundMark x1="48148" y1="89706" x2="48765" y2="91176"/>
                        <a14:backgroundMark x1="48765" y1="91176" x2="48765" y2="91176"/>
                        <a14:backgroundMark x1="48765" y1="86176" x2="46296" y2="89706"/>
                        <a14:backgroundMark x1="49383" y1="87059" x2="49383" y2="87059"/>
                        <a14:backgroundMark x1="69136" y1="46471" x2="69136" y2="4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3112" y="3535820"/>
            <a:ext cx="1543050" cy="3238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03246D-EAB6-40D9-AEBA-9529552D2FB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0195" y="3291375"/>
            <a:ext cx="1777720" cy="92311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EF206E-5543-4E8A-9A3B-5C055770BEAD}"/>
              </a:ext>
            </a:extLst>
          </p:cNvPr>
          <p:cNvSpPr/>
          <p:nvPr/>
        </p:nvSpPr>
        <p:spPr bwMode="auto">
          <a:xfrm>
            <a:off x="5322717" y="1540162"/>
            <a:ext cx="989307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搖鼓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195CA3C-2B10-485B-AAB9-94F831BADEA5}"/>
              </a:ext>
            </a:extLst>
          </p:cNvPr>
          <p:cNvSpPr/>
          <p:nvPr/>
        </p:nvSpPr>
        <p:spPr bwMode="auto">
          <a:xfrm>
            <a:off x="9026122" y="4320490"/>
            <a:ext cx="814294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鈸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6DC565A-BB46-4E91-A9DB-B32980FF7EA8}"/>
              </a:ext>
            </a:extLst>
          </p:cNvPr>
          <p:cNvSpPr/>
          <p:nvPr/>
        </p:nvSpPr>
        <p:spPr bwMode="auto">
          <a:xfrm>
            <a:off x="235780" y="2527141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雙音響木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13A2274-A48F-457E-BD9F-0F719C857FE2}"/>
              </a:ext>
            </a:extLst>
          </p:cNvPr>
          <p:cNvSpPr/>
          <p:nvPr/>
        </p:nvSpPr>
        <p:spPr bwMode="auto">
          <a:xfrm>
            <a:off x="2928336" y="3180266"/>
            <a:ext cx="989307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沙槌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6696472-F48D-4711-AD70-12B1A4B21129}"/>
              </a:ext>
            </a:extLst>
          </p:cNvPr>
          <p:cNvSpPr/>
          <p:nvPr/>
        </p:nvSpPr>
        <p:spPr bwMode="auto">
          <a:xfrm>
            <a:off x="7127738" y="1537959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鐘音條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1C6D6C2-1BEF-47B9-BBCE-FCE0866FC98E}"/>
              </a:ext>
            </a:extLst>
          </p:cNvPr>
          <p:cNvSpPr/>
          <p:nvPr/>
        </p:nvSpPr>
        <p:spPr bwMode="auto">
          <a:xfrm>
            <a:off x="401106" y="4011819"/>
            <a:ext cx="978271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馬</a:t>
            </a:r>
            <a:r>
              <a:rPr lang="zh-TW" altLang="en-US" sz="2000" dirty="0">
                <a:latin typeface="Arial" charset="0"/>
              </a:rPr>
              <a:t>鈴</a:t>
            </a:r>
            <a:endParaRPr kumimoji="1" lang="en-US" altLang="zh-TW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F7A6F4C-4E24-4D31-B3A0-93034CB89C4F}"/>
              </a:ext>
            </a:extLst>
          </p:cNvPr>
          <p:cNvSpPr/>
          <p:nvPr/>
        </p:nvSpPr>
        <p:spPr bwMode="auto">
          <a:xfrm>
            <a:off x="9637216" y="1458123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雙擊木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E8C7074-400A-43FD-B034-43FF2F05DC53}"/>
              </a:ext>
            </a:extLst>
          </p:cNvPr>
          <p:cNvSpPr/>
          <p:nvPr/>
        </p:nvSpPr>
        <p:spPr bwMode="auto">
          <a:xfrm>
            <a:off x="6189923" y="4059036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刮瓜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38908FC-E848-481A-A6CB-9F80906DC9C9}"/>
              </a:ext>
            </a:extLst>
          </p:cNvPr>
          <p:cNvSpPr/>
          <p:nvPr/>
        </p:nvSpPr>
        <p:spPr bwMode="auto">
          <a:xfrm>
            <a:off x="8885283" y="5236273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小鼓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23E467A-C3BC-41A3-812D-E03784514D03}"/>
              </a:ext>
            </a:extLst>
          </p:cNvPr>
          <p:cNvSpPr/>
          <p:nvPr/>
        </p:nvSpPr>
        <p:spPr bwMode="auto">
          <a:xfrm>
            <a:off x="5793535" y="6253634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鋼片琴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828C5A5-D7FB-4D12-BBA0-BA6BF626CF81}"/>
              </a:ext>
            </a:extLst>
          </p:cNvPr>
          <p:cNvSpPr/>
          <p:nvPr/>
        </p:nvSpPr>
        <p:spPr bwMode="auto">
          <a:xfrm>
            <a:off x="2423592" y="6292690"/>
            <a:ext cx="1333624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木琴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A019861-591C-4E2F-BE54-2DAFC37E9321}"/>
              </a:ext>
            </a:extLst>
          </p:cNvPr>
          <p:cNvSpPr/>
          <p:nvPr/>
        </p:nvSpPr>
        <p:spPr bwMode="auto">
          <a:xfrm>
            <a:off x="2737330" y="1837897"/>
            <a:ext cx="989307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碰鈴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6710633-32CE-4A71-AE9A-28BE7CF17FF0}"/>
              </a:ext>
            </a:extLst>
          </p:cNvPr>
          <p:cNvSpPr/>
          <p:nvPr/>
        </p:nvSpPr>
        <p:spPr bwMode="auto">
          <a:xfrm>
            <a:off x="494593" y="836712"/>
            <a:ext cx="5514181" cy="604824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有固定音高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3E9BF55-17B7-449A-80C1-3C42498715F6}"/>
              </a:ext>
            </a:extLst>
          </p:cNvPr>
          <p:cNvSpPr/>
          <p:nvPr/>
        </p:nvSpPr>
        <p:spPr bwMode="auto">
          <a:xfrm>
            <a:off x="1379377" y="4210336"/>
            <a:ext cx="3629668" cy="23828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B1EB0C-91CA-4874-804A-B6AC92DA2AF6}"/>
              </a:ext>
            </a:extLst>
          </p:cNvPr>
          <p:cNvSpPr/>
          <p:nvPr/>
        </p:nvSpPr>
        <p:spPr bwMode="auto">
          <a:xfrm>
            <a:off x="7081861" y="1576247"/>
            <a:ext cx="1905610" cy="156244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4BBD42-9F6A-4934-A1CA-5B30FDADD434}"/>
              </a:ext>
            </a:extLst>
          </p:cNvPr>
          <p:cNvSpPr/>
          <p:nvPr/>
        </p:nvSpPr>
        <p:spPr bwMode="auto">
          <a:xfrm>
            <a:off x="5187336" y="4472061"/>
            <a:ext cx="3343571" cy="21939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25A8410-47A7-48E0-96EC-AA6D75713F65}"/>
              </a:ext>
            </a:extLst>
          </p:cNvPr>
          <p:cNvSpPr/>
          <p:nvPr/>
        </p:nvSpPr>
        <p:spPr bwMode="auto">
          <a:xfrm>
            <a:off x="6183228" y="836712"/>
            <a:ext cx="5385380" cy="604825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無固定音高</a:t>
            </a:r>
            <a:endParaRPr lang="en-US" altLang="zh-TW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9A0B50-FC82-4A9E-996B-A47C156A1B9A}"/>
              </a:ext>
            </a:extLst>
          </p:cNvPr>
          <p:cNvSpPr/>
          <p:nvPr/>
        </p:nvSpPr>
        <p:spPr bwMode="auto">
          <a:xfrm>
            <a:off x="429801" y="1837897"/>
            <a:ext cx="2351768" cy="1291289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AEC357-1820-4E7E-9D8F-61998C284E00}"/>
              </a:ext>
            </a:extLst>
          </p:cNvPr>
          <p:cNvSpPr/>
          <p:nvPr/>
        </p:nvSpPr>
        <p:spPr bwMode="auto">
          <a:xfrm>
            <a:off x="2875626" y="1757742"/>
            <a:ext cx="1970028" cy="1219420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277ECD-BDD7-495B-A1B5-618AE1C1BFFC}"/>
              </a:ext>
            </a:extLst>
          </p:cNvPr>
          <p:cNvSpPr/>
          <p:nvPr/>
        </p:nvSpPr>
        <p:spPr bwMode="auto">
          <a:xfrm>
            <a:off x="444083" y="3285352"/>
            <a:ext cx="1903582" cy="1149785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79022D-23B2-4D13-98C2-A9283358D38E}"/>
              </a:ext>
            </a:extLst>
          </p:cNvPr>
          <p:cNvSpPr/>
          <p:nvPr/>
        </p:nvSpPr>
        <p:spPr bwMode="auto">
          <a:xfrm>
            <a:off x="2844452" y="3180266"/>
            <a:ext cx="2142716" cy="1148488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9DE8DB-6A82-4E0C-ADD0-212E9AC0F0EC}"/>
              </a:ext>
            </a:extLst>
          </p:cNvPr>
          <p:cNvSpPr/>
          <p:nvPr/>
        </p:nvSpPr>
        <p:spPr bwMode="auto">
          <a:xfrm>
            <a:off x="4975312" y="1513545"/>
            <a:ext cx="1775345" cy="1771807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950212-D9E6-4A61-A7C0-FDF00C6ABB65}"/>
              </a:ext>
            </a:extLst>
          </p:cNvPr>
          <p:cNvSpPr/>
          <p:nvPr/>
        </p:nvSpPr>
        <p:spPr bwMode="auto">
          <a:xfrm>
            <a:off x="9390805" y="1528450"/>
            <a:ext cx="1730075" cy="1448712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FE07F9D-FC90-4781-9431-7B77F1A78908}"/>
              </a:ext>
            </a:extLst>
          </p:cNvPr>
          <p:cNvSpPr/>
          <p:nvPr/>
        </p:nvSpPr>
        <p:spPr bwMode="auto">
          <a:xfrm>
            <a:off x="6248400" y="3285352"/>
            <a:ext cx="1837231" cy="1201614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BD23423-542B-424F-AF9D-FD24E61ED189}"/>
              </a:ext>
            </a:extLst>
          </p:cNvPr>
          <p:cNvSpPr/>
          <p:nvPr/>
        </p:nvSpPr>
        <p:spPr bwMode="auto">
          <a:xfrm>
            <a:off x="8408327" y="3183844"/>
            <a:ext cx="1837231" cy="1655302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5E6FD58-AFE6-4143-B143-B231C876A354}"/>
              </a:ext>
            </a:extLst>
          </p:cNvPr>
          <p:cNvSpPr/>
          <p:nvPr/>
        </p:nvSpPr>
        <p:spPr bwMode="auto">
          <a:xfrm>
            <a:off x="10173929" y="3390187"/>
            <a:ext cx="1582219" cy="3384133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03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55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22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F842AF3E-B34A-4F7C-92C6-65D24F539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06C166F6-7FBD-47EC-B01F-54E93A6F58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B07C6772-23BE-4943-8E90-74F75FFF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530A549-225E-4A35-A0A9-7D6578293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06883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FE190063-9A92-4F27-A71A-593A277CB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62" y="197244"/>
            <a:ext cx="485281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有固定音高和無固定音高樂器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97698A1A-E83B-4428-ACC4-F9F60EC27576}"/>
              </a:ext>
            </a:extLst>
          </p:cNvPr>
          <p:cNvSpPr>
            <a:spLocks/>
          </p:cNvSpPr>
          <p:nvPr/>
        </p:nvSpPr>
        <p:spPr bwMode="auto">
          <a:xfrm>
            <a:off x="407368" y="1133512"/>
            <a:ext cx="11377264" cy="540060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chemeClr val="bg1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143CC7-2CE5-4976-809F-A80F73F7B2B0}"/>
              </a:ext>
            </a:extLst>
          </p:cNvPr>
          <p:cNvCxnSpPr/>
          <p:nvPr/>
        </p:nvCxnSpPr>
        <p:spPr bwMode="auto">
          <a:xfrm>
            <a:off x="5879976" y="1326468"/>
            <a:ext cx="0" cy="505486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444B751-3562-4B62-A763-3C4310838D74}"/>
              </a:ext>
            </a:extLst>
          </p:cNvPr>
          <p:cNvSpPr/>
          <p:nvPr/>
        </p:nvSpPr>
        <p:spPr bwMode="auto">
          <a:xfrm>
            <a:off x="2027241" y="1350603"/>
            <a:ext cx="2807308" cy="6046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有固定音高樂器</a:t>
            </a:r>
            <a:endParaRPr kumimoji="1" lang="en-US" sz="2800" b="1" i="0" u="none" strike="noStrike" cap="none" normalizeH="0" baseline="0" dirty="0">
              <a:ln>
                <a:noFill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55EB87-FF31-4781-9229-D0D1B04524B7}"/>
              </a:ext>
            </a:extLst>
          </p:cNvPr>
          <p:cNvSpPr/>
          <p:nvPr/>
        </p:nvSpPr>
        <p:spPr bwMode="auto">
          <a:xfrm>
            <a:off x="7546259" y="1320181"/>
            <a:ext cx="2807308" cy="6046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無固定音高樂器</a:t>
            </a:r>
            <a:endParaRPr kumimoji="1" lang="en-US" sz="2800" b="1" i="0" u="none" strike="noStrike" cap="none" normalizeH="0" baseline="0" dirty="0">
              <a:ln>
                <a:noFill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B8B01E-2048-4E99-A105-57BBD101EF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114" y="2239059"/>
            <a:ext cx="2614781" cy="1837414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D4818A6-C03A-45FD-B522-C953BBDA8177}"/>
              </a:ext>
            </a:extLst>
          </p:cNvPr>
          <p:cNvSpPr/>
          <p:nvPr/>
        </p:nvSpPr>
        <p:spPr bwMode="auto">
          <a:xfrm>
            <a:off x="1220990" y="1827958"/>
            <a:ext cx="1333624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木琴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468821-5E44-4AD5-9173-975A833421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7"/>
          <a:stretch/>
        </p:blipFill>
        <p:spPr>
          <a:xfrm>
            <a:off x="4098701" y="2542927"/>
            <a:ext cx="1777721" cy="12346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FE2158-F4B2-4345-9B4D-0F5382CAE0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780"/>
          <a:stretch/>
        </p:blipFill>
        <p:spPr>
          <a:xfrm>
            <a:off x="2036024" y="3954506"/>
            <a:ext cx="2714625" cy="192276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430625D-8871-4D9B-B001-394BB66159CC}"/>
              </a:ext>
            </a:extLst>
          </p:cNvPr>
          <p:cNvSpPr/>
          <p:nvPr/>
        </p:nvSpPr>
        <p:spPr bwMode="auto">
          <a:xfrm>
            <a:off x="4030506" y="2010103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鐘音條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B11DCD1-BCD7-454E-921C-BE8200E4D576}"/>
              </a:ext>
            </a:extLst>
          </p:cNvPr>
          <p:cNvSpPr/>
          <p:nvPr/>
        </p:nvSpPr>
        <p:spPr bwMode="auto">
          <a:xfrm>
            <a:off x="3755797" y="5459642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鋼片琴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7" name="Content Placeholder 4">
            <a:extLst>
              <a:ext uri="{FF2B5EF4-FFF2-40B4-BE49-F238E27FC236}">
                <a16:creationId xmlns:a16="http://schemas.microsoft.com/office/drawing/2014/main" id="{3AAF1074-DE33-4D78-88DE-E1398906B4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640978" y="1953142"/>
            <a:ext cx="1453453" cy="121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A5B038-3DC4-418F-BC42-8DADF8FFDB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3299" y="5301208"/>
            <a:ext cx="1258996" cy="108773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99CD9A1-A4B9-4DAB-8501-0D1BE1481A5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1136" y="4398210"/>
            <a:ext cx="1169833" cy="10032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731FC83-87E6-4CC8-81A3-AC403CD463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2916" y="4575741"/>
            <a:ext cx="1871184" cy="108773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5819583-52B7-404C-8340-EDBEC77DC5F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2044" y="3180266"/>
            <a:ext cx="1582219" cy="106525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B57740D-3830-4B18-A564-7589AC9BD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9559" y="2036946"/>
            <a:ext cx="1702412" cy="104005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41E3F26-13F2-4094-AA54-7DF5B0504F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230"/>
          <a:stretch/>
        </p:blipFill>
        <p:spPr>
          <a:xfrm>
            <a:off x="10260385" y="2502567"/>
            <a:ext cx="1314842" cy="9079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A47CEBE-200E-4265-9668-709C9A7B8C0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4374" y="3232295"/>
            <a:ext cx="1777720" cy="923110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E0494AA-11B1-4AA1-8FB4-C4A8A176C8DF}"/>
              </a:ext>
            </a:extLst>
          </p:cNvPr>
          <p:cNvSpPr/>
          <p:nvPr/>
        </p:nvSpPr>
        <p:spPr bwMode="auto">
          <a:xfrm>
            <a:off x="7886413" y="1999931"/>
            <a:ext cx="989307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搖鼓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CAB38A8-6DD7-4B22-92CC-A0529B2C8F77}"/>
              </a:ext>
            </a:extLst>
          </p:cNvPr>
          <p:cNvSpPr/>
          <p:nvPr/>
        </p:nvSpPr>
        <p:spPr bwMode="auto">
          <a:xfrm>
            <a:off x="7968541" y="3091710"/>
            <a:ext cx="814294" cy="66935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鈸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7F2F669-4B65-49E0-8253-350B0EA0FAD1}"/>
              </a:ext>
            </a:extLst>
          </p:cNvPr>
          <p:cNvSpPr/>
          <p:nvPr/>
        </p:nvSpPr>
        <p:spPr bwMode="auto">
          <a:xfrm>
            <a:off x="5862951" y="4078055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雙音響木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AAB6AF2-01D5-4933-943B-15A2E3E80556}"/>
              </a:ext>
            </a:extLst>
          </p:cNvPr>
          <p:cNvSpPr/>
          <p:nvPr/>
        </p:nvSpPr>
        <p:spPr bwMode="auto">
          <a:xfrm>
            <a:off x="8215912" y="4399348"/>
            <a:ext cx="989307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沙槌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66D4E90-6979-41C3-BB89-AF752E9C95B5}"/>
              </a:ext>
            </a:extLst>
          </p:cNvPr>
          <p:cNvSpPr/>
          <p:nvPr/>
        </p:nvSpPr>
        <p:spPr bwMode="auto">
          <a:xfrm>
            <a:off x="6964203" y="5507495"/>
            <a:ext cx="978271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馬</a:t>
            </a:r>
            <a:r>
              <a:rPr lang="zh-TW" altLang="en-US" sz="2000" dirty="0">
                <a:latin typeface="Arial" charset="0"/>
              </a:rPr>
              <a:t>鈴</a:t>
            </a:r>
            <a:endParaRPr kumimoji="1" lang="en-US" altLang="zh-TW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23D5EA7-D73A-439C-93E2-4F7AE43C8FBA}"/>
              </a:ext>
            </a:extLst>
          </p:cNvPr>
          <p:cNvSpPr/>
          <p:nvPr/>
        </p:nvSpPr>
        <p:spPr bwMode="auto">
          <a:xfrm>
            <a:off x="10066530" y="1943938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雙擊木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64D2EF2-2C4F-448C-B565-38495FE024FF}"/>
              </a:ext>
            </a:extLst>
          </p:cNvPr>
          <p:cNvSpPr/>
          <p:nvPr/>
        </p:nvSpPr>
        <p:spPr bwMode="auto">
          <a:xfrm>
            <a:off x="5643077" y="3157766"/>
            <a:ext cx="1730075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刮瓜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ED3F23B3-C714-42B1-935F-820E744946C4}"/>
              </a:ext>
            </a:extLst>
          </p:cNvPr>
          <p:cNvSpPr/>
          <p:nvPr/>
        </p:nvSpPr>
        <p:spPr bwMode="auto">
          <a:xfrm>
            <a:off x="9912424" y="5767838"/>
            <a:ext cx="1227842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小鼓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B3B6B20-1332-462B-A98E-E372B1AB2C7C}"/>
              </a:ext>
            </a:extLst>
          </p:cNvPr>
          <p:cNvSpPr/>
          <p:nvPr/>
        </p:nvSpPr>
        <p:spPr bwMode="auto">
          <a:xfrm>
            <a:off x="6052534" y="2022241"/>
            <a:ext cx="989307" cy="5206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碰鈴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78CCDEE-02C6-43B7-8316-0B02E203AC4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5000" l="4321" r="90741">
                        <a14:foregroundMark x1="22222" y1="6176" x2="53704" y2="6176"/>
                        <a14:foregroundMark x1="53704" y1="6176" x2="20988" y2="6176"/>
                        <a14:foregroundMark x1="20988" y1="6176" x2="52469" y2="3529"/>
                        <a14:foregroundMark x1="52469" y1="3529" x2="24074" y2="9412"/>
                        <a14:foregroundMark x1="24074" y1="9412" x2="16049" y2="9412"/>
                        <a14:foregroundMark x1="50000" y1="7059" x2="79012" y2="5588"/>
                        <a14:foregroundMark x1="91975" y1="18235" x2="91975" y2="17941"/>
                        <a14:foregroundMark x1="91358" y1="16471" x2="90123" y2="11176"/>
                        <a14:foregroundMark x1="8642" y1="19118" x2="9259" y2="21765"/>
                        <a14:foregroundMark x1="7407" y1="72941" x2="4321" y2="76471"/>
                        <a14:foregroundMark x1="50617" y1="91176" x2="50617" y2="95000"/>
                        <a14:foregroundMark x1="50617" y1="91002" x2="50617" y2="91176"/>
                        <a14:foregroundMark x1="50617" y1="91176" x2="50617" y2="91765"/>
                        <a14:foregroundMark x1="50617" y1="91002" x2="50617" y2="91176"/>
                        <a14:foregroundMark x1="51235" y1="91176" x2="51235" y2="93529"/>
                        <a14:foregroundMark x1="51235" y1="90944" x2="51235" y2="91176"/>
                        <a14:foregroundMark x1="51235" y1="86471" x2="51235" y2="86555"/>
                        <a14:backgroundMark x1="46296" y1="89118" x2="46296" y2="89118"/>
                        <a14:backgroundMark x1="48148" y1="89706" x2="48765" y2="91176"/>
                        <a14:backgroundMark x1="48765" y1="91176" x2="48765" y2="91176"/>
                        <a14:backgroundMark x1="48765" y1="86176" x2="46296" y2="89706"/>
                        <a14:backgroundMark x1="49383" y1="87059" x2="49383" y2="87059"/>
                        <a14:backgroundMark x1="69136" y1="46471" x2="69136" y2="4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5847" y="3403957"/>
            <a:ext cx="1479728" cy="310560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A391551-A6D8-4AFB-9AA4-1F8FB394B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1D89B91C-FFFC-46F0-98DF-69BDB773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0A2F70AE-0268-47FE-BDC5-66AAA0BA3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4DD3A50-4015-4833-AA36-B4DC0B8D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2" name="Rectangle: Rounded Corners 13">
            <a:hlinkClick r:id="rId4" action="ppaction://hlinkfile"/>
            <a:extLst>
              <a:ext uri="{FF2B5EF4-FFF2-40B4-BE49-F238E27FC236}">
                <a16:creationId xmlns:a16="http://schemas.microsoft.com/office/drawing/2014/main" id="{EB245AE1-04FB-4E2F-9DCE-7FC6FD9E5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699" y="1708021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評估資源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3" name="手繪多邊形 17">
            <a:extLst>
              <a:ext uri="{FF2B5EF4-FFF2-40B4-BE49-F238E27FC236}">
                <a16:creationId xmlns:a16="http://schemas.microsoft.com/office/drawing/2014/main" id="{46B34BF7-7ADD-4393-9823-ADB780F4F5D3}"/>
              </a:ext>
            </a:extLst>
          </p:cNvPr>
          <p:cNvSpPr>
            <a:spLocks/>
          </p:cNvSpPr>
          <p:nvPr/>
        </p:nvSpPr>
        <p:spPr bwMode="auto">
          <a:xfrm>
            <a:off x="1960747" y="946151"/>
            <a:ext cx="7467600" cy="2024062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0128A1C3-6F2C-4E6E-A0AD-E1BE9B0BFFF9}"/>
              </a:ext>
            </a:extLst>
          </p:cNvPr>
          <p:cNvSpPr>
            <a:spLocks/>
          </p:cNvSpPr>
          <p:nvPr/>
        </p:nvSpPr>
        <p:spPr bwMode="auto">
          <a:xfrm>
            <a:off x="1950382" y="2970213"/>
            <a:ext cx="9858220" cy="3887787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13A3C22C-D0FD-48FE-AAD2-C0B371E83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83" y="4519677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自學資源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6" name="矩形 77">
            <a:extLst>
              <a:ext uri="{FF2B5EF4-FFF2-40B4-BE49-F238E27FC236}">
                <a16:creationId xmlns:a16="http://schemas.microsoft.com/office/drawing/2014/main" id="{0EB54A5D-1F94-457F-A7C8-8D59A26D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977" y="1509726"/>
            <a:ext cx="590073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完成工作紙，</a:t>
            </a:r>
            <a:r>
              <a:rPr lang="zh-TW" altLang="en-US" sz="26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分辨有固定音高和無固定音高的樂器，以鞏固所學。</a:t>
            </a:r>
            <a:endParaRPr lang="zh-TW" altLang="zh-HK" sz="26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3EC166C9-2012-4CBC-9DDC-5E7D2EBC6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1848" y="3657879"/>
            <a:ext cx="6782637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安裝「敲擊樂演奏廳」這個應用程式，温習不同敲擊樂器的演奏方法。你也可以嘗試用無固定音高敲擊樂器伴奏歌曲</a:t>
            </a:r>
            <a:endParaRPr lang="en-US" altLang="zh-TW" sz="26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觀看短片，認識另一首有敲擊樂器的歌曲</a:t>
            </a:r>
            <a:endParaRPr lang="en-US" altLang="zh-TW" sz="26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觀看「扭蛋沙槌」及「玻璃杯琴」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STEM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活動製作示範短片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68" name="Content Placeholder 3" descr="Clapper board">
            <a:hlinkClick r:id="rId6" action="ppaction://hlinksldjump"/>
            <a:extLst>
              <a:ext uri="{FF2B5EF4-FFF2-40B4-BE49-F238E27FC236}">
                <a16:creationId xmlns:a16="http://schemas.microsoft.com/office/drawing/2014/main" id="{D9EB9935-0100-4268-B60D-5A29B7B7BD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7712" y="5788344"/>
            <a:ext cx="555625" cy="554037"/>
          </a:xfrm>
        </p:spPr>
      </p:pic>
      <p:pic>
        <p:nvPicPr>
          <p:cNvPr id="13" name="Content Placeholder 3" descr="Clapper board">
            <a:hlinkClick r:id="rId8"/>
            <a:extLst>
              <a:ext uri="{FF2B5EF4-FFF2-40B4-BE49-F238E27FC236}">
                <a16:creationId xmlns:a16="http://schemas.microsoft.com/office/drawing/2014/main" id="{A2B5959B-5415-4D8A-A214-F969A5861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25" y="4852550"/>
            <a:ext cx="5556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1F0D8A-207D-4312-9EAE-820AAD600F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8975" y="3740698"/>
            <a:ext cx="1073205" cy="10859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67431E-136F-4DB7-97FE-F6F5AA5FF8D3}"/>
              </a:ext>
            </a:extLst>
          </p:cNvPr>
          <p:cNvSpPr/>
          <p:nvPr/>
        </p:nvSpPr>
        <p:spPr bwMode="auto">
          <a:xfrm>
            <a:off x="9115070" y="3168883"/>
            <a:ext cx="1395684" cy="3945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App Store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52661-2DA3-4DE1-9D3E-C658520216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4494" y="3791500"/>
            <a:ext cx="1111307" cy="9843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146EEBD-78FE-4E40-B9D4-6A1E12F216F1}"/>
              </a:ext>
            </a:extLst>
          </p:cNvPr>
          <p:cNvSpPr/>
          <p:nvPr/>
        </p:nvSpPr>
        <p:spPr bwMode="auto">
          <a:xfrm>
            <a:off x="10412918" y="3138406"/>
            <a:ext cx="1395684" cy="6756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Google Play Store</a:t>
            </a:r>
          </a:p>
        </p:txBody>
      </p:sp>
      <p:graphicFrame>
        <p:nvGraphicFramePr>
          <p:cNvPr id="7" name="Object 6">
            <a:hlinkClick r:id="" action="ppaction://ole?verb=1"/>
            <a:extLst>
              <a:ext uri="{FF2B5EF4-FFF2-40B4-BE49-F238E27FC236}">
                <a16:creationId xmlns:a16="http://schemas.microsoft.com/office/drawing/2014/main" id="{AF3A72DE-094F-4876-9FA5-3C42509A06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765465"/>
              </p:ext>
            </p:extLst>
          </p:nvPr>
        </p:nvGraphicFramePr>
        <p:xfrm>
          <a:off x="8234248" y="1509726"/>
          <a:ext cx="815453" cy="1726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Document" showAsIcon="1" r:id="rId11" imgW="381104" imgH="806335" progId="Word.Document.8">
                  <p:embed/>
                </p:oleObj>
              </mc:Choice>
              <mc:Fallback>
                <p:oleObj name="Document" showAsIcon="1" r:id="rId11" imgW="381104" imgH="80633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34248" y="1509726"/>
                        <a:ext cx="815453" cy="1726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511C4-E231-47DD-803C-8156CDA73648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91084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大鼓的演奏方法。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2A01video01">
            <a:hlinkClick r:id="" action="ppaction://media"/>
            <a:extLst>
              <a:ext uri="{FF2B5EF4-FFF2-40B4-BE49-F238E27FC236}">
                <a16:creationId xmlns:a16="http://schemas.microsoft.com/office/drawing/2014/main" id="{77EB117C-B1CB-477F-85C6-AA2A312918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2231" y="1844824"/>
            <a:ext cx="5664134" cy="4248472"/>
          </a:xfrm>
        </p:spPr>
      </p:pic>
      <p:pic>
        <p:nvPicPr>
          <p:cNvPr id="11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E70D84CC-080A-4375-9DE8-0B45CCB5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9480376" y="5810250"/>
            <a:ext cx="18716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19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9108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響板的演奏方法。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2A01video02">
            <a:hlinkClick r:id="" action="ppaction://media"/>
            <a:extLst>
              <a:ext uri="{FF2B5EF4-FFF2-40B4-BE49-F238E27FC236}">
                <a16:creationId xmlns:a16="http://schemas.microsoft.com/office/drawing/2014/main" id="{B6803D12-A6F9-4271-AFC3-98B434E53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00" y="1524000"/>
            <a:ext cx="5080000" cy="3810000"/>
          </a:xfrm>
          <a:prstGeom prst="rect">
            <a:avLst/>
          </a:prstGeom>
        </p:spPr>
      </p:pic>
      <p:pic>
        <p:nvPicPr>
          <p:cNvPr id="10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7B3DFFB6-56A1-4B4E-8494-6BFB10E6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9480376" y="5810250"/>
            <a:ext cx="18716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4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9108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三角的演奏方法。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2A01video03">
            <a:hlinkClick r:id="" action="ppaction://media"/>
            <a:extLst>
              <a:ext uri="{FF2B5EF4-FFF2-40B4-BE49-F238E27FC236}">
                <a16:creationId xmlns:a16="http://schemas.microsoft.com/office/drawing/2014/main" id="{BE1A88F9-8FE1-4EEC-B8B3-F83D56CC50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00" y="1524000"/>
            <a:ext cx="5080000" cy="3810000"/>
          </a:xfrm>
          <a:prstGeom prst="rect">
            <a:avLst/>
          </a:prstGeom>
        </p:spPr>
      </p:pic>
      <p:pic>
        <p:nvPicPr>
          <p:cNvPr id="9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F0E35A61-A327-43D1-9680-4124CE1F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9480376" y="5810250"/>
            <a:ext cx="18716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00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9108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鐘音條的演奏方法。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2A01video04">
            <a:hlinkClick r:id="" action="ppaction://media"/>
            <a:extLst>
              <a:ext uri="{FF2B5EF4-FFF2-40B4-BE49-F238E27FC236}">
                <a16:creationId xmlns:a16="http://schemas.microsoft.com/office/drawing/2014/main" id="{C67E8CA4-0E20-4129-9509-4141C496EC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00" y="1524000"/>
            <a:ext cx="5080000" cy="3810000"/>
          </a:xfrm>
          <a:prstGeom prst="rect">
            <a:avLst/>
          </a:prstGeom>
        </p:spPr>
      </p:pic>
      <p:pic>
        <p:nvPicPr>
          <p:cNvPr id="9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3BD247B1-FEA3-480D-863C-DDC65487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9480376" y="5810250"/>
            <a:ext cx="18716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9108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刮瓜的演奏方法。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2A01video05">
            <a:hlinkClick r:id="" action="ppaction://media"/>
            <a:extLst>
              <a:ext uri="{FF2B5EF4-FFF2-40B4-BE49-F238E27FC236}">
                <a16:creationId xmlns:a16="http://schemas.microsoft.com/office/drawing/2014/main" id="{319D2160-9240-4EC1-B944-49B58C20D5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00" y="1524000"/>
            <a:ext cx="5080000" cy="3810000"/>
          </a:xfrm>
          <a:prstGeom prst="rect">
            <a:avLst/>
          </a:prstGeom>
        </p:spPr>
      </p:pic>
      <p:pic>
        <p:nvPicPr>
          <p:cNvPr id="9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1FD70F44-F529-4C8F-BBE0-BE06AB77F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9480376" y="5810250"/>
            <a:ext cx="18716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73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679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敲擊樂器重温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4831B1-CFF6-4F74-B3F3-EACB05E6F7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4870" y="1723034"/>
            <a:ext cx="2006703" cy="2159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773BE-D84B-49BE-8C21-41D142F3CB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21634">
            <a:off x="4393034" y="2001838"/>
            <a:ext cx="3079114" cy="2373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B905FC-0488-431A-876E-1AD60710D6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7"/>
          <a:stretch/>
        </p:blipFill>
        <p:spPr>
          <a:xfrm>
            <a:off x="3644160" y="4415103"/>
            <a:ext cx="2894580" cy="2010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305B-0D93-4970-B07D-7ED390A4887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6859" y="4385412"/>
            <a:ext cx="3246092" cy="16855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A19F66-EEF9-40A8-BA86-9C6C03C508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562" y="1720041"/>
            <a:ext cx="2298410" cy="3365529"/>
          </a:xfrm>
          <a:prstGeom prst="rect">
            <a:avLst/>
          </a:prstGeom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91" y="1027892"/>
            <a:ext cx="91804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你還記得在一年級學過哪些敲擊樂器嗎？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347E3-EE01-4EB3-98D4-CD924B959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191" y="2654164"/>
            <a:ext cx="109728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911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A391551-A6D8-4AFB-9AA4-1F8FB394B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1D89B91C-FFFC-46F0-98DF-69BDB773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0A2F70AE-0268-47FE-BDC5-66AAA0BA3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4DD3A50-4015-4833-AA36-B4DC0B8D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5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13A3C22C-D0FD-48FE-AAD2-C0B371E83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4" y="963873"/>
            <a:ext cx="4824536" cy="109697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「扭蛋沙槌」及「玻璃杯琴」</a:t>
            </a:r>
            <a:r>
              <a:rPr lang="en-US" altLang="zh-TW" sz="28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STEM</a:t>
            </a:r>
            <a:r>
              <a:rPr lang="zh-TW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活動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3" name="4Bm1video01">
            <a:hlinkClick r:id="" action="ppaction://media"/>
            <a:extLst>
              <a:ext uri="{FF2B5EF4-FFF2-40B4-BE49-F238E27FC236}">
                <a16:creationId xmlns:a16="http://schemas.microsoft.com/office/drawing/2014/main" id="{E614749C-C57C-46F7-A11E-F5B94055B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7687" y="2119010"/>
            <a:ext cx="5952469" cy="4464352"/>
          </a:xfrm>
          <a:prstGeom prst="rect">
            <a:avLst/>
          </a:prstGeom>
        </p:spPr>
      </p:pic>
      <p:pic>
        <p:nvPicPr>
          <p:cNvPr id="16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9741EA38-F10B-4297-8FD7-72329B1E3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9480376" y="5810250"/>
            <a:ext cx="18716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650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70535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想一想，我們可以用哪些方法敲打樂器？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4831B1-CFF6-4F74-B3F3-EACB05E6F7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9723" y="2276872"/>
            <a:ext cx="2006703" cy="2159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773BE-D84B-49BE-8C21-41D142F3CB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21634">
            <a:off x="4249691" y="2011170"/>
            <a:ext cx="3079114" cy="2373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B905FC-0488-431A-876E-1AD60710D6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7"/>
          <a:stretch/>
        </p:blipFill>
        <p:spPr>
          <a:xfrm>
            <a:off x="3663771" y="4476359"/>
            <a:ext cx="2894580" cy="2010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305B-0D93-4970-B07D-7ED390A4887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7570" y="4729208"/>
            <a:ext cx="3246092" cy="16855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A19F66-EEF9-40A8-BA86-9C6C03C508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0154" y="1760404"/>
            <a:ext cx="2298410" cy="336552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138A887-5201-45B0-BFC1-9E06FBF3F236}"/>
              </a:ext>
            </a:extLst>
          </p:cNvPr>
          <p:cNvGrpSpPr/>
          <p:nvPr/>
        </p:nvGrpSpPr>
        <p:grpSpPr>
          <a:xfrm>
            <a:off x="6623392" y="260787"/>
            <a:ext cx="1315255" cy="827780"/>
            <a:chOff x="5855090" y="589858"/>
            <a:chExt cx="1315255" cy="827780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6ABD670E-7090-448B-BAB1-2F5FA56E489A}"/>
                </a:ext>
              </a:extLst>
            </p:cNvPr>
            <p:cNvSpPr/>
            <p:nvPr/>
          </p:nvSpPr>
          <p:spPr bwMode="auto">
            <a:xfrm>
              <a:off x="5855090" y="589858"/>
              <a:ext cx="1315255" cy="827780"/>
            </a:xfrm>
            <a:prstGeom prst="cloud">
              <a:avLst/>
            </a:prstGeom>
            <a:solidFill>
              <a:srgbClr val="C8F2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1" name="矩形 1">
              <a:extLst>
                <a:ext uri="{FF2B5EF4-FFF2-40B4-BE49-F238E27FC236}">
                  <a16:creationId xmlns:a16="http://schemas.microsoft.com/office/drawing/2014/main" id="{31592261-221B-4740-A382-792A8813E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2845" y="659140"/>
              <a:ext cx="79469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36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敲</a:t>
              </a:r>
              <a:endParaRPr lang="zh-TW" altLang="zh-HK" sz="3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E32CF1-66ED-4840-93E4-F2DF20AF7A0A}"/>
              </a:ext>
            </a:extLst>
          </p:cNvPr>
          <p:cNvGrpSpPr/>
          <p:nvPr/>
        </p:nvGrpSpPr>
        <p:grpSpPr>
          <a:xfrm>
            <a:off x="8290902" y="1373956"/>
            <a:ext cx="1315255" cy="827780"/>
            <a:chOff x="5855090" y="589858"/>
            <a:chExt cx="1315255" cy="827780"/>
          </a:xfrm>
        </p:grpSpPr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B7862857-994D-4027-BE78-630606962EA0}"/>
                </a:ext>
              </a:extLst>
            </p:cNvPr>
            <p:cNvSpPr/>
            <p:nvPr/>
          </p:nvSpPr>
          <p:spPr bwMode="auto">
            <a:xfrm>
              <a:off x="5855090" y="589858"/>
              <a:ext cx="1315255" cy="827780"/>
            </a:xfrm>
            <a:prstGeom prst="cloud">
              <a:avLst/>
            </a:prstGeom>
            <a:solidFill>
              <a:srgbClr val="C8F2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493746D5-1615-49C6-88A9-303FDAC0D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2845" y="659140"/>
              <a:ext cx="79469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36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打</a:t>
              </a:r>
              <a:endParaRPr lang="zh-TW" altLang="zh-HK" sz="3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BC03F1-A00E-4727-A1A3-46FA5937141D}"/>
              </a:ext>
            </a:extLst>
          </p:cNvPr>
          <p:cNvGrpSpPr/>
          <p:nvPr/>
        </p:nvGrpSpPr>
        <p:grpSpPr>
          <a:xfrm>
            <a:off x="6855538" y="1221306"/>
            <a:ext cx="1315255" cy="827780"/>
            <a:chOff x="5855090" y="589858"/>
            <a:chExt cx="1315255" cy="827780"/>
          </a:xfrm>
        </p:grpSpPr>
        <p:sp>
          <p:nvSpPr>
            <p:cNvPr id="28" name="Cloud 27">
              <a:extLst>
                <a:ext uri="{FF2B5EF4-FFF2-40B4-BE49-F238E27FC236}">
                  <a16:creationId xmlns:a16="http://schemas.microsoft.com/office/drawing/2014/main" id="{D1261791-FD0C-4DB8-8687-2BF70B7B0410}"/>
                </a:ext>
              </a:extLst>
            </p:cNvPr>
            <p:cNvSpPr/>
            <p:nvPr/>
          </p:nvSpPr>
          <p:spPr bwMode="auto">
            <a:xfrm>
              <a:off x="5855090" y="589858"/>
              <a:ext cx="1315255" cy="827780"/>
            </a:xfrm>
            <a:prstGeom prst="cloud">
              <a:avLst/>
            </a:prstGeom>
            <a:solidFill>
              <a:srgbClr val="C8F2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A808101B-3861-4A57-84CE-512D907AE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2845" y="659140"/>
              <a:ext cx="79469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36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拍</a:t>
              </a:r>
              <a:endParaRPr lang="zh-TW" altLang="zh-HK" sz="3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B6B2EB-60C8-4C19-BB48-844E0267D70C}"/>
              </a:ext>
            </a:extLst>
          </p:cNvPr>
          <p:cNvGrpSpPr/>
          <p:nvPr/>
        </p:nvGrpSpPr>
        <p:grpSpPr>
          <a:xfrm>
            <a:off x="8694032" y="377417"/>
            <a:ext cx="1315255" cy="827780"/>
            <a:chOff x="5855090" y="589858"/>
            <a:chExt cx="1315255" cy="827780"/>
          </a:xfrm>
        </p:grpSpPr>
        <p:sp>
          <p:nvSpPr>
            <p:cNvPr id="31" name="Cloud 30">
              <a:extLst>
                <a:ext uri="{FF2B5EF4-FFF2-40B4-BE49-F238E27FC236}">
                  <a16:creationId xmlns:a16="http://schemas.microsoft.com/office/drawing/2014/main" id="{161859F8-E276-4B0E-99D9-0CD6C45D4C83}"/>
                </a:ext>
              </a:extLst>
            </p:cNvPr>
            <p:cNvSpPr/>
            <p:nvPr/>
          </p:nvSpPr>
          <p:spPr bwMode="auto">
            <a:xfrm>
              <a:off x="5855090" y="589858"/>
              <a:ext cx="1315255" cy="827780"/>
            </a:xfrm>
            <a:prstGeom prst="cloud">
              <a:avLst/>
            </a:prstGeom>
            <a:solidFill>
              <a:srgbClr val="C8F2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2" name="矩形 1">
              <a:extLst>
                <a:ext uri="{FF2B5EF4-FFF2-40B4-BE49-F238E27FC236}">
                  <a16:creationId xmlns:a16="http://schemas.microsoft.com/office/drawing/2014/main" id="{F5DD9D62-97AB-44D2-A5DD-79D444EDB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168" y="589858"/>
              <a:ext cx="111316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36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磨擦</a:t>
              </a:r>
              <a:endParaRPr lang="zh-TW" altLang="zh-HK" sz="3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DDEE4C-44DF-43F7-BEB3-97FD08F56759}"/>
              </a:ext>
            </a:extLst>
          </p:cNvPr>
          <p:cNvGrpSpPr/>
          <p:nvPr/>
        </p:nvGrpSpPr>
        <p:grpSpPr>
          <a:xfrm>
            <a:off x="10368743" y="396521"/>
            <a:ext cx="1315255" cy="827780"/>
            <a:chOff x="5855090" y="589858"/>
            <a:chExt cx="1315255" cy="827780"/>
          </a:xfrm>
        </p:grpSpPr>
        <p:sp>
          <p:nvSpPr>
            <p:cNvPr id="34" name="Cloud 33">
              <a:extLst>
                <a:ext uri="{FF2B5EF4-FFF2-40B4-BE49-F238E27FC236}">
                  <a16:creationId xmlns:a16="http://schemas.microsoft.com/office/drawing/2014/main" id="{C6208C7D-33A9-4EC8-99F5-8C1851ECE8E9}"/>
                </a:ext>
              </a:extLst>
            </p:cNvPr>
            <p:cNvSpPr/>
            <p:nvPr/>
          </p:nvSpPr>
          <p:spPr bwMode="auto">
            <a:xfrm>
              <a:off x="5855090" y="589858"/>
              <a:ext cx="1315255" cy="827780"/>
            </a:xfrm>
            <a:prstGeom prst="cloud">
              <a:avLst/>
            </a:prstGeom>
            <a:solidFill>
              <a:srgbClr val="C8F2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5" name="矩形 1">
              <a:extLst>
                <a:ext uri="{FF2B5EF4-FFF2-40B4-BE49-F238E27FC236}">
                  <a16:creationId xmlns:a16="http://schemas.microsoft.com/office/drawing/2014/main" id="{C85591A7-47DF-46B2-A1E6-8D0E4A782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2845" y="659140"/>
              <a:ext cx="79469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36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搖</a:t>
              </a:r>
              <a:endParaRPr lang="zh-TW" altLang="zh-HK" sz="3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F682CA-AA09-4EE9-A558-C2084A88257D}"/>
              </a:ext>
            </a:extLst>
          </p:cNvPr>
          <p:cNvGrpSpPr/>
          <p:nvPr/>
        </p:nvGrpSpPr>
        <p:grpSpPr>
          <a:xfrm>
            <a:off x="9853469" y="1427560"/>
            <a:ext cx="1315255" cy="827780"/>
            <a:chOff x="5855090" y="589858"/>
            <a:chExt cx="1315255" cy="827780"/>
          </a:xfrm>
        </p:grpSpPr>
        <p:sp>
          <p:nvSpPr>
            <p:cNvPr id="37" name="Cloud 36">
              <a:extLst>
                <a:ext uri="{FF2B5EF4-FFF2-40B4-BE49-F238E27FC236}">
                  <a16:creationId xmlns:a16="http://schemas.microsoft.com/office/drawing/2014/main" id="{ABD6EF6E-9A70-47D8-ACDD-0C0047FF82B4}"/>
                </a:ext>
              </a:extLst>
            </p:cNvPr>
            <p:cNvSpPr/>
            <p:nvPr/>
          </p:nvSpPr>
          <p:spPr bwMode="auto">
            <a:xfrm>
              <a:off x="5855090" y="589858"/>
              <a:ext cx="1315255" cy="827780"/>
            </a:xfrm>
            <a:prstGeom prst="cloud">
              <a:avLst/>
            </a:prstGeom>
            <a:solidFill>
              <a:srgbClr val="C8F2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6AE0FC64-A769-484D-9FB5-8F1359282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2845" y="659140"/>
              <a:ext cx="79469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36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刮</a:t>
              </a:r>
              <a:endParaRPr lang="zh-TW" altLang="zh-HK" sz="3600" dirty="0">
                <a:solidFill>
                  <a:srgbClr val="008000"/>
                </a:solidFill>
              </a:endParaRP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1BE71C-7F91-4A6E-B564-FCFC07FE7483}"/>
              </a:ext>
            </a:extLst>
          </p:cNvPr>
          <p:cNvSpPr/>
          <p:nvPr/>
        </p:nvSpPr>
        <p:spPr bwMode="auto">
          <a:xfrm>
            <a:off x="580389" y="3592812"/>
            <a:ext cx="989307" cy="520686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大鼓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DA7FA3C-7DC0-40B8-8225-0994509FBB94}"/>
              </a:ext>
            </a:extLst>
          </p:cNvPr>
          <p:cNvSpPr/>
          <p:nvPr/>
        </p:nvSpPr>
        <p:spPr bwMode="auto">
          <a:xfrm>
            <a:off x="4205665" y="3310217"/>
            <a:ext cx="989307" cy="520686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響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板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94CA9A3-F3DC-4D4C-B513-D81DB653DD68}"/>
              </a:ext>
            </a:extLst>
          </p:cNvPr>
          <p:cNvSpPr/>
          <p:nvPr/>
        </p:nvSpPr>
        <p:spPr bwMode="auto">
          <a:xfrm>
            <a:off x="9991772" y="2480722"/>
            <a:ext cx="989307" cy="520686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三角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C8E052-6FD1-4B45-8284-1046463C6431}"/>
              </a:ext>
            </a:extLst>
          </p:cNvPr>
          <p:cNvGrpSpPr/>
          <p:nvPr/>
        </p:nvGrpSpPr>
        <p:grpSpPr>
          <a:xfrm>
            <a:off x="479807" y="1728824"/>
            <a:ext cx="3089851" cy="3356360"/>
            <a:chOff x="568076" y="1729210"/>
            <a:chExt cx="3089851" cy="3356360"/>
          </a:xfrm>
        </p:grpSpPr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F66D3411-DD01-40D3-B7D2-3F92FCB21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525"/>
            <a:stretch>
              <a:fillRect/>
            </a:stretch>
          </p:blipFill>
          <p:spPr bwMode="auto">
            <a:xfrm>
              <a:off x="568076" y="1729210"/>
              <a:ext cx="3089851" cy="3356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D03B632-4AC6-4304-B033-B09FF77B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271" y="2161843"/>
              <a:ext cx="2897656" cy="186646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06953A-F321-44EE-80AB-C7023C393FA6}"/>
              </a:ext>
            </a:extLst>
          </p:cNvPr>
          <p:cNvGrpSpPr/>
          <p:nvPr/>
        </p:nvGrpSpPr>
        <p:grpSpPr>
          <a:xfrm>
            <a:off x="3890113" y="2016455"/>
            <a:ext cx="4062921" cy="2171324"/>
            <a:chOff x="3695576" y="2147094"/>
            <a:chExt cx="4062921" cy="2171324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C8EF5776-C00D-4053-A684-39A18CE1B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525"/>
            <a:stretch>
              <a:fillRect/>
            </a:stretch>
          </p:blipFill>
          <p:spPr bwMode="auto">
            <a:xfrm>
              <a:off x="3695576" y="2147094"/>
              <a:ext cx="4062921" cy="2037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695A2D7-5511-489C-A8D3-0A3B58BD8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31738" y="2230443"/>
              <a:ext cx="2845832" cy="2087975"/>
            </a:xfrm>
            <a:prstGeom prst="rect">
              <a:avLst/>
            </a:prstGeom>
          </p:spPr>
        </p:pic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82ACD62-57C8-41F1-8EEF-DB0FB1DB005A}"/>
              </a:ext>
            </a:extLst>
          </p:cNvPr>
          <p:cNvSpPr/>
          <p:nvPr/>
        </p:nvSpPr>
        <p:spPr bwMode="auto">
          <a:xfrm>
            <a:off x="5277589" y="5994665"/>
            <a:ext cx="1216691" cy="520686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鐘音條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3F2EF93-D03B-437F-A03F-13E3DA05764D}"/>
              </a:ext>
            </a:extLst>
          </p:cNvPr>
          <p:cNvSpPr/>
          <p:nvPr/>
        </p:nvSpPr>
        <p:spPr bwMode="auto">
          <a:xfrm>
            <a:off x="7320941" y="4977873"/>
            <a:ext cx="989307" cy="520686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刮瓜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418D7B9-9AD0-4F96-8AE9-CEDD6A7AB8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7020" y="4259488"/>
            <a:ext cx="3475525" cy="244816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A14C0537-7DE8-470C-AA6A-AF408FEC5DD6}"/>
              </a:ext>
            </a:extLst>
          </p:cNvPr>
          <p:cNvGrpSpPr/>
          <p:nvPr/>
        </p:nvGrpSpPr>
        <p:grpSpPr>
          <a:xfrm>
            <a:off x="7204781" y="4554701"/>
            <a:ext cx="3398168" cy="2132633"/>
            <a:chOff x="7143721" y="4538458"/>
            <a:chExt cx="3398168" cy="2132633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EA2828A6-CEBD-42EC-A631-4A27F4C9F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525"/>
            <a:stretch>
              <a:fillRect/>
            </a:stretch>
          </p:blipFill>
          <p:spPr bwMode="auto">
            <a:xfrm>
              <a:off x="7143721" y="4546933"/>
              <a:ext cx="3398168" cy="2124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9952570-253D-49AF-8092-2C9FB1963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58497" y="4538458"/>
              <a:ext cx="2257946" cy="2010364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5075C83-743D-465A-BB8A-3584449BF7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5652" y="2282832"/>
            <a:ext cx="2739795" cy="2130072"/>
          </a:xfrm>
          <a:prstGeom prst="rect">
            <a:avLst/>
          </a:prstGeom>
        </p:spPr>
      </p:pic>
      <p:sp>
        <p:nvSpPr>
          <p:cNvPr id="56" name="Rectangle 11">
            <a:extLst>
              <a:ext uri="{FF2B5EF4-FFF2-40B4-BE49-F238E27FC236}">
                <a16:creationId xmlns:a16="http://schemas.microsoft.com/office/drawing/2014/main" id="{9F76034E-8DCA-47C1-B7F0-ABA7FBE35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09494"/>
            <a:ext cx="370068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C2E7B1D7-EC30-42C9-ABC3-90684CFD7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700686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敲擊樂器重温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9" y="1047750"/>
            <a:ext cx="6501596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我們可以用哪些方法敲打樂器？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0EF2BE-824C-4230-BFD0-CD507CB631D0}"/>
              </a:ext>
            </a:extLst>
          </p:cNvPr>
          <p:cNvSpPr/>
          <p:nvPr/>
        </p:nvSpPr>
        <p:spPr bwMode="auto">
          <a:xfrm>
            <a:off x="1006751" y="1883372"/>
            <a:ext cx="10201817" cy="4771337"/>
          </a:xfrm>
          <a:prstGeom prst="roundRect">
            <a:avLst/>
          </a:prstGeom>
          <a:solidFill>
            <a:srgbClr val="C8F2AC">
              <a:alpha val="9294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你可以安裝「敲擊樂演奏廳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這個應用程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，認識更多敲擊樂器和它們的音色。</a:t>
            </a:r>
            <a:endParaRPr kumimoji="1" lang="en-US" sz="28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9987C-BA32-4530-9432-0351AAF0C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1307">
            <a:off x="1676318" y="3154233"/>
            <a:ext cx="4465065" cy="3122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083A9-8D9F-4E19-B5C0-C5D257359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1306">
            <a:off x="6547793" y="2959537"/>
            <a:ext cx="4172296" cy="2911075"/>
          </a:xfrm>
          <a:prstGeom prst="rect">
            <a:avLst/>
          </a:prstGeom>
        </p:spPr>
      </p:pic>
      <p:sp>
        <p:nvSpPr>
          <p:cNvPr id="46" name="Rectangle 11">
            <a:extLst>
              <a:ext uri="{FF2B5EF4-FFF2-40B4-BE49-F238E27FC236}">
                <a16:creationId xmlns:a16="http://schemas.microsoft.com/office/drawing/2014/main" id="{241E1934-A5BD-495E-8E00-92338EFC9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09494"/>
            <a:ext cx="370068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1F6DA65F-1D8E-4853-8353-48A276CAE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700686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敲擊樂器重温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95941E-14A5-4BB5-8984-505D92C04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001" y="770939"/>
            <a:ext cx="1073205" cy="10859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AF4698-1480-4151-91B7-4ED7F9D88A78}"/>
              </a:ext>
            </a:extLst>
          </p:cNvPr>
          <p:cNvSpPr/>
          <p:nvPr/>
        </p:nvSpPr>
        <p:spPr bwMode="auto">
          <a:xfrm>
            <a:off x="8164096" y="199124"/>
            <a:ext cx="1395684" cy="3945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App Store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535F5B-116F-41C9-AC08-E760339BE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520" y="821741"/>
            <a:ext cx="1111307" cy="9843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908103-A648-41FF-A07F-AEE3D663B557}"/>
              </a:ext>
            </a:extLst>
          </p:cNvPr>
          <p:cNvSpPr/>
          <p:nvPr/>
        </p:nvSpPr>
        <p:spPr bwMode="auto">
          <a:xfrm>
            <a:off x="9461944" y="168647"/>
            <a:ext cx="1395684" cy="6756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Google Play Store</a:t>
            </a:r>
          </a:p>
        </p:txBody>
      </p:sp>
    </p:spTree>
    <p:extLst>
      <p:ext uri="{BB962C8B-B14F-4D97-AF65-F5344CB8AC3E}">
        <p14:creationId xmlns:p14="http://schemas.microsoft.com/office/powerpoint/2010/main" val="1324235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難金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42069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9" y="1047750"/>
            <a:ext cx="6501596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聆聽錄音，分辨哪些樂器發出來的聲音。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2AP0201">
            <a:hlinkClick r:id="" action="ppaction://media"/>
            <a:extLst>
              <a:ext uri="{FF2B5EF4-FFF2-40B4-BE49-F238E27FC236}">
                <a16:creationId xmlns:a16="http://schemas.microsoft.com/office/drawing/2014/main" id="{A53AD4AC-5B69-4C88-BCEB-525DB588FC1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7534" y="1140483"/>
            <a:ext cx="406400" cy="39238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31B1-CFF6-4F74-B3F3-EACB05E6F76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4870" y="1723034"/>
            <a:ext cx="2006703" cy="2159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773BE-D84B-49BE-8C21-41D142F3CB1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21634">
            <a:off x="4393034" y="2001838"/>
            <a:ext cx="3079114" cy="2373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B905FC-0488-431A-876E-1AD60710D6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7"/>
          <a:stretch/>
        </p:blipFill>
        <p:spPr>
          <a:xfrm>
            <a:off x="3644160" y="4415103"/>
            <a:ext cx="2894580" cy="2010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305B-0D93-4970-B07D-7ED390A4887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6859" y="4385412"/>
            <a:ext cx="3246092" cy="16855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A19F66-EEF9-40A8-BA86-9C6C03C50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562" y="1720041"/>
            <a:ext cx="2298410" cy="33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889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42069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9" y="1047750"/>
            <a:ext cx="6501596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現在來看看答案。</a:t>
            </a:r>
            <a:endParaRPr lang="zh-TW" altLang="zh-HK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4831B1-CFF6-4F74-B3F3-EACB05E6F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4870" y="1723034"/>
            <a:ext cx="2006703" cy="2159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773BE-D84B-49BE-8C21-41D142F3CB1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21634">
            <a:off x="4393034" y="2001838"/>
            <a:ext cx="3079114" cy="2373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B905FC-0488-431A-876E-1AD60710D6B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7"/>
          <a:stretch/>
        </p:blipFill>
        <p:spPr>
          <a:xfrm>
            <a:off x="3644160" y="4415103"/>
            <a:ext cx="2894580" cy="2010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305B-0D93-4970-B07D-7ED390A4887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6859" y="4385412"/>
            <a:ext cx="3246092" cy="16855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A19F66-EEF9-40A8-BA86-9C6C03C5084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696" y="1720041"/>
            <a:ext cx="2298410" cy="33655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0C54F22-FD8F-4DCE-A2D3-1568F262F4F3}"/>
              </a:ext>
            </a:extLst>
          </p:cNvPr>
          <p:cNvSpPr/>
          <p:nvPr/>
        </p:nvSpPr>
        <p:spPr bwMode="auto">
          <a:xfrm>
            <a:off x="5281480" y="2554494"/>
            <a:ext cx="739705" cy="803381"/>
          </a:xfrm>
          <a:prstGeom prst="rect">
            <a:avLst/>
          </a:prstGeom>
          <a:solidFill>
            <a:srgbClr val="92D050">
              <a:alpha val="61176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20A8D4-AD2A-44D5-9E5B-49AE2C82B8DE}"/>
              </a:ext>
            </a:extLst>
          </p:cNvPr>
          <p:cNvSpPr/>
          <p:nvPr/>
        </p:nvSpPr>
        <p:spPr bwMode="auto">
          <a:xfrm>
            <a:off x="9199430" y="2400898"/>
            <a:ext cx="739705" cy="803381"/>
          </a:xfrm>
          <a:prstGeom prst="rect">
            <a:avLst/>
          </a:prstGeom>
          <a:solidFill>
            <a:srgbClr val="92D050">
              <a:alpha val="61176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6CC092-5FD6-4A3B-B45F-182A1B8581E8}"/>
              </a:ext>
            </a:extLst>
          </p:cNvPr>
          <p:cNvSpPr/>
          <p:nvPr/>
        </p:nvSpPr>
        <p:spPr bwMode="auto">
          <a:xfrm>
            <a:off x="9189905" y="4683879"/>
            <a:ext cx="739705" cy="803381"/>
          </a:xfrm>
          <a:prstGeom prst="rect">
            <a:avLst/>
          </a:prstGeom>
          <a:solidFill>
            <a:srgbClr val="92D050">
              <a:alpha val="61176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73E869-462C-47A0-BF78-DD75ADBDAC21}"/>
              </a:ext>
            </a:extLst>
          </p:cNvPr>
          <p:cNvSpPr/>
          <p:nvPr/>
        </p:nvSpPr>
        <p:spPr bwMode="auto">
          <a:xfrm>
            <a:off x="1561376" y="2523569"/>
            <a:ext cx="739705" cy="803381"/>
          </a:xfrm>
          <a:prstGeom prst="rect">
            <a:avLst/>
          </a:prstGeom>
          <a:solidFill>
            <a:srgbClr val="92D050">
              <a:alpha val="61176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BACC39-F40B-48DE-A488-F008A286E7C8}"/>
              </a:ext>
            </a:extLst>
          </p:cNvPr>
          <p:cNvSpPr/>
          <p:nvPr/>
        </p:nvSpPr>
        <p:spPr bwMode="auto">
          <a:xfrm>
            <a:off x="4494165" y="4856109"/>
            <a:ext cx="739705" cy="803381"/>
          </a:xfrm>
          <a:prstGeom prst="rect">
            <a:avLst/>
          </a:prstGeom>
          <a:solidFill>
            <a:srgbClr val="92D050">
              <a:alpha val="61176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5</a:t>
            </a:r>
          </a:p>
        </p:txBody>
      </p:sp>
      <p:pic>
        <p:nvPicPr>
          <p:cNvPr id="22" name="2AP0202">
            <a:hlinkClick r:id="" action="ppaction://media"/>
            <a:extLst>
              <a:ext uri="{FF2B5EF4-FFF2-40B4-BE49-F238E27FC236}">
                <a16:creationId xmlns:a16="http://schemas.microsoft.com/office/drawing/2014/main" id="{604124D9-37C3-4615-8B46-20684CF44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362" y="1878773"/>
            <a:ext cx="406400" cy="392385"/>
          </a:xfrm>
          <a:prstGeom prst="rect">
            <a:avLst/>
          </a:prstGeom>
        </p:spPr>
      </p:pic>
      <p:pic>
        <p:nvPicPr>
          <p:cNvPr id="23" name="2AP0203">
            <a:hlinkClick r:id="" action="ppaction://media"/>
            <a:extLst>
              <a:ext uri="{FF2B5EF4-FFF2-40B4-BE49-F238E27FC236}">
                <a16:creationId xmlns:a16="http://schemas.microsoft.com/office/drawing/2014/main" id="{B8E10437-9DE7-4E0D-9333-AC91420CE1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786" y="2150639"/>
            <a:ext cx="406400" cy="392385"/>
          </a:xfrm>
          <a:prstGeom prst="rect">
            <a:avLst/>
          </a:prstGeom>
        </p:spPr>
      </p:pic>
      <p:pic>
        <p:nvPicPr>
          <p:cNvPr id="24" name="2AP0204">
            <a:hlinkClick r:id="" action="ppaction://media"/>
            <a:extLst>
              <a:ext uri="{FF2B5EF4-FFF2-40B4-BE49-F238E27FC236}">
                <a16:creationId xmlns:a16="http://schemas.microsoft.com/office/drawing/2014/main" id="{AB26BA39-A170-4B39-A6EA-DC765D207A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1684" y="1744239"/>
            <a:ext cx="406400" cy="392385"/>
          </a:xfrm>
          <a:prstGeom prst="rect">
            <a:avLst/>
          </a:prstGeom>
        </p:spPr>
      </p:pic>
      <p:pic>
        <p:nvPicPr>
          <p:cNvPr id="25" name="2AP0205">
            <a:hlinkClick r:id="" action="ppaction://media"/>
            <a:extLst>
              <a:ext uri="{FF2B5EF4-FFF2-40B4-BE49-F238E27FC236}">
                <a16:creationId xmlns:a16="http://schemas.microsoft.com/office/drawing/2014/main" id="{E2AA9ECD-392B-4D24-BB3F-CE0AC48D2D6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221" y="4084079"/>
            <a:ext cx="406400" cy="392385"/>
          </a:xfrm>
          <a:prstGeom prst="rect">
            <a:avLst/>
          </a:prstGeom>
        </p:spPr>
      </p:pic>
      <p:pic>
        <p:nvPicPr>
          <p:cNvPr id="26" name="2AP0301">
            <a:hlinkClick r:id="" action="ppaction://media"/>
            <a:extLst>
              <a:ext uri="{FF2B5EF4-FFF2-40B4-BE49-F238E27FC236}">
                <a16:creationId xmlns:a16="http://schemas.microsoft.com/office/drawing/2014/main" id="{6B57735A-5CE1-4416-B908-18FA5C3EF1B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96" y="4461645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42069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882042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你認識這五種樂器一般的演奏方法嗎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?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按一按圖片看看。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E94831B1-CFF6-4F74-B3F3-EACB05E6F7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4870" y="1723034"/>
            <a:ext cx="2006703" cy="2159111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A81773BE-D84B-49BE-8C21-41D142F3CB1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21634">
            <a:off x="4393034" y="2001838"/>
            <a:ext cx="3079114" cy="2373171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DB905FC-0488-431A-876E-1AD60710D6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7"/>
          <a:stretch/>
        </p:blipFill>
        <p:spPr>
          <a:xfrm>
            <a:off x="3644160" y="4415103"/>
            <a:ext cx="2894580" cy="2010364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79AD305B-0D93-4970-B07D-7ED390A48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6859" y="4385412"/>
            <a:ext cx="3246092" cy="168558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  <a:extLst>
              <a:ext uri="{FF2B5EF4-FFF2-40B4-BE49-F238E27FC236}">
                <a16:creationId xmlns:a16="http://schemas.microsoft.com/office/drawing/2014/main" id="{DDA19F66-EEF9-40A8-BA86-9C6C03C5084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562" y="1720041"/>
            <a:ext cx="2298410" cy="33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66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42069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80283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想一想，有哪一種樂器可以奏出高低不同的聲音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?</a:t>
            </a:r>
            <a:endParaRPr lang="zh-TW" altLang="zh-HK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4831B1-CFF6-4F74-B3F3-EACB05E6F7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4870" y="1723034"/>
            <a:ext cx="2006703" cy="2159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773BE-D84B-49BE-8C21-41D142F3CB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21634">
            <a:off x="4393034" y="2001838"/>
            <a:ext cx="3079114" cy="2373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B905FC-0488-431A-876E-1AD60710D6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7"/>
          <a:stretch/>
        </p:blipFill>
        <p:spPr>
          <a:xfrm>
            <a:off x="3644160" y="4415103"/>
            <a:ext cx="2894580" cy="2010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305B-0D93-4970-B07D-7ED390A4887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6859" y="4385412"/>
            <a:ext cx="3246092" cy="16855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A19F66-EEF9-40A8-BA86-9C6C03C508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562" y="1720041"/>
            <a:ext cx="2298410" cy="336552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50D822-211F-4033-8C95-E3526121C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79343EC9-E10F-41A1-80E0-D10DA764C2A4}"/>
              </a:ext>
            </a:extLst>
          </p:cNvPr>
          <p:cNvSpPr/>
          <p:nvPr/>
        </p:nvSpPr>
        <p:spPr bwMode="auto">
          <a:xfrm>
            <a:off x="2927648" y="3356992"/>
            <a:ext cx="4176464" cy="3501007"/>
          </a:xfrm>
          <a:prstGeom prst="irregularSeal2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60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8368</TotalTime>
  <Words>1129</Words>
  <Application>Microsoft Office PowerPoint</Application>
  <PresentationFormat>Widescreen</PresentationFormat>
  <Paragraphs>156</Paragraphs>
  <Slides>30</Slides>
  <Notes>1</Notes>
  <HiddenSlides>0</HiddenSlides>
  <MMClips>28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微軟正黑體</vt:lpstr>
      <vt:lpstr>微軟正黑體 Light</vt:lpstr>
      <vt:lpstr>標楷體</vt:lpstr>
      <vt:lpstr>Arial</vt:lpstr>
      <vt:lpstr>Calibri</vt:lpstr>
      <vt:lpstr>Times New Roman</vt:lpstr>
      <vt:lpstr>預設簡報設計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難金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Tsui, Flora</cp:lastModifiedBy>
  <cp:revision>405</cp:revision>
  <dcterms:created xsi:type="dcterms:W3CDTF">2010-12-02T06:19:15Z</dcterms:created>
  <dcterms:modified xsi:type="dcterms:W3CDTF">2020-08-21T06:01:40Z</dcterms:modified>
</cp:coreProperties>
</file>