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60"/>
  </p:notesMasterIdLst>
  <p:sldIdLst>
    <p:sldId id="284" r:id="rId5"/>
    <p:sldId id="319" r:id="rId6"/>
    <p:sldId id="495" r:id="rId7"/>
    <p:sldId id="616" r:id="rId8"/>
    <p:sldId id="571" r:id="rId9"/>
    <p:sldId id="623" r:id="rId10"/>
    <p:sldId id="576" r:id="rId11"/>
    <p:sldId id="570" r:id="rId12"/>
    <p:sldId id="624" r:id="rId13"/>
    <p:sldId id="577" r:id="rId14"/>
    <p:sldId id="578" r:id="rId15"/>
    <p:sldId id="579" r:id="rId16"/>
    <p:sldId id="580" r:id="rId17"/>
    <p:sldId id="582" r:id="rId18"/>
    <p:sldId id="583" r:id="rId19"/>
    <p:sldId id="585" r:id="rId20"/>
    <p:sldId id="586" r:id="rId21"/>
    <p:sldId id="581" r:id="rId22"/>
    <p:sldId id="618" r:id="rId23"/>
    <p:sldId id="587" r:id="rId24"/>
    <p:sldId id="625" r:id="rId25"/>
    <p:sldId id="626" r:id="rId26"/>
    <p:sldId id="588" r:id="rId27"/>
    <p:sldId id="589" r:id="rId28"/>
    <p:sldId id="590" r:id="rId29"/>
    <p:sldId id="591" r:id="rId30"/>
    <p:sldId id="592" r:id="rId31"/>
    <p:sldId id="593" r:id="rId32"/>
    <p:sldId id="594" r:id="rId33"/>
    <p:sldId id="595" r:id="rId34"/>
    <p:sldId id="620" r:id="rId35"/>
    <p:sldId id="596" r:id="rId36"/>
    <p:sldId id="597" r:id="rId37"/>
    <p:sldId id="598" r:id="rId38"/>
    <p:sldId id="599" r:id="rId39"/>
    <p:sldId id="559" r:id="rId40"/>
    <p:sldId id="621" r:id="rId41"/>
    <p:sldId id="561" r:id="rId42"/>
    <p:sldId id="600" r:id="rId43"/>
    <p:sldId id="601" r:id="rId44"/>
    <p:sldId id="602" r:id="rId45"/>
    <p:sldId id="603" r:id="rId46"/>
    <p:sldId id="604" r:id="rId47"/>
    <p:sldId id="605" r:id="rId48"/>
    <p:sldId id="606" r:id="rId49"/>
    <p:sldId id="607" r:id="rId50"/>
    <p:sldId id="608" r:id="rId51"/>
    <p:sldId id="609" r:id="rId52"/>
    <p:sldId id="610" r:id="rId53"/>
    <p:sldId id="611" r:id="rId54"/>
    <p:sldId id="612" r:id="rId55"/>
    <p:sldId id="614" r:id="rId56"/>
    <p:sldId id="615" r:id="rId57"/>
    <p:sldId id="330" r:id="rId58"/>
    <p:sldId id="290" r:id="rId59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A"/>
    <a:srgbClr val="BEE395"/>
    <a:srgbClr val="009242"/>
    <a:srgbClr val="DE2284"/>
    <a:srgbClr val="FF9900"/>
    <a:srgbClr val="FF9933"/>
    <a:srgbClr val="FFC000"/>
    <a:srgbClr val="FF6600"/>
    <a:srgbClr val="FCF4E0"/>
    <a:srgbClr val="FBE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6432" autoAdjust="0"/>
  </p:normalViewPr>
  <p:slideViewPr>
    <p:cSldViewPr>
      <p:cViewPr varScale="1">
        <p:scale>
          <a:sx n="95" d="100"/>
          <a:sy n="95" d="100"/>
        </p:scale>
        <p:origin x="111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4/20/2021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81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27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2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77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45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76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090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0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4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5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7D0DBDD-9282-481A-BCA2-03C207D94378}"/>
              </a:ext>
            </a:extLst>
          </p:cNvPr>
          <p:cNvSpPr/>
          <p:nvPr userDrawn="1"/>
        </p:nvSpPr>
        <p:spPr bwMode="auto">
          <a:xfrm>
            <a:off x="0" y="5805264"/>
            <a:ext cx="12192000" cy="1080120"/>
          </a:xfrm>
          <a:prstGeom prst="rect">
            <a:avLst/>
          </a:prstGeom>
          <a:solidFill>
            <a:srgbClr val="00C9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5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7D0DBDD-9282-481A-BCA2-03C207D94378}"/>
              </a:ext>
            </a:extLst>
          </p:cNvPr>
          <p:cNvSpPr/>
          <p:nvPr userDrawn="1"/>
        </p:nvSpPr>
        <p:spPr bwMode="auto">
          <a:xfrm>
            <a:off x="0" y="5805264"/>
            <a:ext cx="12192000" cy="1080120"/>
          </a:xfrm>
          <a:prstGeom prst="rect">
            <a:avLst/>
          </a:prstGeom>
          <a:solidFill>
            <a:srgbClr val="00C9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57858096-DF3D-4248-8A3E-D76E62BB6B86}"/>
              </a:ext>
            </a:extLst>
          </p:cNvPr>
          <p:cNvSpPr/>
          <p:nvPr userDrawn="1"/>
        </p:nvSpPr>
        <p:spPr bwMode="auto">
          <a:xfrm>
            <a:off x="-1" y="2042577"/>
            <a:ext cx="12186209" cy="4194735"/>
          </a:xfrm>
          <a:prstGeom prst="rect">
            <a:avLst/>
          </a:prstGeom>
          <a:solidFill>
            <a:srgbClr val="FCF4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264ABB-771D-4373-82AF-57DC9F68F11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clrChange>
              <a:clrFrom>
                <a:srgbClr val="ECF5E4"/>
              </a:clrFrom>
              <a:clrTo>
                <a:srgbClr val="ECF5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024" y="1422807"/>
            <a:ext cx="5721313" cy="6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51C84D1-6D2C-4D02-BF9D-3E4E6F0B26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clrChange>
              <a:clrFrom>
                <a:srgbClr val="ECF5E4"/>
              </a:clrFrom>
              <a:clrTo>
                <a:srgbClr val="ECF5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3644"/>
            <a:ext cx="6470687" cy="6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9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7D0DBDD-9282-481A-BCA2-03C207D94378}"/>
              </a:ext>
            </a:extLst>
          </p:cNvPr>
          <p:cNvSpPr/>
          <p:nvPr userDrawn="1"/>
        </p:nvSpPr>
        <p:spPr bwMode="auto">
          <a:xfrm>
            <a:off x="0" y="5805264"/>
            <a:ext cx="12192000" cy="1080120"/>
          </a:xfrm>
          <a:prstGeom prst="rect">
            <a:avLst/>
          </a:prstGeom>
          <a:solidFill>
            <a:srgbClr val="00C9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D17D7EE-4138-4047-88AF-CAA1EF78BF7E}"/>
              </a:ext>
            </a:extLst>
          </p:cNvPr>
          <p:cNvSpPr/>
          <p:nvPr userDrawn="1"/>
        </p:nvSpPr>
        <p:spPr bwMode="auto">
          <a:xfrm>
            <a:off x="0" y="599820"/>
            <a:ext cx="12192001" cy="5637493"/>
          </a:xfrm>
          <a:prstGeom prst="rect">
            <a:avLst/>
          </a:prstGeom>
          <a:solidFill>
            <a:srgbClr val="FCF4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35177B-AC73-42B9-9750-692F73A3A7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clrChange>
              <a:clrFrom>
                <a:srgbClr val="ECF5E4"/>
              </a:clrFrom>
              <a:clrTo>
                <a:srgbClr val="ECF5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6773" y="55791"/>
            <a:ext cx="5721313" cy="6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55A9BF-0B03-41E4-A4CF-B3EDB7EC47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clrChange>
              <a:clrFrom>
                <a:srgbClr val="ECF5E4"/>
              </a:clrFrom>
              <a:clrTo>
                <a:srgbClr val="ECF5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9" y="66628"/>
            <a:ext cx="6470687" cy="6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0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1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29.jpeg"/><Relationship Id="rId18" Type="http://schemas.openxmlformats.org/officeDocument/2006/relationships/image" Target="../media/image37.jpeg"/><Relationship Id="rId3" Type="http://schemas.microsoft.com/office/2007/relationships/media" Target="../media/media13.mp3"/><Relationship Id="rId21" Type="http://schemas.openxmlformats.org/officeDocument/2006/relationships/image" Target="../media/image20.png"/><Relationship Id="rId7" Type="http://schemas.microsoft.com/office/2007/relationships/media" Target="../media/media15.mp3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audio" Target="../media/media12.mp3"/><Relationship Id="rId16" Type="http://schemas.openxmlformats.org/officeDocument/2006/relationships/image" Target="../media/image34.jpeg"/><Relationship Id="rId20" Type="http://schemas.microsoft.com/office/2007/relationships/hdphoto" Target="../media/hdphoto4.wdp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31.jpeg"/><Relationship Id="rId5" Type="http://schemas.microsoft.com/office/2007/relationships/media" Target="../media/media14.mp3"/><Relationship Id="rId15" Type="http://schemas.openxmlformats.org/officeDocument/2006/relationships/image" Target="../media/image32.jpeg"/><Relationship Id="rId10" Type="http://schemas.openxmlformats.org/officeDocument/2006/relationships/notesSlide" Target="../notesSlides/notesSlide17.xml"/><Relationship Id="rId19" Type="http://schemas.openxmlformats.org/officeDocument/2006/relationships/image" Target="../media/image38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29.jpe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30.jpeg"/><Relationship Id="rId2" Type="http://schemas.openxmlformats.org/officeDocument/2006/relationships/audio" Target="../media/media12.mp3"/><Relationship Id="rId16" Type="http://schemas.openxmlformats.org/officeDocument/2006/relationships/image" Target="../media/image12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31.jpeg"/><Relationship Id="rId5" Type="http://schemas.microsoft.com/office/2007/relationships/media" Target="../media/media14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29.jpeg"/><Relationship Id="rId18" Type="http://schemas.openxmlformats.org/officeDocument/2006/relationships/image" Target="../media/image43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30.jpeg"/><Relationship Id="rId17" Type="http://schemas.openxmlformats.org/officeDocument/2006/relationships/image" Target="../media/image42.png"/><Relationship Id="rId2" Type="http://schemas.openxmlformats.org/officeDocument/2006/relationships/audio" Target="../media/media12.mp3"/><Relationship Id="rId16" Type="http://schemas.openxmlformats.org/officeDocument/2006/relationships/image" Target="../media/image41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31.jpeg"/><Relationship Id="rId5" Type="http://schemas.microsoft.com/office/2007/relationships/media" Target="../media/media14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20.xml"/><Relationship Id="rId19" Type="http://schemas.openxmlformats.org/officeDocument/2006/relationships/image" Target="../media/image44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29.jpe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30.jpeg"/><Relationship Id="rId2" Type="http://schemas.openxmlformats.org/officeDocument/2006/relationships/audio" Target="../media/media12.mp3"/><Relationship Id="rId16" Type="http://schemas.openxmlformats.org/officeDocument/2006/relationships/image" Target="../media/image12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31.jpeg"/><Relationship Id="rId5" Type="http://schemas.microsoft.com/office/2007/relationships/media" Target="../media/media14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5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8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0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2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50.jpe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52.jpeg"/><Relationship Id="rId17" Type="http://schemas.openxmlformats.org/officeDocument/2006/relationships/image" Target="../media/image20.png"/><Relationship Id="rId2" Type="http://schemas.openxmlformats.org/officeDocument/2006/relationships/audio" Target="../media/media16.mp3"/><Relationship Id="rId16" Type="http://schemas.openxmlformats.org/officeDocument/2006/relationships/image" Target="../media/image33.jpe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6.jpeg"/><Relationship Id="rId5" Type="http://schemas.microsoft.com/office/2007/relationships/media" Target="../media/media18.mp3"/><Relationship Id="rId15" Type="http://schemas.openxmlformats.org/officeDocument/2006/relationships/image" Target="../media/image55.jpeg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46.jpe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56.jpeg"/><Relationship Id="rId17" Type="http://schemas.openxmlformats.org/officeDocument/2006/relationships/image" Target="../media/image20.png"/><Relationship Id="rId2" Type="http://schemas.openxmlformats.org/officeDocument/2006/relationships/audio" Target="../media/media16.mp3"/><Relationship Id="rId16" Type="http://schemas.openxmlformats.org/officeDocument/2006/relationships/image" Target="../media/image48.jpe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33.jpeg"/><Relationship Id="rId5" Type="http://schemas.microsoft.com/office/2007/relationships/media" Target="../media/media18.mp3"/><Relationship Id="rId15" Type="http://schemas.openxmlformats.org/officeDocument/2006/relationships/image" Target="../media/image50.jpeg"/><Relationship Id="rId10" Type="http://schemas.openxmlformats.org/officeDocument/2006/relationships/notesSlide" Target="../notesSlides/notesSlide32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58.jpeg"/><Relationship Id="rId18" Type="http://schemas.openxmlformats.org/officeDocument/2006/relationships/image" Target="../media/image20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57.jpeg"/><Relationship Id="rId17" Type="http://schemas.openxmlformats.org/officeDocument/2006/relationships/image" Target="../media/image48.jpeg"/><Relationship Id="rId2" Type="http://schemas.openxmlformats.org/officeDocument/2006/relationships/audio" Target="../media/media16.mp3"/><Relationship Id="rId16" Type="http://schemas.openxmlformats.org/officeDocument/2006/relationships/image" Target="../media/image50.jpe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33.jpeg"/><Relationship Id="rId5" Type="http://schemas.microsoft.com/office/2007/relationships/media" Target="../media/media18.mp3"/><Relationship Id="rId15" Type="http://schemas.openxmlformats.org/officeDocument/2006/relationships/image" Target="../media/image52.jpeg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50.jpe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52.jpeg"/><Relationship Id="rId2" Type="http://schemas.openxmlformats.org/officeDocument/2006/relationships/audio" Target="../media/media16.mp3"/><Relationship Id="rId16" Type="http://schemas.openxmlformats.org/officeDocument/2006/relationships/image" Target="../media/image20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6.jpeg"/><Relationship Id="rId5" Type="http://schemas.microsoft.com/office/2007/relationships/media" Target="../media/media18.mp3"/><Relationship Id="rId15" Type="http://schemas.openxmlformats.org/officeDocument/2006/relationships/image" Target="../media/image33.jpeg"/><Relationship Id="rId10" Type="http://schemas.openxmlformats.org/officeDocument/2006/relationships/notesSlide" Target="../notesSlides/notesSlide34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hyperlink" Target="../Audio/&#25429;&#40165;&#32773;&#20043;&#27468;_original.mp3" TargetMode="Externa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59.png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4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3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6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5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8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7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0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9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2.jpe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1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4.jpe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73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5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4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70.jpeg"/><Relationship Id="rId3" Type="http://schemas.microsoft.com/office/2007/relationships/media" Target="../media/media21.mp3"/><Relationship Id="rId21" Type="http://schemas.openxmlformats.org/officeDocument/2006/relationships/image" Target="../media/image20.png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image" Target="../media/image67.jpeg"/><Relationship Id="rId2" Type="http://schemas.openxmlformats.org/officeDocument/2006/relationships/audio" Target="../media/media20.mp3"/><Relationship Id="rId16" Type="http://schemas.openxmlformats.org/officeDocument/2006/relationships/image" Target="../media/image76.jpeg"/><Relationship Id="rId20" Type="http://schemas.openxmlformats.org/officeDocument/2006/relationships/image" Target="../media/image74.jpe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openxmlformats.org/officeDocument/2006/relationships/image" Target="../media/image63.jpeg"/><Relationship Id="rId10" Type="http://schemas.openxmlformats.org/officeDocument/2006/relationships/audio" Target="../media/media24.mp3"/><Relationship Id="rId19" Type="http://schemas.openxmlformats.org/officeDocument/2006/relationships/image" Target="../media/image72.jpeg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notesSlide" Target="../notesSlides/notesSlide44.xml"/><Relationship Id="rId2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70.jpeg"/><Relationship Id="rId3" Type="http://schemas.microsoft.com/office/2007/relationships/media" Target="../media/media21.mp3"/><Relationship Id="rId21" Type="http://schemas.openxmlformats.org/officeDocument/2006/relationships/image" Target="../media/image12.png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image" Target="../media/image67.jpeg"/><Relationship Id="rId2" Type="http://schemas.openxmlformats.org/officeDocument/2006/relationships/audio" Target="../media/media20.mp3"/><Relationship Id="rId16" Type="http://schemas.openxmlformats.org/officeDocument/2006/relationships/image" Target="../media/image76.jpeg"/><Relationship Id="rId20" Type="http://schemas.openxmlformats.org/officeDocument/2006/relationships/image" Target="../media/image74.jpe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openxmlformats.org/officeDocument/2006/relationships/image" Target="../media/image63.jpeg"/><Relationship Id="rId10" Type="http://schemas.openxmlformats.org/officeDocument/2006/relationships/audio" Target="../media/media24.mp3"/><Relationship Id="rId19" Type="http://schemas.openxmlformats.org/officeDocument/2006/relationships/image" Target="../media/image72.jpeg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notesSlide" Target="../notesSlides/notesSlide51.xml"/><Relationship Id="rId22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5" Type="http://schemas.openxmlformats.org/officeDocument/2006/relationships/hyperlink" Target="https://ds.pearson.com.hk/qr?source=music&amp;originId=pri_music_ppt_1b8_02" TargetMode="External"/><Relationship Id="rId4" Type="http://schemas.openxmlformats.org/officeDocument/2006/relationships/hyperlink" Target="https://ds.pearson.com.hk/qr?source=music&amp;originId=pri_music_ppt_1b8_01" TargetMode="External"/><Relationship Id="rId9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19.jpe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5.jpe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8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media5.mp3"/><Relationship Id="rId19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4"/><Relationship Id="rId7" Type="http://schemas.openxmlformats.org/officeDocument/2006/relationships/image" Target="../media/image2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8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10.mp4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25.png"/><Relationship Id="rId5" Type="http://schemas.microsoft.com/office/2007/relationships/media" Target="../media/media11.mp4"/><Relationship Id="rId10" Type="http://schemas.openxmlformats.org/officeDocument/2006/relationships/image" Target="../media/image24.png"/><Relationship Id="rId4" Type="http://schemas.openxmlformats.org/officeDocument/2006/relationships/video" Target="../media/media10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433059" y="2046288"/>
            <a:ext cx="6550604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聲響與圖像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06" y="65448"/>
            <a:ext cx="158367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0729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聽聽以下事物的聲音，描述聲音有甚麼特質。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2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3512" y="1774067"/>
            <a:ext cx="5348061" cy="374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56" y="3620104"/>
            <a:ext cx="2563068" cy="30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群組 31"/>
          <p:cNvGrpSpPr/>
          <p:nvPr/>
        </p:nvGrpSpPr>
        <p:grpSpPr>
          <a:xfrm>
            <a:off x="7660357" y="1617028"/>
            <a:ext cx="4052267" cy="1843479"/>
            <a:chOff x="7660357" y="1617028"/>
            <a:chExt cx="4052267" cy="1843479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7660357" y="1617028"/>
              <a:ext cx="4052267" cy="1843479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224" y="2061713"/>
              <a:ext cx="32403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小狗的吠叫聲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短促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，聲量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中等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" name="1BP35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917581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0729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聽聽以下事物的聲音，描述聲音有甚麼特質。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3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56" y="3620104"/>
            <a:ext cx="2563068" cy="30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群組 31"/>
          <p:cNvGrpSpPr/>
          <p:nvPr/>
        </p:nvGrpSpPr>
        <p:grpSpPr>
          <a:xfrm>
            <a:off x="7660357" y="1617028"/>
            <a:ext cx="3836243" cy="1843479"/>
            <a:chOff x="7660357" y="1617028"/>
            <a:chExt cx="3836243" cy="1843479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7660357" y="1617028"/>
              <a:ext cx="3836243" cy="1843479"/>
            </a:xfrm>
            <a:prstGeom prst="wedgeEllipseCallout">
              <a:avLst>
                <a:gd name="adj1" fmla="val -4306"/>
                <a:gd name="adj2" fmla="val 62442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224" y="2061713"/>
              <a:ext cx="32403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鬧鐘的響聲較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，而且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連貫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6167" y="1751710"/>
            <a:ext cx="5297945" cy="381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1BP35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4" y="2061713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0729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聽聽以下事物的聲音，描述聲音有甚麼特質。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3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56" y="3620104"/>
            <a:ext cx="2563068" cy="30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群組 31"/>
          <p:cNvGrpSpPr/>
          <p:nvPr/>
        </p:nvGrpSpPr>
        <p:grpSpPr>
          <a:xfrm>
            <a:off x="7660357" y="1617028"/>
            <a:ext cx="4052267" cy="1843479"/>
            <a:chOff x="7660357" y="1617028"/>
            <a:chExt cx="4052267" cy="1843479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7660357" y="1617028"/>
              <a:ext cx="4052267" cy="1843479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1844824"/>
              <a:ext cx="324036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敲門的聲音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短促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，聲量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不大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，而且較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低沉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4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1504" y="1654559"/>
            <a:ext cx="5400600" cy="389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1BP35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060848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0729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聽聽以下事物的聲音，描述聲音有甚麼特質。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3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56" y="3620104"/>
            <a:ext cx="2563068" cy="30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群組 31"/>
          <p:cNvGrpSpPr/>
          <p:nvPr/>
        </p:nvGrpSpPr>
        <p:grpSpPr>
          <a:xfrm>
            <a:off x="7660357" y="1617028"/>
            <a:ext cx="4052267" cy="1843479"/>
            <a:chOff x="7660357" y="1617028"/>
            <a:chExt cx="4052267" cy="1843479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7660357" y="1617028"/>
              <a:ext cx="4052267" cy="1843479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1844824"/>
              <a:ext cx="324036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打破花瓶時會發出一下較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響亮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的聲音。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6479" y="1617028"/>
            <a:ext cx="5166877" cy="390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1BP35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78" y="1948744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1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1305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以下圖像符號有甚麼特色？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5538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593" y="1788100"/>
            <a:ext cx="4606093" cy="32302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95895" y="1617028"/>
            <a:ext cx="3107817" cy="2389527"/>
            <a:chOff x="395895" y="1556792"/>
            <a:chExt cx="3107817" cy="2448272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395895" y="1556792"/>
              <a:ext cx="3107817" cy="2448272"/>
            </a:xfrm>
            <a:prstGeom prst="wedgeEllipseCallout">
              <a:avLst>
                <a:gd name="adj1" fmla="val -3182"/>
                <a:gd name="adj2" fmla="val 5896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00" y="2011523"/>
              <a:ext cx="2664296" cy="186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大或小？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位置高或低？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連貫還是斷續？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4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91" y="4221088"/>
            <a:ext cx="1897345" cy="22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8514982" y="1874341"/>
            <a:ext cx="3197641" cy="1914700"/>
            <a:chOff x="7660357" y="1835420"/>
            <a:chExt cx="4052267" cy="1625087"/>
          </a:xfrm>
        </p:grpSpPr>
        <p:sp>
          <p:nvSpPr>
            <p:cNvPr id="36" name="橢圓形圖說文字 35"/>
            <p:cNvSpPr/>
            <p:nvPr/>
          </p:nvSpPr>
          <p:spPr bwMode="auto">
            <a:xfrm>
              <a:off x="7660357" y="1835420"/>
              <a:ext cx="4052267" cy="1625087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0473" y="2222902"/>
              <a:ext cx="3528392" cy="80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面積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斷斷續續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D7CF315-61D2-4964-8C43-5B526250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83432" y="4221088"/>
            <a:ext cx="1661700" cy="2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1305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以下圖像符號有甚麼特色？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91" y="4221088"/>
            <a:ext cx="1897345" cy="22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8514982" y="1874341"/>
            <a:ext cx="3197642" cy="1914700"/>
            <a:chOff x="7660357" y="1835420"/>
            <a:chExt cx="4052268" cy="1625087"/>
          </a:xfrm>
        </p:grpSpPr>
        <p:sp>
          <p:nvSpPr>
            <p:cNvPr id="36" name="橢圓形圖說文字 35"/>
            <p:cNvSpPr/>
            <p:nvPr/>
          </p:nvSpPr>
          <p:spPr bwMode="auto">
            <a:xfrm>
              <a:off x="7660357" y="1835420"/>
              <a:ext cx="4052267" cy="1625087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3" y="2054833"/>
              <a:ext cx="3528392" cy="1175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面積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不高不低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斷斷續續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9252" y="1909405"/>
            <a:ext cx="4614819" cy="328844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BCC2758-97B0-4463-835F-9654CB9D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83432" y="4221088"/>
            <a:ext cx="1661700" cy="2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3">
            <a:extLst>
              <a:ext uri="{FF2B5EF4-FFF2-40B4-BE49-F238E27FC236}">
                <a16:creationId xmlns:a16="http://schemas.microsoft.com/office/drawing/2014/main" id="{2905C01C-00C4-4EB6-85C3-8644EDB35DAC}"/>
              </a:ext>
            </a:extLst>
          </p:cNvPr>
          <p:cNvGrpSpPr/>
          <p:nvPr/>
        </p:nvGrpSpPr>
        <p:grpSpPr>
          <a:xfrm>
            <a:off x="395895" y="1617028"/>
            <a:ext cx="3107817" cy="2389527"/>
            <a:chOff x="395895" y="1556792"/>
            <a:chExt cx="3107817" cy="2448272"/>
          </a:xfrm>
        </p:grpSpPr>
        <p:sp>
          <p:nvSpPr>
            <p:cNvPr id="15" name="橢圓形圖說文字 31">
              <a:extLst>
                <a:ext uri="{FF2B5EF4-FFF2-40B4-BE49-F238E27FC236}">
                  <a16:creationId xmlns:a16="http://schemas.microsoft.com/office/drawing/2014/main" id="{20EED8AB-94FA-45D2-8801-136FC70CE230}"/>
                </a:ext>
              </a:extLst>
            </p:cNvPr>
            <p:cNvSpPr/>
            <p:nvPr/>
          </p:nvSpPr>
          <p:spPr bwMode="auto">
            <a:xfrm>
              <a:off x="395895" y="1556792"/>
              <a:ext cx="3107817" cy="2448272"/>
            </a:xfrm>
            <a:prstGeom prst="wedgeEllipseCallout">
              <a:avLst>
                <a:gd name="adj1" fmla="val -3182"/>
                <a:gd name="adj2" fmla="val 5896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DADADBF8-B340-4A4B-82C5-D84DF3483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00" y="2011523"/>
              <a:ext cx="2664296" cy="186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大或小？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位置高或低？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連貫還是斷續？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82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1305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以下圖像符號有甚麼特色？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91" y="4221088"/>
            <a:ext cx="1897345" cy="22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8760295" y="2132856"/>
            <a:ext cx="2664297" cy="1656185"/>
            <a:chOff x="7971235" y="2054832"/>
            <a:chExt cx="3376378" cy="1405674"/>
          </a:xfrm>
        </p:grpSpPr>
        <p:sp>
          <p:nvSpPr>
            <p:cNvPr id="36" name="橢圓形圖說文字 35"/>
            <p:cNvSpPr/>
            <p:nvPr/>
          </p:nvSpPr>
          <p:spPr bwMode="auto">
            <a:xfrm>
              <a:off x="7971235" y="2054832"/>
              <a:ext cx="3376378" cy="1405674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1264" y="2353788"/>
              <a:ext cx="2524605" cy="80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面積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大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9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9735" y="1903598"/>
            <a:ext cx="4653309" cy="31815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E39381D-89F3-40CC-81A1-369B08374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83432" y="4221088"/>
            <a:ext cx="1661700" cy="2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3">
            <a:extLst>
              <a:ext uri="{FF2B5EF4-FFF2-40B4-BE49-F238E27FC236}">
                <a16:creationId xmlns:a16="http://schemas.microsoft.com/office/drawing/2014/main" id="{51662799-A897-4CBF-AB47-826B140281F0}"/>
              </a:ext>
            </a:extLst>
          </p:cNvPr>
          <p:cNvGrpSpPr/>
          <p:nvPr/>
        </p:nvGrpSpPr>
        <p:grpSpPr>
          <a:xfrm>
            <a:off x="395895" y="1617028"/>
            <a:ext cx="3107817" cy="2389527"/>
            <a:chOff x="395895" y="1556792"/>
            <a:chExt cx="3107817" cy="2448272"/>
          </a:xfrm>
        </p:grpSpPr>
        <p:sp>
          <p:nvSpPr>
            <p:cNvPr id="15" name="橢圓形圖說文字 31">
              <a:extLst>
                <a:ext uri="{FF2B5EF4-FFF2-40B4-BE49-F238E27FC236}">
                  <a16:creationId xmlns:a16="http://schemas.microsoft.com/office/drawing/2014/main" id="{836BEA65-F440-41B0-9C1D-E5F2E7130BCB}"/>
                </a:ext>
              </a:extLst>
            </p:cNvPr>
            <p:cNvSpPr/>
            <p:nvPr/>
          </p:nvSpPr>
          <p:spPr bwMode="auto">
            <a:xfrm>
              <a:off x="395895" y="1556792"/>
              <a:ext cx="3107817" cy="2448272"/>
            </a:xfrm>
            <a:prstGeom prst="wedgeEllipseCallout">
              <a:avLst>
                <a:gd name="adj1" fmla="val -3182"/>
                <a:gd name="adj2" fmla="val 5896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CEA8E8B5-41F5-4C61-9057-85765E31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00" y="2011523"/>
              <a:ext cx="2664296" cy="186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大或小？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位置高或低？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連貫還是斷續？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1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-41662"/>
            <a:ext cx="1226430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-47625" y="6237312"/>
            <a:ext cx="12264305" cy="648072"/>
          </a:xfrm>
          <a:prstGeom prst="rect">
            <a:avLst/>
          </a:prstGeom>
          <a:solidFill>
            <a:srgbClr val="00C9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1305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以下圖像符號有甚麼特色？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91" y="4221088"/>
            <a:ext cx="1897345" cy="22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4199" y="1978293"/>
            <a:ext cx="4786520" cy="32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8760296" y="1978293"/>
            <a:ext cx="2808312" cy="1810748"/>
            <a:chOff x="8760296" y="1978293"/>
            <a:chExt cx="2808312" cy="1810748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8760296" y="1978293"/>
              <a:ext cx="2808312" cy="1810748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239" y="2376529"/>
              <a:ext cx="220818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線條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連貫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A5C8644-0EF7-4530-971E-7E6E6001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83432" y="4221088"/>
            <a:ext cx="1661700" cy="2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群組 3">
            <a:extLst>
              <a:ext uri="{FF2B5EF4-FFF2-40B4-BE49-F238E27FC236}">
                <a16:creationId xmlns:a16="http://schemas.microsoft.com/office/drawing/2014/main" id="{C60B5FCC-7E62-49DA-857C-812AB70437C1}"/>
              </a:ext>
            </a:extLst>
          </p:cNvPr>
          <p:cNvGrpSpPr/>
          <p:nvPr/>
        </p:nvGrpSpPr>
        <p:grpSpPr>
          <a:xfrm>
            <a:off x="395895" y="1617028"/>
            <a:ext cx="3107817" cy="2389527"/>
            <a:chOff x="395895" y="1556792"/>
            <a:chExt cx="3107817" cy="2448272"/>
          </a:xfrm>
        </p:grpSpPr>
        <p:sp>
          <p:nvSpPr>
            <p:cNvPr id="24" name="橢圓形圖說文字 31">
              <a:extLst>
                <a:ext uri="{FF2B5EF4-FFF2-40B4-BE49-F238E27FC236}">
                  <a16:creationId xmlns:a16="http://schemas.microsoft.com/office/drawing/2014/main" id="{17819F41-3C14-4068-A759-AC7F871C5A89}"/>
                </a:ext>
              </a:extLst>
            </p:cNvPr>
            <p:cNvSpPr/>
            <p:nvPr/>
          </p:nvSpPr>
          <p:spPr bwMode="auto">
            <a:xfrm>
              <a:off x="395895" y="1556792"/>
              <a:ext cx="3107817" cy="2448272"/>
            </a:xfrm>
            <a:prstGeom prst="wedgeEllipseCallout">
              <a:avLst>
                <a:gd name="adj1" fmla="val -3182"/>
                <a:gd name="adj2" fmla="val 5896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2DAD159C-45A6-40A2-812D-D0F9F021D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00" y="2011523"/>
              <a:ext cx="2664296" cy="186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大或小？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位置高或低？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連貫還是斷續？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44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836712"/>
            <a:ext cx="10585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以下事物的聲音可用哪種圖像符號代表？試配對並用線連起來。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217" y="1405162"/>
            <a:ext cx="2153241" cy="162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978" y="1405162"/>
            <a:ext cx="2304122" cy="166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8375" y="1405162"/>
            <a:ext cx="2261121" cy="162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08" y="1448139"/>
            <a:ext cx="2304877" cy="161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08" y="4721712"/>
            <a:ext cx="2161147" cy="1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8375" y="4700398"/>
            <a:ext cx="2186727" cy="15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4348" y="4721712"/>
            <a:ext cx="2193300" cy="14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2636" y="4737697"/>
            <a:ext cx="2207980" cy="14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1504" y="2984983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1505" y="4281127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394" y="2984983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395" y="4281127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2984983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1" y="4281127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44018" y="2984983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45" b="89655" l="8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44019" y="4281127"/>
            <a:ext cx="288485" cy="6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/>
          <p:cNvCxnSpPr/>
          <p:nvPr/>
        </p:nvCxnSpPr>
        <p:spPr bwMode="auto">
          <a:xfrm>
            <a:off x="1775747" y="3315004"/>
            <a:ext cx="3046869" cy="12961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線接點 37"/>
          <p:cNvCxnSpPr/>
          <p:nvPr/>
        </p:nvCxnSpPr>
        <p:spPr bwMode="auto">
          <a:xfrm>
            <a:off x="4871637" y="3315003"/>
            <a:ext cx="5544843" cy="12661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線接點 42"/>
          <p:cNvCxnSpPr/>
          <p:nvPr/>
        </p:nvCxnSpPr>
        <p:spPr bwMode="auto">
          <a:xfrm flipH="1">
            <a:off x="1775747" y="3315004"/>
            <a:ext cx="5904656" cy="12661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線接點 44"/>
          <p:cNvCxnSpPr/>
          <p:nvPr/>
        </p:nvCxnSpPr>
        <p:spPr bwMode="auto">
          <a:xfrm flipH="1">
            <a:off x="7644058" y="3345023"/>
            <a:ext cx="2803295" cy="12361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47034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45365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運用圖像符號表達聲音特質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1BP35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558212" y="2632053"/>
            <a:ext cx="633860" cy="612000"/>
          </a:xfrm>
          <a:prstGeom prst="rect">
            <a:avLst/>
          </a:prstGeom>
        </p:spPr>
      </p:pic>
      <p:pic>
        <p:nvPicPr>
          <p:cNvPr id="34" name="1BP35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28" y="2628400"/>
            <a:ext cx="633860" cy="612000"/>
          </a:xfrm>
          <a:prstGeom prst="rect">
            <a:avLst/>
          </a:prstGeom>
        </p:spPr>
      </p:pic>
      <p:pic>
        <p:nvPicPr>
          <p:cNvPr id="35" name="1BP35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14" y="2646850"/>
            <a:ext cx="633860" cy="612000"/>
          </a:xfrm>
          <a:prstGeom prst="rect">
            <a:avLst/>
          </a:prstGeom>
        </p:spPr>
      </p:pic>
      <p:pic>
        <p:nvPicPr>
          <p:cNvPr id="36" name="1BP350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2609742"/>
            <a:ext cx="63385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3FB4B-3CF3-467C-AEA3-5DB488F02ED0}"/>
              </a:ext>
            </a:extLst>
          </p:cNvPr>
          <p:cNvGrpSpPr/>
          <p:nvPr/>
        </p:nvGrpSpPr>
        <p:grpSpPr>
          <a:xfrm>
            <a:off x="1637674" y="980728"/>
            <a:ext cx="9204684" cy="5688522"/>
            <a:chOff x="3850392" y="717039"/>
            <a:chExt cx="9375724" cy="5859828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F995DF9-6896-4E53-BA5D-D106A4483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392" y="717039"/>
              <a:ext cx="4687862" cy="585982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2281489-273A-4FF7-94C3-C48CC640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254" y="717039"/>
              <a:ext cx="4687862" cy="585982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82221D-360B-4803-95FB-7C8835BF0B86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73C870B-91D2-464A-AB9D-223FF694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C52B246A-BA0F-44B6-8E09-41E8EC8A2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第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8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36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至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37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8ACE470E-7200-4F15-A46A-FDB9B5F76337}"/>
              </a:ext>
            </a:extLst>
          </p:cNvPr>
          <p:cNvSpPr txBox="1"/>
          <p:nvPr/>
        </p:nvSpPr>
        <p:spPr>
          <a:xfrm>
            <a:off x="3143672" y="2976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36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37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478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9872" y="2160813"/>
            <a:ext cx="9042400" cy="2987675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聆聽及辨別不同聲音的特質，並運用圖像符號來記錄</a:t>
            </a: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利用人聲、日用物件或樂器進行聲響創作</a:t>
            </a: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為故事創作聲響效果</a:t>
            </a: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56272" y="528886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577" y="117362"/>
            <a:ext cx="8928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從以下聲音中選出兩種，按聲音的特質，創作圖像符號，畫在課本頁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36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8036" y="1300421"/>
            <a:ext cx="238458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7163" y="1278343"/>
            <a:ext cx="249274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3669" y="1258156"/>
            <a:ext cx="249739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780" y="1276989"/>
            <a:ext cx="25717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500174" y="3551615"/>
            <a:ext cx="5793977" cy="1888241"/>
            <a:chOff x="3470375" y="4137406"/>
            <a:chExt cx="5793977" cy="1888241"/>
          </a:xfrm>
        </p:grpSpPr>
        <p:sp>
          <p:nvSpPr>
            <p:cNvPr id="35" name="橢圓形圖說文字 34"/>
            <p:cNvSpPr/>
            <p:nvPr/>
          </p:nvSpPr>
          <p:spPr bwMode="auto">
            <a:xfrm>
              <a:off x="3470375" y="4137406"/>
              <a:ext cx="5793977" cy="1888241"/>
            </a:xfrm>
            <a:prstGeom prst="wedgeEllipseCallout">
              <a:avLst>
                <a:gd name="adj1" fmla="val -58509"/>
                <a:gd name="adj2" fmla="val 586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9776" y="4389030"/>
              <a:ext cx="471828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可自由創作不同的圖像符號表達以上事物的聲音，只要能反映出聲音的特質便可。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1BP35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583699" y="2728900"/>
            <a:ext cx="596574" cy="576000"/>
          </a:xfrm>
          <a:prstGeom prst="rect">
            <a:avLst/>
          </a:prstGeom>
        </p:spPr>
      </p:pic>
      <p:pic>
        <p:nvPicPr>
          <p:cNvPr id="19" name="1BP35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45" y="2715923"/>
            <a:ext cx="596574" cy="576000"/>
          </a:xfrm>
          <a:prstGeom prst="rect">
            <a:avLst/>
          </a:prstGeom>
        </p:spPr>
      </p:pic>
      <p:pic>
        <p:nvPicPr>
          <p:cNvPr id="20" name="1BP35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70" y="2715923"/>
            <a:ext cx="596574" cy="576000"/>
          </a:xfrm>
          <a:prstGeom prst="rect">
            <a:avLst/>
          </a:prstGeom>
        </p:spPr>
      </p:pic>
      <p:pic>
        <p:nvPicPr>
          <p:cNvPr id="21" name="1BP350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256" y="2728900"/>
            <a:ext cx="596573" cy="5760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FC9A541-4F7C-42AA-B165-EDCA4A5C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28069" y="3933056"/>
            <a:ext cx="1944216" cy="25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8036" y="2090967"/>
            <a:ext cx="238458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7163" y="2068889"/>
            <a:ext cx="249274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3669" y="2048702"/>
            <a:ext cx="249739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780" y="2067535"/>
            <a:ext cx="25717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BP35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583699" y="3519446"/>
            <a:ext cx="596574" cy="576000"/>
          </a:xfrm>
          <a:prstGeom prst="rect">
            <a:avLst/>
          </a:prstGeom>
        </p:spPr>
      </p:pic>
      <p:pic>
        <p:nvPicPr>
          <p:cNvPr id="19" name="1BP35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45" y="3506469"/>
            <a:ext cx="596574" cy="576000"/>
          </a:xfrm>
          <a:prstGeom prst="rect">
            <a:avLst/>
          </a:prstGeom>
        </p:spPr>
      </p:pic>
      <p:pic>
        <p:nvPicPr>
          <p:cNvPr id="20" name="1BP35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70" y="3506469"/>
            <a:ext cx="596574" cy="576000"/>
          </a:xfrm>
          <a:prstGeom prst="rect">
            <a:avLst/>
          </a:prstGeom>
        </p:spPr>
      </p:pic>
      <p:pic>
        <p:nvPicPr>
          <p:cNvPr id="21" name="1BP350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256" y="3519446"/>
            <a:ext cx="596573" cy="57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8310643-9119-4156-BA75-6B4523530945}"/>
              </a:ext>
            </a:extLst>
          </p:cNvPr>
          <p:cNvSpPr txBox="1"/>
          <p:nvPr/>
        </p:nvSpPr>
        <p:spPr>
          <a:xfrm>
            <a:off x="5591819" y="1319482"/>
            <a:ext cx="955199" cy="578882"/>
          </a:xfrm>
          <a:prstGeom prst="round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例子</a:t>
            </a:r>
            <a:endParaRPr 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4A859-F86F-40BF-87D4-196FC200C4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6130" y="4446300"/>
            <a:ext cx="2786881" cy="839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2E0C9-9C81-4A4C-BFA3-568009C7E1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2195" y="4439719"/>
            <a:ext cx="2790251" cy="8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41DEB-9224-4760-84A7-7CEEEA27B8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7941" y="4446300"/>
            <a:ext cx="2828434" cy="833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5BAA1-AFC8-414A-9366-B55DFF8B77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1870" y="4461670"/>
            <a:ext cx="2684492" cy="81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7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8036" y="1300421"/>
            <a:ext cx="238458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7163" y="1278343"/>
            <a:ext cx="249274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3669" y="1258156"/>
            <a:ext cx="249739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ade\Desktop\Jade\Longman Music\2021 project\1B6\MUSIC_2016_1AB\content\bookshelf\9789880014598\OEBPS\3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780" y="1276989"/>
            <a:ext cx="25717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500174" y="3551615"/>
            <a:ext cx="5793977" cy="1888241"/>
            <a:chOff x="3470375" y="4137406"/>
            <a:chExt cx="5793977" cy="1888241"/>
          </a:xfrm>
        </p:grpSpPr>
        <p:sp>
          <p:nvSpPr>
            <p:cNvPr id="35" name="橢圓形圖說文字 34"/>
            <p:cNvSpPr/>
            <p:nvPr/>
          </p:nvSpPr>
          <p:spPr bwMode="auto">
            <a:xfrm>
              <a:off x="3470375" y="4137406"/>
              <a:ext cx="5793977" cy="1888241"/>
            </a:xfrm>
            <a:prstGeom prst="wedgeEllipseCallout">
              <a:avLst>
                <a:gd name="adj1" fmla="val -58509"/>
                <a:gd name="adj2" fmla="val 586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9776" y="4389030"/>
              <a:ext cx="471828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比較自己和同學創作的圖像符號，誰的設計較能表達聲音的特質？為甚麼？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1BP35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583699" y="2728900"/>
            <a:ext cx="596574" cy="576000"/>
          </a:xfrm>
          <a:prstGeom prst="rect">
            <a:avLst/>
          </a:prstGeom>
        </p:spPr>
      </p:pic>
      <p:pic>
        <p:nvPicPr>
          <p:cNvPr id="19" name="1BP35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45" y="2715923"/>
            <a:ext cx="596574" cy="576000"/>
          </a:xfrm>
          <a:prstGeom prst="rect">
            <a:avLst/>
          </a:prstGeom>
        </p:spPr>
      </p:pic>
      <p:pic>
        <p:nvPicPr>
          <p:cNvPr id="20" name="1BP35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70" y="2715923"/>
            <a:ext cx="596574" cy="576000"/>
          </a:xfrm>
          <a:prstGeom prst="rect">
            <a:avLst/>
          </a:prstGeom>
        </p:spPr>
      </p:pic>
      <p:pic>
        <p:nvPicPr>
          <p:cNvPr id="21" name="1BP350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256" y="2728900"/>
            <a:ext cx="596573" cy="5760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FC9A541-4F7C-42AA-B165-EDCA4A5C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28069" y="3933056"/>
            <a:ext cx="1944216" cy="25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941" y="183122"/>
            <a:ext cx="7416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聆聽下圖事物的錄音。這種聲音有甚麼特質？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1271464" y="1209487"/>
            <a:ext cx="5688632" cy="403244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483296" y="1431536"/>
            <a:ext cx="52607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3296" y="1350459"/>
            <a:ext cx="4358377" cy="35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平行四邊形 6"/>
          <p:cNvSpPr/>
          <p:nvPr/>
        </p:nvSpPr>
        <p:spPr bwMode="auto">
          <a:xfrm>
            <a:off x="3485710" y="5241935"/>
            <a:ext cx="324036" cy="576064"/>
          </a:xfrm>
          <a:prstGeom prst="parallelogram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平行四邊形 30"/>
          <p:cNvSpPr/>
          <p:nvPr/>
        </p:nvSpPr>
        <p:spPr bwMode="auto">
          <a:xfrm flipH="1">
            <a:off x="4286182" y="5241935"/>
            <a:ext cx="297650" cy="576064"/>
          </a:xfrm>
          <a:prstGeom prst="parallelogram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641867" y="1196752"/>
            <a:ext cx="3197641" cy="1914700"/>
            <a:chOff x="7209819" y="1616065"/>
            <a:chExt cx="3197641" cy="1914700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7209819" y="1616065"/>
              <a:ext cx="3197641" cy="1914700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513" y="2096361"/>
              <a:ext cx="278425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小鴨的叫聲較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短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" name="1BP37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164613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599" y="169235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</a:t>
            </a:r>
            <a:r>
              <a:rPr lang="zh-TW" altLang="en-US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鴨子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聲音的特質，自創圖像符號，把聲音記錄下來。</a:t>
            </a:r>
          </a:p>
        </p:txBody>
      </p:sp>
      <p:pic>
        <p:nvPicPr>
          <p:cNvPr id="22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4415" y="1115462"/>
            <a:ext cx="3216090" cy="26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388549" y="3933056"/>
            <a:ext cx="4074574" cy="1658698"/>
            <a:chOff x="2375617" y="4372546"/>
            <a:chExt cx="4074574" cy="1658698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2375617" y="4372546"/>
              <a:ext cx="4074574" cy="1658698"/>
            </a:xfrm>
            <a:prstGeom prst="wedgeEllipseCallout">
              <a:avLst>
                <a:gd name="adj1" fmla="val 59362"/>
                <a:gd name="adj2" fmla="val -1572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628" y="4711074"/>
              <a:ext cx="32403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小鴨的叫聲較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短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9" name="圓角矩形 8"/>
          <p:cNvSpPr/>
          <p:nvPr/>
        </p:nvSpPr>
        <p:spPr bwMode="auto">
          <a:xfrm>
            <a:off x="4730799" y="1447921"/>
            <a:ext cx="5256584" cy="1969320"/>
          </a:xfrm>
          <a:prstGeom prst="roundRect">
            <a:avLst/>
          </a:prstGeom>
          <a:solidFill>
            <a:srgbClr val="FCF4E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7343" y="2819665"/>
            <a:ext cx="4850554" cy="4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917343" y="10785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" charset="0"/>
              </a:rPr>
              <a:t>答案僅供參考</a:t>
            </a:r>
          </a:p>
        </p:txBody>
      </p:sp>
      <p:pic>
        <p:nvPicPr>
          <p:cNvPr id="18" name="1BP37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15" y="1763201"/>
            <a:ext cx="609600" cy="588577"/>
          </a:xfrm>
          <a:prstGeom prst="rect">
            <a:avLst/>
          </a:prstGeom>
        </p:spPr>
      </p:pic>
      <p:pic>
        <p:nvPicPr>
          <p:cNvPr id="15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0D5AB8C2-C0EE-4D09-95C4-12101A31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2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247438" y="1196752"/>
            <a:ext cx="56886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459270" y="1418801"/>
            <a:ext cx="52607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平行四邊形 6"/>
          <p:cNvSpPr/>
          <p:nvPr/>
        </p:nvSpPr>
        <p:spPr bwMode="auto">
          <a:xfrm>
            <a:off x="3461684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平行四邊形 30"/>
          <p:cNvSpPr/>
          <p:nvPr/>
        </p:nvSpPr>
        <p:spPr bwMode="auto">
          <a:xfrm flipH="1">
            <a:off x="4262156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511063" y="1196752"/>
            <a:ext cx="3197641" cy="1914700"/>
            <a:chOff x="7209819" y="1616065"/>
            <a:chExt cx="3197641" cy="1914700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7209819" y="1616065"/>
              <a:ext cx="3197641" cy="1914700"/>
            </a:xfrm>
            <a:prstGeom prst="wedgeEllipseCallout">
              <a:avLst>
                <a:gd name="adj1" fmla="val -1922"/>
                <a:gd name="adj2" fmla="val 6822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513" y="2096361"/>
              <a:ext cx="278425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小鳥的叫聲較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快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及聲量較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0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4304" y="1333691"/>
            <a:ext cx="4141646" cy="37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BP37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85" y="2397863"/>
            <a:ext cx="609600" cy="588577"/>
          </a:xfrm>
          <a:prstGeom prst="rect">
            <a:avLst/>
          </a:prstGeom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ED380C25-C86F-4C32-9568-D52805E5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941" y="183122"/>
            <a:ext cx="7416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聆聽下圖事物的錄音。這種聲音有甚麼特質？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8A6F0660-B574-419E-9705-312F008EA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388549" y="3955991"/>
            <a:ext cx="4074574" cy="1658698"/>
            <a:chOff x="2375617" y="4372546"/>
            <a:chExt cx="4074574" cy="1658698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2375617" y="4372546"/>
              <a:ext cx="4074574" cy="1658698"/>
            </a:xfrm>
            <a:prstGeom prst="wedgeEllipseCallout">
              <a:avLst>
                <a:gd name="adj1" fmla="val 65029"/>
                <a:gd name="adj2" fmla="val -2241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628" y="4711074"/>
              <a:ext cx="324036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小鳥的叫聲較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快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及聲量較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9" name="圓角矩形 8"/>
          <p:cNvSpPr/>
          <p:nvPr/>
        </p:nvSpPr>
        <p:spPr bwMode="auto">
          <a:xfrm>
            <a:off x="5013826" y="1415768"/>
            <a:ext cx="5256584" cy="1969320"/>
          </a:xfrm>
          <a:prstGeom prst="roundRect">
            <a:avLst/>
          </a:prstGeom>
          <a:solidFill>
            <a:srgbClr val="FCF4E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208362" y="10557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" charset="0"/>
              </a:rPr>
              <a:t>答案僅供參考</a:t>
            </a:r>
          </a:p>
        </p:txBody>
      </p:sp>
      <p:pic>
        <p:nvPicPr>
          <p:cNvPr id="18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5434" y="911712"/>
            <a:ext cx="3418547" cy="305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7369" y="1487776"/>
            <a:ext cx="4482078" cy="44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BP37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34" y="1811851"/>
            <a:ext cx="609600" cy="588577"/>
          </a:xfrm>
          <a:prstGeom prst="rect">
            <a:avLst/>
          </a:prstGeom>
        </p:spPr>
      </p:pic>
      <p:pic>
        <p:nvPicPr>
          <p:cNvPr id="14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8AFDFF5A-6B16-4E5F-834F-EE85BF6D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310E174E-270A-4852-ADB5-FD3B77AF5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599" y="169235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</a:t>
            </a:r>
            <a:r>
              <a:rPr lang="zh-TW" altLang="en-US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小鳥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聲音的特質，自創圖像符號，把聲音記錄下來。</a:t>
            </a:r>
          </a:p>
        </p:txBody>
      </p:sp>
    </p:spTree>
    <p:extLst>
      <p:ext uri="{BB962C8B-B14F-4D97-AF65-F5344CB8AC3E}">
        <p14:creationId xmlns:p14="http://schemas.microsoft.com/office/powerpoint/2010/main" val="20995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341157" y="1196752"/>
            <a:ext cx="56886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552989" y="1418801"/>
            <a:ext cx="52607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平行四邊形 6"/>
          <p:cNvSpPr/>
          <p:nvPr/>
        </p:nvSpPr>
        <p:spPr bwMode="auto">
          <a:xfrm>
            <a:off x="3555403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平行四邊形 30"/>
          <p:cNvSpPr/>
          <p:nvPr/>
        </p:nvSpPr>
        <p:spPr bwMode="auto">
          <a:xfrm flipH="1">
            <a:off x="4355875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441370" y="1175853"/>
            <a:ext cx="3839206" cy="1914700"/>
            <a:chOff x="7209819" y="1616065"/>
            <a:chExt cx="3197641" cy="1914700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7209819" y="1616065"/>
              <a:ext cx="3197641" cy="1914700"/>
            </a:xfrm>
            <a:prstGeom prst="wedgeEllipseCallout">
              <a:avLst>
                <a:gd name="adj1" fmla="val 967"/>
                <a:gd name="adj2" fmla="val 7112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8212" y="1844824"/>
              <a:ext cx="278425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小朋友的鼾聲較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及聲量較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1197" y="1215707"/>
            <a:ext cx="4392488" cy="372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BP37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13" y="2198682"/>
            <a:ext cx="609600" cy="588577"/>
          </a:xfrm>
          <a:prstGeom prst="rect">
            <a:avLst/>
          </a:prstGeom>
        </p:spPr>
      </p:pic>
      <p:pic>
        <p:nvPicPr>
          <p:cNvPr id="15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DA5D237B-46D6-4AC3-9984-CEAF0D72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653D8571-0598-4434-B020-67AE77260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941" y="183122"/>
            <a:ext cx="7416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聆聽下圖事物的錄音。這種聲音有甚麼特質？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9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639616" y="3983428"/>
            <a:ext cx="5043731" cy="1658698"/>
            <a:chOff x="3012947" y="4293096"/>
            <a:chExt cx="4074574" cy="1658698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3012947" y="4293096"/>
              <a:ext cx="4074574" cy="1658698"/>
            </a:xfrm>
            <a:prstGeom prst="wedgeEllipseCallout">
              <a:avLst>
                <a:gd name="adj1" fmla="val 62012"/>
                <a:gd name="adj2" fmla="val -1185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607" y="4627691"/>
              <a:ext cx="336832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小朋友的鼾聲較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及聲量較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小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9" name="圓角矩形 8"/>
          <p:cNvSpPr/>
          <p:nvPr/>
        </p:nvSpPr>
        <p:spPr bwMode="auto">
          <a:xfrm>
            <a:off x="4974064" y="1445657"/>
            <a:ext cx="5256584" cy="1969320"/>
          </a:xfrm>
          <a:prstGeom prst="roundRect">
            <a:avLst/>
          </a:prstGeom>
          <a:solidFill>
            <a:srgbClr val="FCF4E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168600" y="10856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" charset="0"/>
              </a:rPr>
              <a:t>答案僅供參考</a:t>
            </a:r>
          </a:p>
        </p:txBody>
      </p:sp>
      <p:pic>
        <p:nvPicPr>
          <p:cNvPr id="20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8767" y="870862"/>
            <a:ext cx="3479433" cy="29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6688" y="2783697"/>
            <a:ext cx="4351335" cy="5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BP37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75" y="1661681"/>
            <a:ext cx="609600" cy="588577"/>
          </a:xfrm>
          <a:prstGeom prst="rect">
            <a:avLst/>
          </a:prstGeom>
        </p:spPr>
      </p:pic>
      <p:pic>
        <p:nvPicPr>
          <p:cNvPr id="14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945CDC03-943B-4535-ACD6-D40B9AE4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3EE24F52-DDD8-47ED-8A2F-9E36C719A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599" y="169235"/>
            <a:ext cx="9110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</a:t>
            </a:r>
            <a:r>
              <a:rPr lang="zh-TW" altLang="en-US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小朋友鼾聲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的特質，自創圖像符號，把聲音記錄下來。</a:t>
            </a:r>
          </a:p>
        </p:txBody>
      </p:sp>
    </p:spTree>
    <p:extLst>
      <p:ext uri="{BB962C8B-B14F-4D97-AF65-F5344CB8AC3E}">
        <p14:creationId xmlns:p14="http://schemas.microsoft.com/office/powerpoint/2010/main" val="19359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493958" y="1196752"/>
            <a:ext cx="56886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705790" y="1418801"/>
            <a:ext cx="52607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平行四邊形 6"/>
          <p:cNvSpPr/>
          <p:nvPr/>
        </p:nvSpPr>
        <p:spPr bwMode="auto">
          <a:xfrm>
            <a:off x="3708204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平行四邊形 30"/>
          <p:cNvSpPr/>
          <p:nvPr/>
        </p:nvSpPr>
        <p:spPr bwMode="auto">
          <a:xfrm flipH="1">
            <a:off x="4508676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495656" y="1229723"/>
            <a:ext cx="4362042" cy="1914700"/>
            <a:chOff x="7209818" y="1616065"/>
            <a:chExt cx="3062646" cy="1914700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7209818" y="1616065"/>
              <a:ext cx="3062645" cy="1914700"/>
            </a:xfrm>
            <a:prstGeom prst="wedgeEllipseCallout">
              <a:avLst>
                <a:gd name="adj1" fmla="val -5522"/>
                <a:gd name="adj2" fmla="val 6967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8212" y="1844824"/>
              <a:ext cx="278425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小女孩的尖叫聲較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，聲量最初較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大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，然後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漸弱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0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5790" y="1435421"/>
            <a:ext cx="4410225" cy="34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BP37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44" y="2300748"/>
            <a:ext cx="609600" cy="588577"/>
          </a:xfrm>
          <a:prstGeom prst="rect">
            <a:avLst/>
          </a:prstGeom>
        </p:spPr>
      </p:pic>
      <p:pic>
        <p:nvPicPr>
          <p:cNvPr id="15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05279D22-4E76-42C5-8C23-2F9E70EC6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BAD35790-4E8A-4BC6-80B8-57D16D3D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941" y="183122"/>
            <a:ext cx="7416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聆聽下圖事物的錄音。這種聲音有甚麼特質？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199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一下第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8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680114" y="1715816"/>
            <a:ext cx="8232309" cy="2649287"/>
            <a:chOff x="2493412" y="1869040"/>
            <a:chExt cx="7628472" cy="2262388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412" y="1869040"/>
              <a:ext cx="7628472" cy="2262388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997" y="2522506"/>
              <a:ext cx="7048609" cy="9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在這課中，我們會認識聲響及圖像符號的關係，並學習創作圖像符號來記錄聲音。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2905" y="170715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3552" y="122585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249" y="805448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654" y="106109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1185" y="61356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4072" y="709355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84232" y="101488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6359" y="3285884"/>
            <a:ext cx="2079690" cy="27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160" y="3859033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1908" y="438152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0695" y="450352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394" y="442444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3913" y="4560692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709" y="4365103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98305" y="1730553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237041" y="3820660"/>
            <a:ext cx="5466404" cy="1658698"/>
            <a:chOff x="3120064" y="4290582"/>
            <a:chExt cx="4074574" cy="1658698"/>
          </a:xfrm>
        </p:grpSpPr>
        <p:sp>
          <p:nvSpPr>
            <p:cNvPr id="32" name="橢圓形圖說文字 31"/>
            <p:cNvSpPr/>
            <p:nvPr/>
          </p:nvSpPr>
          <p:spPr bwMode="auto">
            <a:xfrm>
              <a:off x="3120064" y="4290582"/>
              <a:ext cx="4074574" cy="1658698"/>
            </a:xfrm>
            <a:prstGeom prst="wedgeEllipseCallout">
              <a:avLst>
                <a:gd name="adj1" fmla="val 55442"/>
                <a:gd name="adj2" fmla="val -726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922" y="4625177"/>
              <a:ext cx="336832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小女孩的尖叫聲較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，聲量最初較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大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，然後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漸弱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9" name="圓角矩形 8"/>
          <p:cNvSpPr/>
          <p:nvPr/>
        </p:nvSpPr>
        <p:spPr bwMode="auto">
          <a:xfrm>
            <a:off x="4775707" y="1419271"/>
            <a:ext cx="5256584" cy="1969320"/>
          </a:xfrm>
          <a:prstGeom prst="roundRect">
            <a:avLst/>
          </a:prstGeom>
          <a:solidFill>
            <a:srgbClr val="FCF4E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70243" y="105923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" charset="0"/>
              </a:rPr>
              <a:t>答案僅供參考</a:t>
            </a:r>
          </a:p>
        </p:txBody>
      </p:sp>
      <p:pic>
        <p:nvPicPr>
          <p:cNvPr id="21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4058" y="966602"/>
            <a:ext cx="3581649" cy="27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1771" y="1506778"/>
            <a:ext cx="4316378" cy="125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BP37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31" y="1635295"/>
            <a:ext cx="609600" cy="588577"/>
          </a:xfrm>
          <a:prstGeom prst="rect">
            <a:avLst/>
          </a:prstGeom>
        </p:spPr>
      </p:pic>
      <p:pic>
        <p:nvPicPr>
          <p:cNvPr id="14" name="Picture 3" descr="C:\Users\jade\Desktop\Jade\Longman Music\2021 project\part 2\New pix for PPT\girl00.jpg">
            <a:extLst>
              <a:ext uri="{FF2B5EF4-FFF2-40B4-BE49-F238E27FC236}">
                <a16:creationId xmlns:a16="http://schemas.microsoft.com/office/drawing/2014/main" id="{8E68B39C-973F-4643-9305-3E967F59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17" y="3429000"/>
            <a:ext cx="2720987" cy="3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46A6A995-71B5-46E2-94E5-86E87233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599" y="169235"/>
            <a:ext cx="9110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</a:t>
            </a:r>
            <a:r>
              <a:rPr lang="zh-TW" altLang="en-US" sz="2800" dirty="0">
                <a:solidFill>
                  <a:srgbClr val="00924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小女孩叫聲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的特質，自創圖像符號，把聲音記錄下來。</a:t>
            </a:r>
          </a:p>
        </p:txBody>
      </p:sp>
    </p:spTree>
    <p:extLst>
      <p:ext uri="{BB962C8B-B14F-4D97-AF65-F5344CB8AC3E}">
        <p14:creationId xmlns:p14="http://schemas.microsoft.com/office/powerpoint/2010/main" val="34601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5" y="173830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8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38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B79FC7F1-91D4-4C77-9055-B527FF73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067" y="193819"/>
            <a:ext cx="3935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38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1EC89A-232E-409A-B5C3-5821A5F2C9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636" y="922276"/>
            <a:ext cx="4658759" cy="5823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5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5F964A-5CA6-4EA0-9AE6-7432A5778815}"/>
              </a:ext>
            </a:extLst>
          </p:cNvPr>
          <p:cNvGrpSpPr/>
          <p:nvPr/>
        </p:nvGrpSpPr>
        <p:grpSpPr>
          <a:xfrm>
            <a:off x="-22797" y="127070"/>
            <a:ext cx="2518398" cy="641350"/>
            <a:chOff x="-22797" y="127070"/>
            <a:chExt cx="2518398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7" y="127070"/>
              <a:ext cx="2518397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73" y="186135"/>
              <a:ext cx="2425328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表達圖像符號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491" y="157225"/>
            <a:ext cx="7560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你會用甚麼物件表達你所創作的圖像符號？</a:t>
            </a:r>
          </a:p>
        </p:txBody>
      </p:sp>
      <p:pic>
        <p:nvPicPr>
          <p:cNvPr id="20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740" y="1051398"/>
            <a:ext cx="2094264" cy="17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1604" y="1031151"/>
            <a:ext cx="2368892" cy="18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45" y="1031150"/>
            <a:ext cx="2160239" cy="18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665" y="980728"/>
            <a:ext cx="2160239" cy="19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2495600" y="3579583"/>
            <a:ext cx="6000204" cy="2981765"/>
            <a:chOff x="2495600" y="3579583"/>
            <a:chExt cx="6000204" cy="2981765"/>
          </a:xfrm>
        </p:grpSpPr>
        <p:pic>
          <p:nvPicPr>
            <p:cNvPr id="60418" name="Picture 2" descr="C:\Users\jade\Desktop\Jade\Longman Music\2021 project\1B6\MUSIC_2016_1AB\content\bookshelf\9789880014598\OEBPS\38.jpg"/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DF6E4"/>
                </a:clrFrom>
                <a:clrTo>
                  <a:srgbClr val="FDF6E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152" y="3579583"/>
              <a:ext cx="3170652" cy="265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jade\Desktop\Jade\Longman Music\2021 project\part 2\New pix for PPT\girl00.jp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600" y="4021040"/>
              <a:ext cx="2111896" cy="254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117" y="3579583"/>
              <a:ext cx="17715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可以用</a:t>
              </a:r>
            </a:p>
          </p:txBody>
        </p:sp>
      </p:grpSp>
      <p:pic>
        <p:nvPicPr>
          <p:cNvPr id="13" name="1BP3702.mp3">
            <a:hlinkClick r:id="" action="ppaction://media"/>
            <a:extLst>
              <a:ext uri="{FF2B5EF4-FFF2-40B4-BE49-F238E27FC236}">
                <a16:creationId xmlns:a16="http://schemas.microsoft.com/office/drawing/2014/main" id="{08E80F59-2FB1-4B34-93E0-4D7BD5127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0" y="2532606"/>
            <a:ext cx="609600" cy="588577"/>
          </a:xfrm>
          <a:prstGeom prst="rect">
            <a:avLst/>
          </a:prstGeom>
        </p:spPr>
      </p:pic>
      <p:pic>
        <p:nvPicPr>
          <p:cNvPr id="14" name="1BP3703.mp3">
            <a:hlinkClick r:id="" action="ppaction://media"/>
            <a:extLst>
              <a:ext uri="{FF2B5EF4-FFF2-40B4-BE49-F238E27FC236}">
                <a16:creationId xmlns:a16="http://schemas.microsoft.com/office/drawing/2014/main" id="{9930FFA3-8925-402F-8146-DB5006BF5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4" y="2508008"/>
            <a:ext cx="609600" cy="588577"/>
          </a:xfrm>
          <a:prstGeom prst="rect">
            <a:avLst/>
          </a:prstGeom>
        </p:spPr>
      </p:pic>
      <p:pic>
        <p:nvPicPr>
          <p:cNvPr id="15" name="1BP3704.mp3">
            <a:hlinkClick r:id="" action="ppaction://media"/>
            <a:extLst>
              <a:ext uri="{FF2B5EF4-FFF2-40B4-BE49-F238E27FC236}">
                <a16:creationId xmlns:a16="http://schemas.microsoft.com/office/drawing/2014/main" id="{D4B7B851-CEC3-4961-AE27-261B1568E6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20" y="2548653"/>
            <a:ext cx="609600" cy="588577"/>
          </a:xfrm>
          <a:prstGeom prst="rect">
            <a:avLst/>
          </a:prstGeom>
        </p:spPr>
      </p:pic>
      <p:pic>
        <p:nvPicPr>
          <p:cNvPr id="16" name="1BP3705.mp3">
            <a:hlinkClick r:id="" action="ppaction://media"/>
            <a:extLst>
              <a:ext uri="{FF2B5EF4-FFF2-40B4-BE49-F238E27FC236}">
                <a16:creationId xmlns:a16="http://schemas.microsoft.com/office/drawing/2014/main" id="{BBBAA053-3AC0-4F33-8475-1F2AA69A42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20" y="2550717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800592" y="3579583"/>
            <a:ext cx="9759904" cy="2975653"/>
            <a:chOff x="584568" y="3579583"/>
            <a:chExt cx="9759904" cy="2975653"/>
          </a:xfrm>
        </p:grpSpPr>
        <p:pic>
          <p:nvPicPr>
            <p:cNvPr id="26" name="Picture 3" descr="C:\Users\jade\Desktop\Jade\Longman Music\2021 project\part 2\New pix for PPT\girl00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68" y="4014928"/>
              <a:ext cx="2111896" cy="254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3552" y="3579583"/>
              <a:ext cx="17715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可以用</a:t>
              </a:r>
            </a:p>
          </p:txBody>
        </p:sp>
        <p:pic>
          <p:nvPicPr>
            <p:cNvPr id="19" name="Picture 2" descr="C:\Users\jade\Desktop\Jade\Longman Music\2021 project\1B6\MUSIC_2016_1AB\content\bookshelf\9789880014598\OEBPS\38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EF6DF"/>
                </a:clrFrom>
                <a:clrTo>
                  <a:srgbClr val="FEF6D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6198" y="4005064"/>
              <a:ext cx="7158274" cy="217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27EFA4-EF20-424B-B165-127FBDE690A3}"/>
              </a:ext>
            </a:extLst>
          </p:cNvPr>
          <p:cNvGrpSpPr/>
          <p:nvPr/>
        </p:nvGrpSpPr>
        <p:grpSpPr>
          <a:xfrm>
            <a:off x="-22797" y="127070"/>
            <a:ext cx="2518398" cy="641350"/>
            <a:chOff x="-22797" y="127070"/>
            <a:chExt cx="2518398" cy="641350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CA0C987D-E69C-4E8C-9BA2-A6CE33016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7" y="127070"/>
              <a:ext cx="2518397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D859A55A-6679-4A50-B453-55AE0E84E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73" y="186135"/>
              <a:ext cx="2425328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表達圖像符號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矩形 1">
            <a:extLst>
              <a:ext uri="{FF2B5EF4-FFF2-40B4-BE49-F238E27FC236}">
                <a16:creationId xmlns:a16="http://schemas.microsoft.com/office/drawing/2014/main" id="{F0E4AF39-96E9-42DE-88AF-C24CB7F45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491" y="157225"/>
            <a:ext cx="7560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你會用甚麼物件表達你所創作的圖像符號？</a:t>
            </a:r>
          </a:p>
        </p:txBody>
      </p:sp>
      <p:pic>
        <p:nvPicPr>
          <p:cNvPr id="29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29009406-72A5-479F-9271-B39F79813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740" y="1051398"/>
            <a:ext cx="2094264" cy="17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9594E279-9B9B-4C0A-B42E-2CD6AD21C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1604" y="1031151"/>
            <a:ext cx="2368892" cy="18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9E8A7B1F-2D75-4259-85C8-4816292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45" y="1031150"/>
            <a:ext cx="2160239" cy="18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601D67C6-2460-455A-AA21-43042D061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665" y="980728"/>
            <a:ext cx="2160239" cy="19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1BP3702.mp3">
            <a:hlinkClick r:id="" action="ppaction://media"/>
            <a:extLst>
              <a:ext uri="{FF2B5EF4-FFF2-40B4-BE49-F238E27FC236}">
                <a16:creationId xmlns:a16="http://schemas.microsoft.com/office/drawing/2014/main" id="{B39EB6F8-FC67-4E0B-A4AB-8C6FF6D37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0" y="2532606"/>
            <a:ext cx="609600" cy="588577"/>
          </a:xfrm>
          <a:prstGeom prst="rect">
            <a:avLst/>
          </a:prstGeom>
        </p:spPr>
      </p:pic>
      <p:pic>
        <p:nvPicPr>
          <p:cNvPr id="35" name="1BP3703.mp3">
            <a:hlinkClick r:id="" action="ppaction://media"/>
            <a:extLst>
              <a:ext uri="{FF2B5EF4-FFF2-40B4-BE49-F238E27FC236}">
                <a16:creationId xmlns:a16="http://schemas.microsoft.com/office/drawing/2014/main" id="{C278E3E7-2366-4FE5-A68A-B789139256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4" y="2508008"/>
            <a:ext cx="609600" cy="588577"/>
          </a:xfrm>
          <a:prstGeom prst="rect">
            <a:avLst/>
          </a:prstGeom>
        </p:spPr>
      </p:pic>
      <p:pic>
        <p:nvPicPr>
          <p:cNvPr id="36" name="1BP3704.mp3">
            <a:hlinkClick r:id="" action="ppaction://media"/>
            <a:extLst>
              <a:ext uri="{FF2B5EF4-FFF2-40B4-BE49-F238E27FC236}">
                <a16:creationId xmlns:a16="http://schemas.microsoft.com/office/drawing/2014/main" id="{ACD2F83C-C255-4842-AE9C-EBE7047D8A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20" y="2548653"/>
            <a:ext cx="609600" cy="588577"/>
          </a:xfrm>
          <a:prstGeom prst="rect">
            <a:avLst/>
          </a:prstGeom>
        </p:spPr>
      </p:pic>
      <p:pic>
        <p:nvPicPr>
          <p:cNvPr id="37" name="1BP3705.mp3">
            <a:hlinkClick r:id="" action="ppaction://media"/>
            <a:extLst>
              <a:ext uri="{FF2B5EF4-FFF2-40B4-BE49-F238E27FC236}">
                <a16:creationId xmlns:a16="http://schemas.microsoft.com/office/drawing/2014/main" id="{6DD1E82B-DED0-4688-A458-8B87E5DFE5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20" y="2550717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4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0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800592" y="3171160"/>
            <a:ext cx="9044448" cy="3384076"/>
            <a:chOff x="800592" y="3171160"/>
            <a:chExt cx="9044448" cy="3384076"/>
          </a:xfrm>
        </p:grpSpPr>
        <p:pic>
          <p:nvPicPr>
            <p:cNvPr id="26" name="Picture 3" descr="C:\Users\jade\Desktop\Jade\Longman Music\2021 project\part 2\New pix for PPT\girl00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92" y="4014928"/>
              <a:ext cx="2111896" cy="254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576" y="3579583"/>
              <a:ext cx="17715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可以用</a:t>
              </a:r>
            </a:p>
          </p:txBody>
        </p:sp>
        <p:pic>
          <p:nvPicPr>
            <p:cNvPr id="21" name="Picture 2" descr="C:\Users\jade\Desktop\Jade\Longman Music\2021 project\1B6\MUSIC_2016_1AB\content\bookshelf\9789880014598\OEBPS\38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DF5DE"/>
                </a:clrFrom>
                <a:clrTo>
                  <a:srgbClr val="FDF5D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58228" y="4685192"/>
              <a:ext cx="4831080" cy="169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jade\Desktop\Jade\Longman Music\2021 project\1B6\MUSIC_2016_1AB\content\bookshelf\9789880014598\OEBPS\38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EF6E1"/>
                </a:clrFrom>
                <a:clrTo>
                  <a:srgbClr val="FEF6E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66220" y="3171160"/>
              <a:ext cx="6078820" cy="1798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C855A-D7B5-4FEB-B59B-74D695D14626}"/>
              </a:ext>
            </a:extLst>
          </p:cNvPr>
          <p:cNvGrpSpPr/>
          <p:nvPr/>
        </p:nvGrpSpPr>
        <p:grpSpPr>
          <a:xfrm>
            <a:off x="-22797" y="127070"/>
            <a:ext cx="2518398" cy="641350"/>
            <a:chOff x="-22797" y="127070"/>
            <a:chExt cx="2518398" cy="641350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9F565F0E-7462-428D-B0A4-45A26F04C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7" y="127070"/>
              <a:ext cx="2518397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0F4F5841-6B0D-4FBC-97D6-D9D064B73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73" y="186135"/>
              <a:ext cx="2425328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表達圖像符號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矩形 1">
            <a:extLst>
              <a:ext uri="{FF2B5EF4-FFF2-40B4-BE49-F238E27FC236}">
                <a16:creationId xmlns:a16="http://schemas.microsoft.com/office/drawing/2014/main" id="{CDF4689A-BEBF-4AB3-9CDD-877A66140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491" y="157225"/>
            <a:ext cx="7560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你會用甚麼物件表達你所創作的圖像符號？</a:t>
            </a:r>
          </a:p>
        </p:txBody>
      </p:sp>
      <p:pic>
        <p:nvPicPr>
          <p:cNvPr id="22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883C8B78-95CD-488A-9E01-88D48A505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740" y="1051398"/>
            <a:ext cx="2094264" cy="17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BDA1B34F-2CD3-4572-9257-B82614658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1604" y="1031151"/>
            <a:ext cx="2368892" cy="18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FD1960E0-2B69-4A47-87C7-927082B4A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45" y="1031150"/>
            <a:ext cx="2160239" cy="18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jade\Desktop\Jade\Longman Music\2021 project\1B6\MUSIC_2016_1AB\content\bookshelf\9789880014598\OEBPS\37.jpg">
            <a:extLst>
              <a:ext uri="{FF2B5EF4-FFF2-40B4-BE49-F238E27FC236}">
                <a16:creationId xmlns:a16="http://schemas.microsoft.com/office/drawing/2014/main" id="{3A391E60-1DB7-4201-ADB0-4DC5F17C7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665" y="980728"/>
            <a:ext cx="2160239" cy="19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BP3702.mp3">
            <a:hlinkClick r:id="" action="ppaction://media"/>
            <a:extLst>
              <a:ext uri="{FF2B5EF4-FFF2-40B4-BE49-F238E27FC236}">
                <a16:creationId xmlns:a16="http://schemas.microsoft.com/office/drawing/2014/main" id="{B2418DC8-4F30-4B43-9F23-41ECF956B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0" y="2532606"/>
            <a:ext cx="609600" cy="588577"/>
          </a:xfrm>
          <a:prstGeom prst="rect">
            <a:avLst/>
          </a:prstGeom>
        </p:spPr>
      </p:pic>
      <p:pic>
        <p:nvPicPr>
          <p:cNvPr id="33" name="1BP3703.mp3">
            <a:hlinkClick r:id="" action="ppaction://media"/>
            <a:extLst>
              <a:ext uri="{FF2B5EF4-FFF2-40B4-BE49-F238E27FC236}">
                <a16:creationId xmlns:a16="http://schemas.microsoft.com/office/drawing/2014/main" id="{CAF84F1C-D2E0-41F0-9716-7C64D6BC26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4" y="2508008"/>
            <a:ext cx="609600" cy="588577"/>
          </a:xfrm>
          <a:prstGeom prst="rect">
            <a:avLst/>
          </a:prstGeom>
        </p:spPr>
      </p:pic>
      <p:pic>
        <p:nvPicPr>
          <p:cNvPr id="34" name="1BP3704.mp3">
            <a:hlinkClick r:id="" action="ppaction://media"/>
            <a:extLst>
              <a:ext uri="{FF2B5EF4-FFF2-40B4-BE49-F238E27FC236}">
                <a16:creationId xmlns:a16="http://schemas.microsoft.com/office/drawing/2014/main" id="{1C58AA54-990E-4FFA-BC0A-0E69552B04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20" y="2548653"/>
            <a:ext cx="609600" cy="588577"/>
          </a:xfrm>
          <a:prstGeom prst="rect">
            <a:avLst/>
          </a:prstGeom>
        </p:spPr>
      </p:pic>
      <p:pic>
        <p:nvPicPr>
          <p:cNvPr id="35" name="1BP3705.mp3">
            <a:hlinkClick r:id="" action="ppaction://media"/>
            <a:extLst>
              <a:ext uri="{FF2B5EF4-FFF2-40B4-BE49-F238E27FC236}">
                <a16:creationId xmlns:a16="http://schemas.microsoft.com/office/drawing/2014/main" id="{224EDE07-3B94-4537-8F40-A0F5C1F4D0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20" y="2550717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7E6"/>
              </a:clrFrom>
              <a:clrTo>
                <a:srgbClr val="FFF7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739" y="1023240"/>
            <a:ext cx="2502911" cy="20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1604" y="980728"/>
            <a:ext cx="2831126" cy="21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45" y="981457"/>
            <a:ext cx="2581760" cy="21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ade\Desktop\Jade\Longman Music\2021 project\1B6\MUSIC_2016_1AB\content\bookshelf\9789880014598\OEBPS\37.jpg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8E6"/>
              </a:clrFrom>
              <a:clrTo>
                <a:srgbClr val="FFF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665" y="911357"/>
            <a:ext cx="2581760" cy="23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ade\Desktop\Jade\Longman Music\2021 project\part 2\New pix for PPT\girl00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2" y="4014928"/>
            <a:ext cx="2111896" cy="254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3083105" y="3816950"/>
            <a:ext cx="6292945" cy="1888241"/>
            <a:chOff x="3083105" y="3816950"/>
            <a:chExt cx="6292945" cy="1888241"/>
          </a:xfrm>
        </p:grpSpPr>
        <p:sp>
          <p:nvSpPr>
            <p:cNvPr id="27" name="橢圓形圖說文字 26"/>
            <p:cNvSpPr/>
            <p:nvPr/>
          </p:nvSpPr>
          <p:spPr bwMode="auto">
            <a:xfrm>
              <a:off x="3083105" y="3816950"/>
              <a:ext cx="6292945" cy="1888241"/>
            </a:xfrm>
            <a:prstGeom prst="wedgeEllipseCallout">
              <a:avLst>
                <a:gd name="adj1" fmla="val -57553"/>
                <a:gd name="adj2" fmla="val -1370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506" y="4068574"/>
              <a:ext cx="506779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分組運用人聲、各種日用物件或敲擊樂器，演繹你所創作的圖像符號吧！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6" name="1BP37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40" y="3081045"/>
            <a:ext cx="609600" cy="588577"/>
          </a:xfrm>
          <a:prstGeom prst="rect">
            <a:avLst/>
          </a:prstGeom>
        </p:spPr>
      </p:pic>
      <p:pic>
        <p:nvPicPr>
          <p:cNvPr id="18" name="1BP37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64" y="3056447"/>
            <a:ext cx="609600" cy="588577"/>
          </a:xfrm>
          <a:prstGeom prst="rect">
            <a:avLst/>
          </a:prstGeom>
        </p:spPr>
      </p:pic>
      <p:pic>
        <p:nvPicPr>
          <p:cNvPr id="19" name="1BP37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097092"/>
            <a:ext cx="609600" cy="588577"/>
          </a:xfrm>
          <a:prstGeom prst="rect">
            <a:avLst/>
          </a:prstGeom>
        </p:spPr>
      </p:pic>
      <p:pic>
        <p:nvPicPr>
          <p:cNvPr id="21" name="1BP370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64" y="3099156"/>
            <a:ext cx="609600" cy="5885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9E6025-4A79-49E3-AB59-B3B981D7F9E0}"/>
              </a:ext>
            </a:extLst>
          </p:cNvPr>
          <p:cNvGrpSpPr/>
          <p:nvPr/>
        </p:nvGrpSpPr>
        <p:grpSpPr>
          <a:xfrm>
            <a:off x="-22797" y="127070"/>
            <a:ext cx="2518398" cy="641350"/>
            <a:chOff x="-22797" y="127070"/>
            <a:chExt cx="2518398" cy="641350"/>
          </a:xfrm>
        </p:grpSpPr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6388684F-017E-45C7-8DBB-59A09A24C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7" y="127070"/>
              <a:ext cx="2518397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4154054F-30D8-4153-A87E-62AB4F5CE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73" y="186135"/>
              <a:ext cx="2425328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表達圖像符號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6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7">
            <a:hlinkClick r:id="rId3" action="ppaction://hlinkfile"/>
            <a:extLst>
              <a:ext uri="{FF2B5EF4-FFF2-40B4-BE49-F238E27FC236}">
                <a16:creationId xmlns:a16="http://schemas.microsoft.com/office/drawing/2014/main" id="{CCD36EA8-90C9-4AF6-A403-4A916040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280858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394" l="937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8477" y="908947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9673" y="256284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84598" y="1984753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0732" y="3004049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手繪多邊形 17">
            <a:extLst>
              <a:ext uri="{FF2B5EF4-FFF2-40B4-BE49-F238E27FC236}">
                <a16:creationId xmlns:a16="http://schemas.microsoft.com/office/drawing/2014/main" id="{D48836D7-1316-4598-9530-38782F069C23}"/>
              </a:ext>
            </a:extLst>
          </p:cNvPr>
          <p:cNvSpPr>
            <a:spLocks/>
          </p:cNvSpPr>
          <p:nvPr/>
        </p:nvSpPr>
        <p:spPr bwMode="auto">
          <a:xfrm>
            <a:off x="1074004" y="1703164"/>
            <a:ext cx="8568952" cy="1891956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矩形 77">
            <a:extLst>
              <a:ext uri="{FF2B5EF4-FFF2-40B4-BE49-F238E27FC236}">
                <a16:creationId xmlns:a16="http://schemas.microsoft.com/office/drawing/2014/main" id="{B5AED515-8C73-4033-81AC-8CDAF6AF3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541" y="2005377"/>
            <a:ext cx="7304995" cy="122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ts val="4600"/>
              </a:lnSpc>
              <a:spcBef>
                <a:spcPct val="0"/>
              </a:spcBef>
              <a:buNone/>
              <a:defRPr/>
            </a:pPr>
            <a:r>
              <a:rPr lang="zh-TW" altLang="en-US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我們可以運用圖像符號記錄聲音，以及利用不同的物件或樂器表達圖像符號。</a:t>
            </a:r>
            <a:endParaRPr lang="en-US" altLang="zh-TW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Picture 7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6841646" y="5436440"/>
            <a:ext cx="5059257" cy="101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36" y="4221088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394" l="937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0881" y="3701034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9257" y="3625408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5760" y="4312064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7827" y="444544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7928" y="3775986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6169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4" y="173830"/>
            <a:ext cx="286169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8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39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41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B79FC7F1-91D4-4C77-9055-B527FF73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401" y="181675"/>
            <a:ext cx="39359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39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41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93555-EC69-4861-813C-4984ECDB40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79" y="1379684"/>
            <a:ext cx="3630855" cy="4538568"/>
          </a:xfrm>
          <a:prstGeom prst="rect">
            <a:avLst/>
          </a:prstGeom>
          <a:ln>
            <a:noFill/>
          </a:ln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81D00208-5458-4373-8E33-8B248A98FDB1}"/>
              </a:ext>
            </a:extLst>
          </p:cNvPr>
          <p:cNvGrpSpPr/>
          <p:nvPr/>
        </p:nvGrpSpPr>
        <p:grpSpPr>
          <a:xfrm>
            <a:off x="4150402" y="1379684"/>
            <a:ext cx="7261710" cy="4538569"/>
            <a:chOff x="4150402" y="1379684"/>
            <a:chExt cx="7261710" cy="45385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93D169-2EA5-41C7-86F9-8756516A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0402" y="1379684"/>
              <a:ext cx="3630855" cy="453856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AFF47-AD80-4631-BEC3-D857C828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1257" y="1379684"/>
              <a:ext cx="3630855" cy="45385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706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F5B2287-E4D9-43B8-9195-86DADBA6F81B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1164947B-820E-4CB4-85A0-1FEE07C27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6B8CC456-5EE2-46B2-B793-1C128F81A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2" name="矩形 21"/>
          <p:cNvSpPr/>
          <p:nvPr/>
        </p:nvSpPr>
        <p:spPr bwMode="auto">
          <a:xfrm>
            <a:off x="911424" y="1196752"/>
            <a:ext cx="38884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8801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460" y="1678228"/>
            <a:ext cx="2840340" cy="299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5461" r="1271"/>
          <a:stretch/>
        </p:blipFill>
        <p:spPr bwMode="auto">
          <a:xfrm>
            <a:off x="5879976" y="2186583"/>
            <a:ext cx="5400600" cy="124671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1.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" name="1BP39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44" y="1124744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6752"/>
            <a:ext cx="38884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8801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4646" y="1739672"/>
            <a:ext cx="2505130" cy="288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16512" r="1285" b="9185"/>
          <a:stretch/>
        </p:blipFill>
        <p:spPr bwMode="auto">
          <a:xfrm>
            <a:off x="5877644" y="2033846"/>
            <a:ext cx="5400600" cy="64807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2.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" name="1BP39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56" y="1124744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56CDD39A-0E7F-4952-91DA-6FF81EB6A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C4CDCBA5-DDB8-4873-9CD0-3C9480F7533B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8AF9A342-DB79-4EDA-8933-AFA4A0558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E8378598-285F-4564-A0BA-2F7C1A17C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8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63F65C-DB65-495E-A823-B97A0B779F66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CDCE0D60-F365-415F-9391-23318E2AF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30B09727-33C6-4846-A127-FF9A4051F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第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8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34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至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35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E91BD6B5-F0A7-433D-997C-6FCB997E626E}"/>
              </a:ext>
            </a:extLst>
          </p:cNvPr>
          <p:cNvSpPr txBox="1"/>
          <p:nvPr/>
        </p:nvSpPr>
        <p:spPr>
          <a:xfrm>
            <a:off x="3143672" y="2976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34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35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C2DC12-2A74-474E-898C-555055506F5F}"/>
              </a:ext>
            </a:extLst>
          </p:cNvPr>
          <p:cNvGrpSpPr/>
          <p:nvPr/>
        </p:nvGrpSpPr>
        <p:grpSpPr>
          <a:xfrm>
            <a:off x="1657865" y="1071672"/>
            <a:ext cx="8928992" cy="5580620"/>
            <a:chOff x="1657865" y="1071672"/>
            <a:chExt cx="8928992" cy="5580620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9DACD5E2-70E5-4EDA-8C58-AFC0182D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865" y="1071672"/>
              <a:ext cx="4464496" cy="558062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C106D33-4026-442D-912B-09FE718F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361" y="1071672"/>
              <a:ext cx="4464496" cy="558062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6643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6752"/>
            <a:ext cx="38884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8801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3.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0258" y="1772816"/>
            <a:ext cx="251770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968" y="2132856"/>
            <a:ext cx="5668312" cy="658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BP39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96" y="1100155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7455139A-2C10-4554-9181-78DE575A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DE3B7CC9-0E94-4702-92BC-8651907546CC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032E1D6A-8F7C-48B6-82F5-27CFEF18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406261C0-A27D-443D-A1C3-E815CFE60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2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6752"/>
            <a:ext cx="3888432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8801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4.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0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889" y="2060848"/>
            <a:ext cx="6140751" cy="67262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5366" y="1672302"/>
            <a:ext cx="2728426" cy="290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BP40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60" y="1083725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D66E5A5D-03A5-4562-ACDD-929FABB8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D39B961-951A-43BF-972F-6EBBE7EA87FB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8D4DC6BE-8AFF-4058-9522-7D1A045D3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710E8F0A-B80D-4228-8406-052429D64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6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2211"/>
            <a:ext cx="3977208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4659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4659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4260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5.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19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4" b="12251"/>
          <a:stretch/>
        </p:blipFill>
        <p:spPr bwMode="auto">
          <a:xfrm>
            <a:off x="5879058" y="2132855"/>
            <a:ext cx="5905574" cy="64807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4972" y="1649519"/>
            <a:ext cx="2788820" cy="299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BP4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052736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B5A897BE-387F-4E50-8A7D-C0624EEA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E02D690A-D04F-4941-842C-3A2D8995432A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DCDF7289-F061-47C0-AD41-7427CDCE3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D752A075-E53D-4C00-9ADE-24793CC67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6752"/>
            <a:ext cx="3977208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123256" y="1418801"/>
            <a:ext cx="346057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31904" y="2204864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6.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0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1720"/>
          <a:stretch/>
        </p:blipFill>
        <p:spPr bwMode="auto">
          <a:xfrm>
            <a:off x="5807968" y="2204864"/>
            <a:ext cx="5832648" cy="162708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7219" y="1483295"/>
            <a:ext cx="2208541" cy="338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BP4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64" y="1040223"/>
            <a:ext cx="609600" cy="588577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9EE57655-A046-4F51-9568-F68F264F5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1F3A0B52-D8CD-469D-8E36-9E57AFF760A9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29BD2E30-7A32-489D-8F25-370C61CEF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AF329E46-4EBB-4853-AF9C-39FEC042F2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 bwMode="auto">
          <a:xfrm>
            <a:off x="911424" y="1196752"/>
            <a:ext cx="3816424" cy="40324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平行四邊形 22"/>
          <p:cNvSpPr/>
          <p:nvPr/>
        </p:nvSpPr>
        <p:spPr bwMode="auto">
          <a:xfrm>
            <a:off x="2279576" y="5229200"/>
            <a:ext cx="324036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平行四邊形 23"/>
          <p:cNvSpPr/>
          <p:nvPr/>
        </p:nvSpPr>
        <p:spPr bwMode="auto">
          <a:xfrm flipH="1">
            <a:off x="3080048" y="5229200"/>
            <a:ext cx="297650" cy="576064"/>
          </a:xfrm>
          <a:prstGeom prst="parallelogram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1343472" y="1418801"/>
            <a:ext cx="3024336" cy="35113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7219" y="1483295"/>
            <a:ext cx="2208541" cy="338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538"/>
          <a:stretch/>
        </p:blipFill>
        <p:spPr bwMode="auto">
          <a:xfrm>
            <a:off x="4977408" y="2546428"/>
            <a:ext cx="6951240" cy="85590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BP40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936460"/>
            <a:ext cx="609600" cy="588577"/>
          </a:xfrm>
          <a:prstGeom prst="rect">
            <a:avLst/>
          </a:prstGeom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4AB26D43-B6B0-44D8-BE97-958A8CE6C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45" y="191191"/>
            <a:ext cx="8573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聆聽以下故事，為創作故事的聲響效果作準備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74F73F58-5A97-42D6-B786-2A3374E24F16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384BDD88-7966-4680-900A-ADDA928AA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00867A75-E3C0-45D9-B3A2-182EB21C1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9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橢圓形圖說文字 26"/>
          <p:cNvSpPr/>
          <p:nvPr/>
        </p:nvSpPr>
        <p:spPr bwMode="auto">
          <a:xfrm>
            <a:off x="3359696" y="3284984"/>
            <a:ext cx="7272808" cy="2736304"/>
          </a:xfrm>
          <a:prstGeom prst="wedgeEllipseCallout">
            <a:avLst>
              <a:gd name="adj1" fmla="val -57412"/>
              <a:gd name="adj2" fmla="val -14623"/>
            </a:avLst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rgbClr val="B3EEE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68" y="3875564"/>
            <a:ext cx="6192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根據圖中的故事情節，分組創作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，然後用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把聲音記錄下來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090" y="1052736"/>
            <a:ext cx="1416047" cy="149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7608" y="1052735"/>
            <a:ext cx="1308484" cy="149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7453" y="1018161"/>
            <a:ext cx="1404531" cy="15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1306" y="1052735"/>
            <a:ext cx="1374894" cy="146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8278" y="1052736"/>
            <a:ext cx="140615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32831" y="971840"/>
            <a:ext cx="1079793" cy="165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字方塊 35"/>
          <p:cNvSpPr txBox="1"/>
          <p:nvPr/>
        </p:nvSpPr>
        <p:spPr>
          <a:xfrm>
            <a:off x="99016" y="1079738"/>
            <a:ext cx="106779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1.                    2.                   3.                    4.                    5.                    6.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4" name="1BP39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3" y="2566760"/>
            <a:ext cx="609600" cy="588577"/>
          </a:xfrm>
          <a:prstGeom prst="rect">
            <a:avLst/>
          </a:prstGeom>
        </p:spPr>
      </p:pic>
      <p:pic>
        <p:nvPicPr>
          <p:cNvPr id="26" name="1BP39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43" y="2573394"/>
            <a:ext cx="609600" cy="588577"/>
          </a:xfrm>
          <a:prstGeom prst="rect">
            <a:avLst/>
          </a:prstGeom>
        </p:spPr>
      </p:pic>
      <p:pic>
        <p:nvPicPr>
          <p:cNvPr id="28" name="1BP390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77" y="2564467"/>
            <a:ext cx="609600" cy="588577"/>
          </a:xfrm>
          <a:prstGeom prst="rect">
            <a:avLst/>
          </a:prstGeom>
        </p:spPr>
      </p:pic>
      <p:pic>
        <p:nvPicPr>
          <p:cNvPr id="37" name="1BP400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00" y="2544643"/>
            <a:ext cx="609600" cy="588577"/>
          </a:xfrm>
          <a:prstGeom prst="rect">
            <a:avLst/>
          </a:prstGeom>
        </p:spPr>
      </p:pic>
      <p:pic>
        <p:nvPicPr>
          <p:cNvPr id="39" name="1BP400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573394"/>
            <a:ext cx="609600" cy="588577"/>
          </a:xfrm>
          <a:prstGeom prst="rect">
            <a:avLst/>
          </a:prstGeom>
        </p:spPr>
      </p:pic>
      <p:pic>
        <p:nvPicPr>
          <p:cNvPr id="40" name="1BP400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51" y="2578179"/>
            <a:ext cx="609600" cy="588577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ACDBE56A-8920-474A-ADCE-95F578F9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7764" y="3284984"/>
            <a:ext cx="2376264" cy="31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B3C88832-4FFA-4361-B62C-7DAEDCC35782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383E910-E098-409A-BE6A-129319418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CAE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96A47D09-CE67-4FFE-B350-B98CD3DC6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1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5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157" y="2108309"/>
            <a:ext cx="1390230" cy="14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7827" y="2255022"/>
            <a:ext cx="4854357" cy="11296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2393771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1.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0" y="3811976"/>
            <a:ext cx="46730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小鳥的歌聲是高的，還是低的？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長的，還是短的？</a:t>
            </a:r>
          </a:p>
        </p:txBody>
      </p:sp>
      <p:pic>
        <p:nvPicPr>
          <p:cNvPr id="22" name="1BP39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276872"/>
            <a:ext cx="609600" cy="58857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E29A128-00D7-46F2-B39F-1BFDB4CB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354F32-72B3-45BD-ACC4-5FEED788E089}"/>
              </a:ext>
            </a:extLst>
          </p:cNvPr>
          <p:cNvGrpSpPr/>
          <p:nvPr/>
        </p:nvGrpSpPr>
        <p:grpSpPr>
          <a:xfrm>
            <a:off x="5591944" y="3442164"/>
            <a:ext cx="4320480" cy="3035069"/>
            <a:chOff x="5591944" y="3442164"/>
            <a:chExt cx="4320480" cy="3035069"/>
          </a:xfrm>
        </p:grpSpPr>
        <p:grpSp>
          <p:nvGrpSpPr>
            <p:cNvPr id="5" name="群組 4"/>
            <p:cNvGrpSpPr/>
            <p:nvPr/>
          </p:nvGrpSpPr>
          <p:grpSpPr>
            <a:xfrm>
              <a:off x="5591944" y="3442164"/>
              <a:ext cx="4320480" cy="1569542"/>
              <a:chOff x="5519936" y="3803674"/>
              <a:chExt cx="4320480" cy="1569542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5519936" y="3803674"/>
                <a:ext cx="4320480" cy="1569542"/>
              </a:xfrm>
              <a:prstGeom prst="wedgeEllipseCallout">
                <a:avLst>
                  <a:gd name="adj1" fmla="val 53895"/>
                  <a:gd name="adj2" fmla="val 1938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1542" y="4111391"/>
                <a:ext cx="3744417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小鳥的歌聲較高和較弱，而且長短略有變化。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1DD599-963B-4D52-8B5A-95BDFAEF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28129" y="4912834"/>
              <a:ext cx="4184295" cy="156439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5B2FA90-710A-43A4-8555-60735B56C8B2}"/>
              </a:ext>
            </a:extLst>
          </p:cNvPr>
          <p:cNvSpPr txBox="1"/>
          <p:nvPr/>
        </p:nvSpPr>
        <p:spPr>
          <a:xfrm>
            <a:off x="803411" y="5131549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FE301BB4-4979-4010-B130-1C0BCB02DA9E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7D46B03E-EF6E-479C-842D-81225CD60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F2A3F301-FE7D-4735-9BEE-61551B3DE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3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305022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2.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0" y="3811976"/>
            <a:ext cx="3711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巨人跟小矮人發出陣陣的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鼻鼾聲。誰的聲音較強？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endParaRPr lang="zh-TW" altLang="en-US" sz="25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400" y="2060848"/>
            <a:ext cx="1444673" cy="166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3632" y="2276872"/>
            <a:ext cx="5097565" cy="7935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1BP39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13" y="2379346"/>
            <a:ext cx="609600" cy="58857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75D6F6B-CD96-444E-B88F-C9887E67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640DCA-9ED5-47DE-AE0F-BEE1CA68B90E}"/>
              </a:ext>
            </a:extLst>
          </p:cNvPr>
          <p:cNvGrpSpPr/>
          <p:nvPr/>
        </p:nvGrpSpPr>
        <p:grpSpPr>
          <a:xfrm>
            <a:off x="4923055" y="3160517"/>
            <a:ext cx="5154201" cy="3467205"/>
            <a:chOff x="4923055" y="3160517"/>
            <a:chExt cx="5154201" cy="3467205"/>
          </a:xfrm>
        </p:grpSpPr>
        <p:grpSp>
          <p:nvGrpSpPr>
            <p:cNvPr id="5" name="群組 4"/>
            <p:cNvGrpSpPr/>
            <p:nvPr/>
          </p:nvGrpSpPr>
          <p:grpSpPr>
            <a:xfrm>
              <a:off x="5112716" y="3160517"/>
              <a:ext cx="4680520" cy="1569542"/>
              <a:chOff x="5159896" y="3803674"/>
              <a:chExt cx="4680520" cy="1569542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5159896" y="3803674"/>
                <a:ext cx="4680520" cy="1569542"/>
              </a:xfrm>
              <a:prstGeom prst="wedgeEllipseCallout">
                <a:avLst>
                  <a:gd name="adj1" fmla="val 53895"/>
                  <a:gd name="adj2" fmla="val 1938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4421" y="4077072"/>
                <a:ext cx="4147963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巨人的鼻鼾聲比小矮人的長和低沉，力度亦較強。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EC864C5-8027-473C-B54B-F5BC2D4F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23055" y="4627584"/>
              <a:ext cx="5154201" cy="200013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E181F79-3561-42CA-8C0B-D324425D03ED}"/>
              </a:ext>
            </a:extLst>
          </p:cNvPr>
          <p:cNvSpPr txBox="1"/>
          <p:nvPr/>
        </p:nvSpPr>
        <p:spPr>
          <a:xfrm>
            <a:off x="803411" y="5131549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FE428108-3C4D-4F56-9816-EBF174F0C6ED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C2BC9056-5255-4D7C-8102-2D38F3940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DB2FA9C1-9745-4F72-B917-E1AD53567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9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305022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3.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1" y="3811976"/>
            <a:ext cx="36724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小鴨子走路時的腳步聲是怎樣的？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334" y="2091383"/>
            <a:ext cx="1404531" cy="15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jade\Desktop\Jade\Longman Music\2021 project\1B6\MUSIC_2016_1AB\content\bookshelf\9789880014598\OEBPS\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3632" y="2338249"/>
            <a:ext cx="5472608" cy="63604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1BP39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366422"/>
            <a:ext cx="609600" cy="58857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5483755-EC12-43A5-9665-960B7FF5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CC87FA-4B66-453B-89CA-B0D6FBEF4A3F}"/>
              </a:ext>
            </a:extLst>
          </p:cNvPr>
          <p:cNvGrpSpPr/>
          <p:nvPr/>
        </p:nvGrpSpPr>
        <p:grpSpPr>
          <a:xfrm>
            <a:off x="4511057" y="3080964"/>
            <a:ext cx="5328592" cy="3482455"/>
            <a:chOff x="4511057" y="3080964"/>
            <a:chExt cx="5328592" cy="3482455"/>
          </a:xfrm>
        </p:grpSpPr>
        <p:grpSp>
          <p:nvGrpSpPr>
            <p:cNvPr id="5" name="群組 4"/>
            <p:cNvGrpSpPr/>
            <p:nvPr/>
          </p:nvGrpSpPr>
          <p:grpSpPr>
            <a:xfrm>
              <a:off x="4511057" y="3080964"/>
              <a:ext cx="5328592" cy="1971376"/>
              <a:chOff x="5159896" y="3803674"/>
              <a:chExt cx="4680520" cy="1569542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5159896" y="3803674"/>
                <a:ext cx="4680520" cy="1569542"/>
              </a:xfrm>
              <a:prstGeom prst="wedgeEllipseCallout">
                <a:avLst>
                  <a:gd name="adj1" fmla="val 53895"/>
                  <a:gd name="adj2" fmla="val 1938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647" y="4200426"/>
                <a:ext cx="4309495" cy="759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鴨子散步時的腳步聲較低、弱和緩慢，並稍為不整齊。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9DD02C-F90B-4BA6-9811-19137814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7081" y="4694747"/>
              <a:ext cx="4906194" cy="18686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832E5A-746C-4A97-925F-82E903EF22F5}"/>
              </a:ext>
            </a:extLst>
          </p:cNvPr>
          <p:cNvSpPr txBox="1"/>
          <p:nvPr/>
        </p:nvSpPr>
        <p:spPr>
          <a:xfrm>
            <a:off x="803411" y="5131549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D536C301-EB76-486E-ADE2-B985B3EFDCEF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17E47A9F-95D3-4D55-A62B-EF4BC9F72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7E44A7AA-CFAC-48A5-B1C1-607004EB5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6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305022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4.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1" y="3811976"/>
            <a:ext cx="33123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黑貓撲向小鴨子時，會發出怎樣的聲音？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22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7391" y="2276872"/>
            <a:ext cx="5930898" cy="64935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416" y="2166979"/>
            <a:ext cx="1364213" cy="14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1BP40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318911"/>
            <a:ext cx="609600" cy="58857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6DD40D7-B1CD-49DA-828B-021E25EC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68A3F-6C3E-4F88-829F-4EAA1ED1466B}"/>
              </a:ext>
            </a:extLst>
          </p:cNvPr>
          <p:cNvGrpSpPr/>
          <p:nvPr/>
        </p:nvGrpSpPr>
        <p:grpSpPr>
          <a:xfrm>
            <a:off x="4487024" y="3041362"/>
            <a:ext cx="5330498" cy="3592223"/>
            <a:chOff x="4487024" y="3041362"/>
            <a:chExt cx="5330498" cy="3592223"/>
          </a:xfrm>
        </p:grpSpPr>
        <p:grpSp>
          <p:nvGrpSpPr>
            <p:cNvPr id="5" name="群組 4"/>
            <p:cNvGrpSpPr/>
            <p:nvPr/>
          </p:nvGrpSpPr>
          <p:grpSpPr>
            <a:xfrm>
              <a:off x="4487024" y="3041362"/>
              <a:ext cx="5328592" cy="1971376"/>
              <a:chOff x="5159896" y="3803674"/>
              <a:chExt cx="4680520" cy="1569542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5159896" y="3803674"/>
                <a:ext cx="4680520" cy="1569542"/>
              </a:xfrm>
              <a:prstGeom prst="wedgeEllipseCallout">
                <a:avLst>
                  <a:gd name="adj1" fmla="val 53895"/>
                  <a:gd name="adj2" fmla="val 1938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647" y="4200426"/>
                <a:ext cx="4309495" cy="759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黑貓從隱蔽處跳起撲向小鴨子，聲量愈來愈大。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CFEC081-DB3D-4900-99BA-27E19BF14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4461" y="4821230"/>
              <a:ext cx="5223061" cy="181235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123EE98-727B-442F-83B0-4379EB28880A}"/>
              </a:ext>
            </a:extLst>
          </p:cNvPr>
          <p:cNvSpPr txBox="1"/>
          <p:nvPr/>
        </p:nvSpPr>
        <p:spPr>
          <a:xfrm>
            <a:off x="803411" y="5131549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682E441F-98B4-4011-8F2E-D7431FEC9C54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2A7359A4-AFB9-4E50-811E-5CE36C68A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38E73235-0107-46BB-BE9C-3B14480A8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7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775951" y="1854199"/>
            <a:ext cx="9361039" cy="2433264"/>
            <a:chOff x="2493412" y="1869041"/>
            <a:chExt cx="7628472" cy="2077913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412" y="1869041"/>
              <a:ext cx="7628472" cy="2077913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610" y="2393725"/>
              <a:ext cx="6806075" cy="9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聲音的特質包括：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高低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長短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快慢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強弱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。我們可用</a:t>
              </a:r>
              <a:r>
                <a:rPr lang="zh-TW" altLang="en-US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圖像符號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把不同的特質記錄下來。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2905" y="170715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3552" y="122585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249" y="805448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654" y="106109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1185" y="61356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4072" y="709355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84232" y="101488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160" y="3859033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1908" y="438152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0695" y="450352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394" y="442444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100000" l="10000" r="92000">
                        <a14:backgroundMark x1="50000" y1="60000" x2="5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3913" y="4560692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88095" l="7937" r="90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709" y="4365103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89474" l="7143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98305" y="1730553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D556DA-E96C-4EDF-8D65-183850BD0BD2}"/>
              </a:ext>
            </a:extLst>
          </p:cNvPr>
          <p:cNvGrpSpPr/>
          <p:nvPr/>
        </p:nvGrpSpPr>
        <p:grpSpPr>
          <a:xfrm>
            <a:off x="-24680" y="134754"/>
            <a:ext cx="2687241" cy="641350"/>
            <a:chOff x="-24680" y="134754"/>
            <a:chExt cx="2687241" cy="641350"/>
          </a:xfrm>
        </p:grpSpPr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1F1FEB24-CBE8-4C65-A704-9C6661790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680" y="134754"/>
              <a:ext cx="268724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7" name="Text Box 4">
              <a:extLst>
                <a:ext uri="{FF2B5EF4-FFF2-40B4-BE49-F238E27FC236}">
                  <a16:creationId xmlns:a16="http://schemas.microsoft.com/office/drawing/2014/main" id="{56872F7D-48CD-4AEB-ACFD-D9D81349A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81" y="186135"/>
              <a:ext cx="25202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認識圖像符號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214E4E2F-37B0-4721-8227-B2B2E16D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6359" y="3285884"/>
            <a:ext cx="2079690" cy="27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22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305022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5.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1" y="3811976"/>
            <a:ext cx="3816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小鴨子的叫聲是高／低、長／短、快／慢、強／弱的？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24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5181" y="2302588"/>
            <a:ext cx="5473067" cy="8365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416" y="2177704"/>
            <a:ext cx="1364451" cy="14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1BP4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28" y="2426583"/>
            <a:ext cx="609600" cy="58857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28EF323-0FA4-4160-A128-25229F09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CDEE98E-5009-48D4-AB45-B5B2B6188029}"/>
              </a:ext>
            </a:extLst>
          </p:cNvPr>
          <p:cNvGrpSpPr/>
          <p:nvPr/>
        </p:nvGrpSpPr>
        <p:grpSpPr>
          <a:xfrm>
            <a:off x="5194614" y="3237943"/>
            <a:ext cx="4867396" cy="3494667"/>
            <a:chOff x="5194614" y="3237943"/>
            <a:chExt cx="4867396" cy="3494667"/>
          </a:xfrm>
        </p:grpSpPr>
        <p:grpSp>
          <p:nvGrpSpPr>
            <p:cNvPr id="5" name="群組 4"/>
            <p:cNvGrpSpPr/>
            <p:nvPr/>
          </p:nvGrpSpPr>
          <p:grpSpPr>
            <a:xfrm>
              <a:off x="5248366" y="3237943"/>
              <a:ext cx="4608512" cy="1971376"/>
              <a:chOff x="5159896" y="3803674"/>
              <a:chExt cx="4680520" cy="1569542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5159896" y="3803674"/>
                <a:ext cx="4680520" cy="1569542"/>
              </a:xfrm>
              <a:prstGeom prst="wedgeEllipseCallout">
                <a:avLst>
                  <a:gd name="adj1" fmla="val 53895"/>
                  <a:gd name="adj2" fmla="val 1938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647" y="4200426"/>
                <a:ext cx="4309495" cy="759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小鴨子驚惶失措，叫聲高，聲量大，而且疏密不一。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BFBCA7-72AC-4C55-8263-5E8E0E44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94614" y="5085184"/>
              <a:ext cx="4867396" cy="164742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C8A75C5-F67E-4632-B572-B691BFDF8748}"/>
              </a:ext>
            </a:extLst>
          </p:cNvPr>
          <p:cNvSpPr txBox="1"/>
          <p:nvPr/>
        </p:nvSpPr>
        <p:spPr>
          <a:xfrm>
            <a:off x="807231" y="5491118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C41D17FA-7D94-48C5-B762-B7285682D0E6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C3FE9A8D-6226-4F0B-AE2A-953DB4632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19D77AC-D445-4591-9F7F-46795EC38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4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5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828001"/>
            <a:ext cx="11665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根據提示，替故事創作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聲響效果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，並用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圖像符號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把聲響記錄下來</a:t>
            </a:r>
            <a:r>
              <a: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381563" y="1614329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1.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305022" y="2276872"/>
            <a:ext cx="4523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6.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2" y="3811976"/>
            <a:ext cx="36003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提示：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zh-TW" altLang="en-US" sz="2500" dirty="0">
                <a:solidFill>
                  <a:srgbClr val="7030A0"/>
                </a:solidFill>
                <a:latin typeface="+mj-ea"/>
                <a:ea typeface="+mj-ea"/>
              </a:rPr>
              <a:t>巨人、小矮人和黑貓的爭執聲又是怎樣的？</a:t>
            </a:r>
            <a:endParaRPr lang="en-US" altLang="zh-TW" sz="2500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22" name="Picture 2" descr="C:\Users\jade\Desktop\Jade\Longman Music\2021 project\1B6\MUSIC_2016_1AB\content\bookshelf\9789880014598\OEBPS\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3633" y="2124969"/>
            <a:ext cx="4608512" cy="14274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416" y="2091383"/>
            <a:ext cx="1030171" cy="15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1BP4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408375"/>
            <a:ext cx="609600" cy="58857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970E6766-D073-4BA5-805D-51D7920A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2897" y="3816527"/>
            <a:ext cx="2016224" cy="2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2B06B8-1C26-4F81-9EA7-6BC0626CBEDB}"/>
              </a:ext>
            </a:extLst>
          </p:cNvPr>
          <p:cNvGrpSpPr/>
          <p:nvPr/>
        </p:nvGrpSpPr>
        <p:grpSpPr>
          <a:xfrm>
            <a:off x="4295800" y="3758173"/>
            <a:ext cx="5832648" cy="3074650"/>
            <a:chOff x="4295800" y="3758173"/>
            <a:chExt cx="5832648" cy="3074650"/>
          </a:xfrm>
        </p:grpSpPr>
        <p:grpSp>
          <p:nvGrpSpPr>
            <p:cNvPr id="5" name="群組 4"/>
            <p:cNvGrpSpPr/>
            <p:nvPr/>
          </p:nvGrpSpPr>
          <p:grpSpPr>
            <a:xfrm>
              <a:off x="4295800" y="3758173"/>
              <a:ext cx="5832648" cy="1488613"/>
              <a:chOff x="4209165" y="3858051"/>
              <a:chExt cx="5631251" cy="1185183"/>
            </a:xfrm>
          </p:grpSpPr>
          <p:sp>
            <p:nvSpPr>
              <p:cNvPr id="32" name="橢圓形圖說文字 31"/>
              <p:cNvSpPr/>
              <p:nvPr/>
            </p:nvSpPr>
            <p:spPr bwMode="auto">
              <a:xfrm>
                <a:off x="4209165" y="3858051"/>
                <a:ext cx="5631251" cy="1185183"/>
              </a:xfrm>
              <a:prstGeom prst="wedgeEllipseCallout">
                <a:avLst>
                  <a:gd name="adj1" fmla="val 52915"/>
                  <a:gd name="adj2" fmla="val 39362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3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4281" y="4070828"/>
                <a:ext cx="5009620" cy="75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巨人的聲音最低沉，黑貓的聲音最高。三個的聲量都很大。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D9DAC4-2FC5-4E09-82AD-A1A9A99A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7404" y="5027578"/>
              <a:ext cx="5266428" cy="1805245"/>
            </a:xfrm>
            <a:prstGeom prst="rect">
              <a:avLst/>
            </a:prstGeom>
          </p:spPr>
        </p:pic>
      </p:grpSp>
      <p:grpSp>
        <p:nvGrpSpPr>
          <p:cNvPr id="18" name="群組 4">
            <a:extLst>
              <a:ext uri="{FF2B5EF4-FFF2-40B4-BE49-F238E27FC236}">
                <a16:creationId xmlns:a16="http://schemas.microsoft.com/office/drawing/2014/main" id="{8924236D-E38B-44C1-91FD-32EACBA0E619}"/>
              </a:ext>
            </a:extLst>
          </p:cNvPr>
          <p:cNvGrpSpPr/>
          <p:nvPr/>
        </p:nvGrpSpPr>
        <p:grpSpPr>
          <a:xfrm>
            <a:off x="8556291" y="1858485"/>
            <a:ext cx="3442830" cy="1752244"/>
            <a:chOff x="4209165" y="3787121"/>
            <a:chExt cx="6310383" cy="2895490"/>
          </a:xfrm>
        </p:grpSpPr>
        <p:sp>
          <p:nvSpPr>
            <p:cNvPr id="19" name="橢圓形圖說文字 31">
              <a:extLst>
                <a:ext uri="{FF2B5EF4-FFF2-40B4-BE49-F238E27FC236}">
                  <a16:creationId xmlns:a16="http://schemas.microsoft.com/office/drawing/2014/main" id="{13DB50A0-4DA3-4E2A-B49B-F519CEF676CE}"/>
                </a:ext>
              </a:extLst>
            </p:cNvPr>
            <p:cNvSpPr/>
            <p:nvPr/>
          </p:nvSpPr>
          <p:spPr bwMode="auto">
            <a:xfrm>
              <a:off x="4209165" y="3787121"/>
              <a:ext cx="6310383" cy="2895490"/>
            </a:xfrm>
            <a:prstGeom prst="wedgeEllipseCallout">
              <a:avLst>
                <a:gd name="adj1" fmla="val 20371"/>
                <a:gd name="adj2" fmla="val 627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D386D348-06EF-4B0C-B34D-6B9638088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022" y="4098668"/>
              <a:ext cx="4821691" cy="759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他們的爭執聲是一句句的，三個聲音重疊。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9CA814-82C9-449C-A739-9864CBC15081}"/>
              </a:ext>
            </a:extLst>
          </p:cNvPr>
          <p:cNvSpPr txBox="1"/>
          <p:nvPr/>
        </p:nvSpPr>
        <p:spPr>
          <a:xfrm>
            <a:off x="765388" y="5111037"/>
            <a:ext cx="159036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2D044F49-217A-4690-8E0C-6723AD234536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A6F1F4C6-A319-4FD5-92A6-1A112DF23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2922E5FC-3228-4C32-8904-7651EFD86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399402" y="3724781"/>
            <a:ext cx="8412596" cy="2310303"/>
            <a:chOff x="3818636" y="3486593"/>
            <a:chExt cx="6727951" cy="2310303"/>
          </a:xfrm>
        </p:grpSpPr>
        <p:sp>
          <p:nvSpPr>
            <p:cNvPr id="27" name="橢圓形圖說文字 26"/>
            <p:cNvSpPr/>
            <p:nvPr/>
          </p:nvSpPr>
          <p:spPr bwMode="auto">
            <a:xfrm>
              <a:off x="3818636" y="3486593"/>
              <a:ext cx="6727951" cy="1978791"/>
            </a:xfrm>
            <a:prstGeom prst="wedgeRoundRectCallout">
              <a:avLst>
                <a:gd name="adj1" fmla="val -57517"/>
                <a:gd name="adj2" fmla="val -3425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531" y="3734793"/>
              <a:ext cx="6388300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創作聲響效果後，</a:t>
              </a:r>
              <a:r>
                <a:rPr lang="zh-TW" altLang="en-US" dirty="0">
                  <a:solidFill>
                    <a:srgbClr val="DE2284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利用人聲或選出合適的樂器、日用物件</a:t>
              </a:r>
              <a:r>
                <a:rPr lang="zh-TW" altLang="en-US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，根據你們所畫的圖像符號，表達聲響效果，把整個故事表演出來吧！</a:t>
              </a:r>
              <a:endParaRPr lang="zh-CN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090" y="1052736"/>
            <a:ext cx="1416047" cy="149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7608" y="1052735"/>
            <a:ext cx="1308484" cy="149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7453" y="1018161"/>
            <a:ext cx="1404531" cy="15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1306" y="1052735"/>
            <a:ext cx="1374894" cy="146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8278" y="1052736"/>
            <a:ext cx="140615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32831" y="971840"/>
            <a:ext cx="1079793" cy="165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字方塊 35"/>
          <p:cNvSpPr txBox="1"/>
          <p:nvPr/>
        </p:nvSpPr>
        <p:spPr>
          <a:xfrm>
            <a:off x="99016" y="1079738"/>
            <a:ext cx="106779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0070C0"/>
                </a:solidFill>
              </a:rPr>
              <a:t>1.                    2.                   3.                    4.                    5.                    6.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BF6E692-59C7-47D5-8345-84C9169B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7764" y="3284984"/>
            <a:ext cx="2376264" cy="31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BP3901.mp3">
            <a:hlinkClick r:id="" action="ppaction://media"/>
            <a:extLst>
              <a:ext uri="{FF2B5EF4-FFF2-40B4-BE49-F238E27FC236}">
                <a16:creationId xmlns:a16="http://schemas.microsoft.com/office/drawing/2014/main" id="{205C2CC1-E7E4-41B0-91B9-59D65D68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3" y="2566760"/>
            <a:ext cx="609600" cy="588577"/>
          </a:xfrm>
          <a:prstGeom prst="rect">
            <a:avLst/>
          </a:prstGeom>
        </p:spPr>
      </p:pic>
      <p:pic>
        <p:nvPicPr>
          <p:cNvPr id="16" name="1BP3902.mp3">
            <a:hlinkClick r:id="" action="ppaction://media"/>
            <a:extLst>
              <a:ext uri="{FF2B5EF4-FFF2-40B4-BE49-F238E27FC236}">
                <a16:creationId xmlns:a16="http://schemas.microsoft.com/office/drawing/2014/main" id="{61E0223C-7269-4C55-93F9-CD8895A3C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43" y="2573394"/>
            <a:ext cx="609600" cy="588577"/>
          </a:xfrm>
          <a:prstGeom prst="rect">
            <a:avLst/>
          </a:prstGeom>
        </p:spPr>
      </p:pic>
      <p:pic>
        <p:nvPicPr>
          <p:cNvPr id="17" name="1BP3903.mp3">
            <a:hlinkClick r:id="" action="ppaction://media"/>
            <a:extLst>
              <a:ext uri="{FF2B5EF4-FFF2-40B4-BE49-F238E27FC236}">
                <a16:creationId xmlns:a16="http://schemas.microsoft.com/office/drawing/2014/main" id="{C87A04FC-C672-4118-81AD-ABB536D038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77" y="2564467"/>
            <a:ext cx="609600" cy="588577"/>
          </a:xfrm>
          <a:prstGeom prst="rect">
            <a:avLst/>
          </a:prstGeom>
        </p:spPr>
      </p:pic>
      <p:pic>
        <p:nvPicPr>
          <p:cNvPr id="18" name="1BP4001.mp3">
            <a:hlinkClick r:id="" action="ppaction://media"/>
            <a:extLst>
              <a:ext uri="{FF2B5EF4-FFF2-40B4-BE49-F238E27FC236}">
                <a16:creationId xmlns:a16="http://schemas.microsoft.com/office/drawing/2014/main" id="{7E6BA23E-987B-4333-8110-7B8B483627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00" y="2544643"/>
            <a:ext cx="609600" cy="588577"/>
          </a:xfrm>
          <a:prstGeom prst="rect">
            <a:avLst/>
          </a:prstGeom>
        </p:spPr>
      </p:pic>
      <p:pic>
        <p:nvPicPr>
          <p:cNvPr id="19" name="1BP4002.mp3">
            <a:hlinkClick r:id="" action="ppaction://media"/>
            <a:extLst>
              <a:ext uri="{FF2B5EF4-FFF2-40B4-BE49-F238E27FC236}">
                <a16:creationId xmlns:a16="http://schemas.microsoft.com/office/drawing/2014/main" id="{48937E12-2F57-4EF3-A472-CBA335B6B43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573394"/>
            <a:ext cx="609600" cy="588577"/>
          </a:xfrm>
          <a:prstGeom prst="rect">
            <a:avLst/>
          </a:prstGeom>
        </p:spPr>
      </p:pic>
      <p:pic>
        <p:nvPicPr>
          <p:cNvPr id="20" name="1BP4003.mp3">
            <a:hlinkClick r:id="" action="ppaction://media"/>
            <a:extLst>
              <a:ext uri="{FF2B5EF4-FFF2-40B4-BE49-F238E27FC236}">
                <a16:creationId xmlns:a16="http://schemas.microsoft.com/office/drawing/2014/main" id="{76F085F6-A58D-4E30-BB8D-4AD21D4DEAB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51" y="2578179"/>
            <a:ext cx="609600" cy="58857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E12F3902-712D-488C-894D-F650645FE247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F9B03F4F-AC21-4FF0-ABAE-70145AD62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CAE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60656FDA-F8AA-4D88-A353-42B6E92E7C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1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jade\Desktop\Jade\Longman Music\2021 project\1B6\MUSIC_2016_1AB\content\bookshelf\9789880014598\OEBPS\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8" b="94813" l="4453" r="97422">
                        <a14:foregroundMark x1="80703" y1="9500" x2="80703" y2="9500"/>
                        <a14:backgroundMark x1="77188" y1="9938" x2="77188" y2="9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-12082"/>
            <a:ext cx="5419500" cy="67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橢圓形圖說文字 37"/>
          <p:cNvSpPr/>
          <p:nvPr/>
        </p:nvSpPr>
        <p:spPr bwMode="auto">
          <a:xfrm>
            <a:off x="395894" y="1628799"/>
            <a:ext cx="4331953" cy="1944217"/>
          </a:xfrm>
          <a:prstGeom prst="wedgeEllipseCallout">
            <a:avLst>
              <a:gd name="adj1" fmla="val -17385"/>
              <a:gd name="adj2" fmla="val 63214"/>
            </a:avLst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rgbClr val="B3EEE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991742"/>
            <a:ext cx="3312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根據課本頁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41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的要求進行評估。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5345793-AE3D-4FE1-B077-7FC9AE6F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11424" y="3890204"/>
            <a:ext cx="1940596" cy="25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BDD772A8-C77B-43D2-B9E0-025CBB01D6E2}"/>
              </a:ext>
            </a:extLst>
          </p:cNvPr>
          <p:cNvGrpSpPr/>
          <p:nvPr/>
        </p:nvGrpSpPr>
        <p:grpSpPr>
          <a:xfrm>
            <a:off x="255" y="150831"/>
            <a:ext cx="2063297" cy="641350"/>
            <a:chOff x="255" y="150831"/>
            <a:chExt cx="2063297" cy="641350"/>
          </a:xfrm>
        </p:grpSpPr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DEC88DBC-623B-4221-9E89-0D7D15CC7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150831"/>
              <a:ext cx="2063297" cy="641350"/>
            </a:xfrm>
            <a:prstGeom prst="rect">
              <a:avLst/>
            </a:prstGeom>
            <a:solidFill>
              <a:srgbClr val="BEE395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03D2E1B-D23B-49F8-986B-23C13FB41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8" y="187071"/>
              <a:ext cx="1746988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 創意舞台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4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87" y="2128230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172788" y="845791"/>
            <a:ext cx="9236517" cy="3058966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300807" y="4333574"/>
            <a:ext cx="8979769" cy="1642592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87" y="487095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29" y="1181820"/>
            <a:ext cx="689153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完成聆聽工作紙「甚麼聲音？」，分析並記錄聲音的特質。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完成創作工作紙「製造聲音」，從生活中找出能發出特定聲音的物件。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 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，總結單元四音樂知識。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29" y="4704500"/>
            <a:ext cx="74721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　　，留意當中圖像符號與聲音特質的關係。</a:t>
            </a:r>
            <a:endParaRPr lang="en-US" altLang="zh-TW" sz="2600" dirty="0">
              <a:solidFill>
                <a:srgbClr val="00924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" name="Picture 2" descr="A picture containing 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7F151DE-C602-4D13-A5D4-57A206B60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4674416"/>
            <a:ext cx="560881" cy="554784"/>
          </a:xfrm>
          <a:prstGeom prst="rect">
            <a:avLst/>
          </a:prstGeom>
        </p:spPr>
      </p:pic>
      <p:graphicFrame>
        <p:nvGraphicFramePr>
          <p:cNvPr id="6" name="Object 5">
            <a:hlinkClick r:id="" action="ppaction://ole?verb=1"/>
            <a:extLst>
              <a:ext uri="{FF2B5EF4-FFF2-40B4-BE49-F238E27FC236}">
                <a16:creationId xmlns:a16="http://schemas.microsoft.com/office/drawing/2014/main" id="{0C75D5D9-4EB4-4D2F-B9DC-B1F110A4D5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130345"/>
              </p:ext>
            </p:extLst>
          </p:nvPr>
        </p:nvGraphicFramePr>
        <p:xfrm>
          <a:off x="9793948" y="1189512"/>
          <a:ext cx="724620" cy="146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4" name="Document" showAsIcon="1" r:id="rId7" imgW="380850" imgH="771525" progId="Word.Document.8">
                  <p:embed/>
                </p:oleObj>
              </mc:Choice>
              <mc:Fallback>
                <p:oleObj name="Document" showAsIcon="1" r:id="rId7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93948" y="1189512"/>
                        <a:ext cx="724620" cy="1467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hlinkClick r:id="" action="ppaction://ole?verb=1"/>
            <a:extLst>
              <a:ext uri="{FF2B5EF4-FFF2-40B4-BE49-F238E27FC236}">
                <a16:creationId xmlns:a16="http://schemas.microsoft.com/office/drawing/2014/main" id="{C8DE2BE8-6471-454B-BF64-FBA73A614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459089"/>
              </p:ext>
            </p:extLst>
          </p:nvPr>
        </p:nvGraphicFramePr>
        <p:xfrm>
          <a:off x="9793948" y="2165737"/>
          <a:ext cx="724620" cy="146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5" name="Document" showAsIcon="1" r:id="rId9" imgW="380850" imgH="771525" progId="Word.Document.8">
                  <p:embed/>
                </p:oleObj>
              </mc:Choice>
              <mc:Fallback>
                <p:oleObj name="Document" showAsIcon="1" r:id="rId9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93948" y="2165737"/>
                        <a:ext cx="724620" cy="1467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jade\Desktop\Jade\Longman Music\2021 project\1B6\MUSIC_2016_1AB\content\bookshelf\9789880014598\OEBPS\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309" y="3736634"/>
            <a:ext cx="27838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ade\Desktop\Jade\Longman Music\2021 project\1B6\MUSIC_2016_1AB\content\bookshelf\9789880014598\OEBPS\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0859" y="3717954"/>
            <a:ext cx="269663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ade\Desktop\Jade\Longman Music\2021 project\1B6\MUSIC_2016_1AB\content\bookshelf\9789880014598\OEBPS\3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776" y="3717953"/>
            <a:ext cx="277590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A5352AAC-B903-4D4F-8271-220FBF13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225" y="193819"/>
            <a:ext cx="9073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看看課本裏的圖案。這些圖案令你聯想到哪種聲音特質？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FB940991-E94B-4F6C-9CE9-F5B4B8E1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6490" y="3503802"/>
            <a:ext cx="2394865" cy="31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3F8419A-3275-4B4E-8614-32930BA118A0}"/>
              </a:ext>
            </a:extLst>
          </p:cNvPr>
          <p:cNvGrpSpPr/>
          <p:nvPr/>
        </p:nvGrpSpPr>
        <p:grpSpPr>
          <a:xfrm>
            <a:off x="-24680" y="134754"/>
            <a:ext cx="2687241" cy="641350"/>
            <a:chOff x="-24680" y="134754"/>
            <a:chExt cx="2687241" cy="641350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6343F4B3-2750-4CFC-924F-CA1478E3B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680" y="134754"/>
              <a:ext cx="268724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9" name="Text Box 4">
              <a:extLst>
                <a:ext uri="{FF2B5EF4-FFF2-40B4-BE49-F238E27FC236}">
                  <a16:creationId xmlns:a16="http://schemas.microsoft.com/office/drawing/2014/main" id="{C2404BD1-51F0-4EBE-B3D5-B3007C663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81" y="186135"/>
              <a:ext cx="25202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認識圖像符號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3" name="群組 2">
            <a:extLst>
              <a:ext uri="{FF2B5EF4-FFF2-40B4-BE49-F238E27FC236}">
                <a16:creationId xmlns:a16="http://schemas.microsoft.com/office/drawing/2014/main" id="{5B9EE5FE-3133-4C1D-BF74-60C55DA56A84}"/>
              </a:ext>
            </a:extLst>
          </p:cNvPr>
          <p:cNvGrpSpPr/>
          <p:nvPr/>
        </p:nvGrpSpPr>
        <p:grpSpPr>
          <a:xfrm>
            <a:off x="6842309" y="1223543"/>
            <a:ext cx="5117302" cy="1773754"/>
            <a:chOff x="8025131" y="1554143"/>
            <a:chExt cx="4052267" cy="1512168"/>
          </a:xfrm>
        </p:grpSpPr>
        <p:sp>
          <p:nvSpPr>
            <p:cNvPr id="44" name="橢圓形圖說文字 19">
              <a:extLst>
                <a:ext uri="{FF2B5EF4-FFF2-40B4-BE49-F238E27FC236}">
                  <a16:creationId xmlns:a16="http://schemas.microsoft.com/office/drawing/2014/main" id="{6B39BB79-AAA9-4153-99C6-6DD5F7C81A7B}"/>
                </a:ext>
              </a:extLst>
            </p:cNvPr>
            <p:cNvSpPr/>
            <p:nvPr/>
          </p:nvSpPr>
          <p:spPr bwMode="auto">
            <a:xfrm>
              <a:off x="8025131" y="1554143"/>
              <a:ext cx="4052267" cy="1512168"/>
            </a:xfrm>
            <a:prstGeom prst="wedgeEllipseCallout">
              <a:avLst>
                <a:gd name="adj1" fmla="val 19303"/>
                <a:gd name="adj2" fmla="val 81622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77">
              <a:extLst>
                <a:ext uri="{FF2B5EF4-FFF2-40B4-BE49-F238E27FC236}">
                  <a16:creationId xmlns:a16="http://schemas.microsoft.com/office/drawing/2014/main" id="{A05974B4-EAF4-4B1A-864A-9CD5FD80A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229" y="1903527"/>
              <a:ext cx="3498749" cy="81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聲音的特質包括：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高低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長短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快慢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強弱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46" name="Picture 2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9038ADC4-9639-4CE3-9948-A318C1CF2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0136" y="1357116"/>
            <a:ext cx="2736304" cy="180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FB3BC859-6360-440C-9809-22AFD06DF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506" y="1357116"/>
            <a:ext cx="282625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34754"/>
            <a:ext cx="26872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86135"/>
            <a:ext cx="2520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認識圖像符號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134754"/>
            <a:ext cx="81369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聆聽五段具備不同特質的聲響片段錄音，把聲響與圖案配對起來。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464152" y="1423832"/>
            <a:ext cx="4052267" cy="1512168"/>
            <a:chOff x="7660357" y="1948339"/>
            <a:chExt cx="4052267" cy="1512168"/>
          </a:xfrm>
        </p:grpSpPr>
        <p:sp>
          <p:nvSpPr>
            <p:cNvPr id="20" name="橢圓形圖說文字 19"/>
            <p:cNvSpPr/>
            <p:nvPr/>
          </p:nvSpPr>
          <p:spPr bwMode="auto">
            <a:xfrm>
              <a:off x="7660357" y="1948339"/>
              <a:ext cx="4052267" cy="1512168"/>
            </a:xfrm>
            <a:prstGeom prst="wedgeEllipseCallout">
              <a:avLst>
                <a:gd name="adj1" fmla="val 27516"/>
                <a:gd name="adj2" fmla="val 8650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5131" y="2401724"/>
              <a:ext cx="4471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2</a:t>
              </a:r>
            </a:p>
          </p:txBody>
        </p:sp>
      </p:grpSp>
      <p:sp>
        <p:nvSpPr>
          <p:cNvPr id="4" name="向右箭號 3"/>
          <p:cNvSpPr/>
          <p:nvPr/>
        </p:nvSpPr>
        <p:spPr bwMode="auto">
          <a:xfrm>
            <a:off x="8276059" y="2080916"/>
            <a:ext cx="288032" cy="175505"/>
          </a:xfrm>
          <a:prstGeom prst="rightArrow">
            <a:avLst/>
          </a:prstGeom>
          <a:solidFill>
            <a:srgbClr val="DE228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006" y="1877217"/>
            <a:ext cx="447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rPr>
              <a:t>1</a:t>
            </a:r>
          </a:p>
        </p:txBody>
      </p:sp>
      <p:sp>
        <p:nvSpPr>
          <p:cNvPr id="24" name="向右箭號 23"/>
          <p:cNvSpPr/>
          <p:nvPr/>
        </p:nvSpPr>
        <p:spPr bwMode="auto">
          <a:xfrm>
            <a:off x="8924131" y="2080916"/>
            <a:ext cx="288032" cy="175505"/>
          </a:xfrm>
          <a:prstGeom prst="rightArrow">
            <a:avLst/>
          </a:prstGeom>
          <a:solidFill>
            <a:srgbClr val="DE228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2163" y="1877217"/>
            <a:ext cx="447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rPr>
              <a:t>4</a:t>
            </a:r>
          </a:p>
        </p:txBody>
      </p:sp>
      <p:sp>
        <p:nvSpPr>
          <p:cNvPr id="26" name="向右箭號 25"/>
          <p:cNvSpPr/>
          <p:nvPr/>
        </p:nvSpPr>
        <p:spPr bwMode="auto">
          <a:xfrm>
            <a:off x="9644211" y="2080916"/>
            <a:ext cx="288032" cy="175505"/>
          </a:xfrm>
          <a:prstGeom prst="rightArrow">
            <a:avLst/>
          </a:prstGeom>
          <a:solidFill>
            <a:srgbClr val="DE228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158" y="1896381"/>
            <a:ext cx="447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rPr>
              <a:t>5</a:t>
            </a:r>
          </a:p>
        </p:txBody>
      </p:sp>
      <p:sp>
        <p:nvSpPr>
          <p:cNvPr id="28" name="向右箭號 27"/>
          <p:cNvSpPr/>
          <p:nvPr/>
        </p:nvSpPr>
        <p:spPr bwMode="auto">
          <a:xfrm>
            <a:off x="10364291" y="2080916"/>
            <a:ext cx="288032" cy="175505"/>
          </a:xfrm>
          <a:prstGeom prst="rightArrow">
            <a:avLst/>
          </a:prstGeom>
          <a:solidFill>
            <a:srgbClr val="DE228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323" y="1896381"/>
            <a:ext cx="447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rPr>
              <a:t>3</a:t>
            </a:r>
          </a:p>
        </p:txBody>
      </p:sp>
      <p:pic>
        <p:nvPicPr>
          <p:cNvPr id="5" name="1BP34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8" y="317518"/>
            <a:ext cx="609600" cy="588577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9A58DA7F-A6A4-47F5-AAD1-AFEDEB1B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6490" y="3503802"/>
            <a:ext cx="2394865" cy="31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02C71D5B-E9BC-4939-B4FD-A682D2C79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309" y="3736634"/>
            <a:ext cx="27838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1D969C51-592B-40AD-8E33-723123B10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0859" y="3717954"/>
            <a:ext cx="269663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DEE162BE-5569-4ED4-9AFE-BC0B39C06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776" y="3717953"/>
            <a:ext cx="277590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95B68D4A-D69C-4EFE-B332-7A0F5E4AB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0136" y="1357116"/>
            <a:ext cx="2736304" cy="180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jade\Desktop\Jade\Longman Music\2021 project\1B6\MUSIC_2016_1AB\content\bookshelf\9789880014598\OEBPS\34.jpg">
            <a:extLst>
              <a:ext uri="{FF2B5EF4-FFF2-40B4-BE49-F238E27FC236}">
                <a16:creationId xmlns:a16="http://schemas.microsoft.com/office/drawing/2014/main" id="{25BE6878-4C60-4AE3-8066-408D0481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506" y="1357116"/>
            <a:ext cx="282625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21D023-473B-4AA8-8E99-11EEF0288C5E}"/>
              </a:ext>
            </a:extLst>
          </p:cNvPr>
          <p:cNvSpPr txBox="1"/>
          <p:nvPr/>
        </p:nvSpPr>
        <p:spPr>
          <a:xfrm>
            <a:off x="3595719" y="6029147"/>
            <a:ext cx="4899541" cy="578882"/>
          </a:xfrm>
          <a:prstGeom prst="round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你能說出這樣配對的原因嗎？</a:t>
            </a:r>
            <a:endParaRPr 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1BP3402">
            <a:hlinkClick r:id="" action="ppaction://media"/>
            <a:extLst>
              <a:ext uri="{FF2B5EF4-FFF2-40B4-BE49-F238E27FC236}">
                <a16:creationId xmlns:a16="http://schemas.microsoft.com/office/drawing/2014/main" id="{4507BC6C-9B00-4BB6-BCA3-2657E0AF5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094" y="2868453"/>
            <a:ext cx="484716" cy="468000"/>
          </a:xfrm>
          <a:prstGeom prst="rect">
            <a:avLst/>
          </a:prstGeom>
        </p:spPr>
      </p:pic>
      <p:pic>
        <p:nvPicPr>
          <p:cNvPr id="19" name="1BP3403">
            <a:hlinkClick r:id="" action="ppaction://media"/>
            <a:extLst>
              <a:ext uri="{FF2B5EF4-FFF2-40B4-BE49-F238E27FC236}">
                <a16:creationId xmlns:a16="http://schemas.microsoft.com/office/drawing/2014/main" id="{26A02866-10CD-41CC-9A40-CBA4A3BFD0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18" y="2868453"/>
            <a:ext cx="484716" cy="468000"/>
          </a:xfrm>
          <a:prstGeom prst="rect">
            <a:avLst/>
          </a:prstGeom>
        </p:spPr>
      </p:pic>
      <p:pic>
        <p:nvPicPr>
          <p:cNvPr id="22" name="1BP3404">
            <a:hlinkClick r:id="" action="ppaction://media"/>
            <a:extLst>
              <a:ext uri="{FF2B5EF4-FFF2-40B4-BE49-F238E27FC236}">
                <a16:creationId xmlns:a16="http://schemas.microsoft.com/office/drawing/2014/main" id="{56A6F589-CF6E-4B23-B830-F7FE483CA6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32" y="5243524"/>
            <a:ext cx="484716" cy="468000"/>
          </a:xfrm>
          <a:prstGeom prst="rect">
            <a:avLst/>
          </a:prstGeom>
        </p:spPr>
      </p:pic>
      <p:pic>
        <p:nvPicPr>
          <p:cNvPr id="31" name="1BP3405">
            <a:hlinkClick r:id="" action="ppaction://media"/>
            <a:extLst>
              <a:ext uri="{FF2B5EF4-FFF2-40B4-BE49-F238E27FC236}">
                <a16:creationId xmlns:a16="http://schemas.microsoft.com/office/drawing/2014/main" id="{9AD2C3CD-A155-4741-A9D7-7895031791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094" y="5243524"/>
            <a:ext cx="484716" cy="468000"/>
          </a:xfrm>
          <a:prstGeom prst="rect">
            <a:avLst/>
          </a:prstGeom>
        </p:spPr>
      </p:pic>
      <p:pic>
        <p:nvPicPr>
          <p:cNvPr id="53" name="1BP3406">
            <a:hlinkClick r:id="" action="ppaction://media"/>
            <a:extLst>
              <a:ext uri="{FF2B5EF4-FFF2-40B4-BE49-F238E27FC236}">
                <a16:creationId xmlns:a16="http://schemas.microsoft.com/office/drawing/2014/main" id="{30B8EFE5-8124-4B43-81CF-059EEF8BAB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142" y="5243524"/>
            <a:ext cx="48471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1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04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32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5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1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229A241-FDD6-434F-A2F2-51553F419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4648">
            <a:off x="-433852" y="4215286"/>
            <a:ext cx="12914541" cy="1009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29716-0075-45FB-B16A-5F6327C3C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2712" y="1509679"/>
            <a:ext cx="12808684" cy="1009791"/>
          </a:xfrm>
          <a:prstGeom prst="rect">
            <a:avLst/>
          </a:prstGeom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522" y="186135"/>
            <a:ext cx="7488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觀看影片，感受圖像符號與聲音特質的關係。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847528" y="4149080"/>
            <a:ext cx="3960439" cy="1843479"/>
            <a:chOff x="7660357" y="1617028"/>
            <a:chExt cx="3446188" cy="1843479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7660357" y="1617028"/>
              <a:ext cx="3360001" cy="1843479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6185" y="1846269"/>
              <a:ext cx="324036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疏</a:t>
              </a:r>
              <a:r>
                <a:rPr lang="zh-TW" altLang="en-US" sz="2800" dirty="0">
                  <a:solidFill>
                    <a:srgbClr val="FF9933"/>
                  </a:solidFill>
                  <a:ea typeface="標楷體" panose="03000509000000000000" pitchFamily="65" charset="-120"/>
                </a:rPr>
                <a:t>的線條代表速度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rgbClr val="FF9933"/>
                  </a:solidFill>
                  <a:ea typeface="標楷體" panose="03000509000000000000" pitchFamily="65" charset="-120"/>
                </a:rPr>
                <a:t>的聲音；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密</a:t>
              </a:r>
              <a:r>
                <a:rPr lang="zh-TW" altLang="en-US" sz="2800" dirty="0">
                  <a:solidFill>
                    <a:srgbClr val="FF9933"/>
                  </a:solidFill>
                  <a:ea typeface="標楷體" panose="03000509000000000000" pitchFamily="65" charset="-120"/>
                </a:rPr>
                <a:t>的線條代表速度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快</a:t>
              </a:r>
              <a:r>
                <a:rPr lang="zh-TW" altLang="en-US" sz="2800" dirty="0">
                  <a:solidFill>
                    <a:srgbClr val="FF9933"/>
                  </a:solidFill>
                  <a:ea typeface="標楷體" panose="03000509000000000000" pitchFamily="65" charset="-120"/>
                </a:rPr>
                <a:t>的聲音。</a:t>
              </a:r>
              <a:endParaRPr lang="en-US" altLang="zh-TW" sz="2800" dirty="0">
                <a:solidFill>
                  <a:srgbClr val="FF9933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5F14F3-C324-4951-8815-5630AC6CB9A9}"/>
              </a:ext>
            </a:extLst>
          </p:cNvPr>
          <p:cNvGrpSpPr/>
          <p:nvPr/>
        </p:nvGrpSpPr>
        <p:grpSpPr>
          <a:xfrm>
            <a:off x="-24680" y="134754"/>
            <a:ext cx="2687241" cy="641350"/>
            <a:chOff x="-24680" y="134754"/>
            <a:chExt cx="2687241" cy="641350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B2EFBE8-0746-4CF3-A330-86D452604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680" y="134754"/>
              <a:ext cx="268724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32CD79D3-C1AC-481E-B7E8-430F100A8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81" y="186135"/>
              <a:ext cx="25202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認識圖像符號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Music_1B08video01">
            <a:hlinkClick r:id="" action="ppaction://media"/>
            <a:extLst>
              <a:ext uri="{FF2B5EF4-FFF2-40B4-BE49-F238E27FC236}">
                <a16:creationId xmlns:a16="http://schemas.microsoft.com/office/drawing/2014/main" id="{2AAEB1FC-92A0-44C3-A904-B760FA807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4973" y="1124744"/>
            <a:ext cx="3360001" cy="2520000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703D2EDF-A5DA-4918-9616-0F8C45311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066763"/>
            <a:ext cx="59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1.</a:t>
            </a: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6FA73F20-B585-46C1-AEE4-28B3C78DB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066763"/>
            <a:ext cx="59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2.</a:t>
            </a:r>
          </a:p>
        </p:txBody>
      </p:sp>
      <p:pic>
        <p:nvPicPr>
          <p:cNvPr id="6" name="Music_1B08video02">
            <a:hlinkClick r:id="" action="ppaction://media"/>
            <a:extLst>
              <a:ext uri="{FF2B5EF4-FFF2-40B4-BE49-F238E27FC236}">
                <a16:creationId xmlns:a16="http://schemas.microsoft.com/office/drawing/2014/main" id="{B942A754-53CF-4502-8A61-CF871D864B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70078" y="1124744"/>
            <a:ext cx="3360000" cy="2520000"/>
          </a:xfrm>
          <a:prstGeom prst="rect">
            <a:avLst/>
          </a:prstGeom>
        </p:spPr>
      </p:pic>
      <p:grpSp>
        <p:nvGrpSpPr>
          <p:cNvPr id="23" name="群組 4">
            <a:extLst>
              <a:ext uri="{FF2B5EF4-FFF2-40B4-BE49-F238E27FC236}">
                <a16:creationId xmlns:a16="http://schemas.microsoft.com/office/drawing/2014/main" id="{AA39069F-335A-4FF0-B072-44709882B2AF}"/>
              </a:ext>
            </a:extLst>
          </p:cNvPr>
          <p:cNvGrpSpPr/>
          <p:nvPr/>
        </p:nvGrpSpPr>
        <p:grpSpPr>
          <a:xfrm>
            <a:off x="6364285" y="4177002"/>
            <a:ext cx="4169192" cy="1843478"/>
            <a:chOff x="7660357" y="1617029"/>
            <a:chExt cx="3527391" cy="1843478"/>
          </a:xfrm>
        </p:grpSpPr>
        <p:sp>
          <p:nvSpPr>
            <p:cNvPr id="24" name="橢圓形圖說文字 42">
              <a:extLst>
                <a:ext uri="{FF2B5EF4-FFF2-40B4-BE49-F238E27FC236}">
                  <a16:creationId xmlns:a16="http://schemas.microsoft.com/office/drawing/2014/main" id="{E6FF9538-F870-4045-A395-2410BE312AC8}"/>
                </a:ext>
              </a:extLst>
            </p:cNvPr>
            <p:cNvSpPr/>
            <p:nvPr/>
          </p:nvSpPr>
          <p:spPr bwMode="auto">
            <a:xfrm>
              <a:off x="7660357" y="1617029"/>
              <a:ext cx="3358295" cy="1843478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EDB29456-E682-4A8A-8E67-D8C67ABFB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454" y="2044269"/>
              <a:ext cx="335829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圖案位置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代表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高音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；圖案位置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代表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低音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0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229A241-FDD6-434F-A2F2-51553F419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04648">
            <a:off x="-433852" y="4215286"/>
            <a:ext cx="12914541" cy="1009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29716-0075-45FB-B16A-5F6327C3C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2712" y="1509679"/>
            <a:ext cx="12808684" cy="1009791"/>
          </a:xfrm>
          <a:prstGeom prst="rect">
            <a:avLst/>
          </a:prstGeom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522" y="186135"/>
            <a:ext cx="7488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觀看影片，感受圖像符號與聲音特質的關係。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34369" y="4142543"/>
            <a:ext cx="4124396" cy="1843479"/>
            <a:chOff x="7660357" y="1617028"/>
            <a:chExt cx="3360001" cy="1843479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7660357" y="1617028"/>
              <a:ext cx="3360001" cy="1843479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4158" y="1846269"/>
              <a:ext cx="307239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線條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粗</a:t>
              </a: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的圖案代表力度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強</a:t>
              </a: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的聲音；線條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幼</a:t>
              </a: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的圖案代表力度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弱</a:t>
              </a: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的聲音。</a:t>
              </a:r>
              <a:endPara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5F14F3-C324-4951-8815-5630AC6CB9A9}"/>
              </a:ext>
            </a:extLst>
          </p:cNvPr>
          <p:cNvGrpSpPr/>
          <p:nvPr/>
        </p:nvGrpSpPr>
        <p:grpSpPr>
          <a:xfrm>
            <a:off x="-24680" y="134754"/>
            <a:ext cx="2687241" cy="641350"/>
            <a:chOff x="-24680" y="134754"/>
            <a:chExt cx="2687241" cy="641350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B2EFBE8-0746-4CF3-A330-86D452604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680" y="134754"/>
              <a:ext cx="268724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32CD79D3-C1AC-481E-B7E8-430F100A8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81" y="186135"/>
              <a:ext cx="25202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認識圖像符號</a:t>
              </a:r>
              <a:endParaRPr lang="zh-HK" altLang="zh-HK" sz="2800" b="0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" name="矩形 1">
            <a:extLst>
              <a:ext uri="{FF2B5EF4-FFF2-40B4-BE49-F238E27FC236}">
                <a16:creationId xmlns:a16="http://schemas.microsoft.com/office/drawing/2014/main" id="{703D2EDF-A5DA-4918-9616-0F8C45311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4" y="1080233"/>
            <a:ext cx="59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3.</a:t>
            </a: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6FA73F20-B585-46C1-AEE4-28B3C78DB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289" y="1080233"/>
            <a:ext cx="59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4.</a:t>
            </a:r>
          </a:p>
        </p:txBody>
      </p:sp>
      <p:grpSp>
        <p:nvGrpSpPr>
          <p:cNvPr id="23" name="群組 4">
            <a:extLst>
              <a:ext uri="{FF2B5EF4-FFF2-40B4-BE49-F238E27FC236}">
                <a16:creationId xmlns:a16="http://schemas.microsoft.com/office/drawing/2014/main" id="{AA39069F-335A-4FF0-B072-44709882B2AF}"/>
              </a:ext>
            </a:extLst>
          </p:cNvPr>
          <p:cNvGrpSpPr/>
          <p:nvPr/>
        </p:nvGrpSpPr>
        <p:grpSpPr>
          <a:xfrm>
            <a:off x="4799856" y="4149080"/>
            <a:ext cx="3046143" cy="1843479"/>
            <a:chOff x="7881722" y="1617028"/>
            <a:chExt cx="2896327" cy="1843479"/>
          </a:xfrm>
        </p:grpSpPr>
        <p:sp>
          <p:nvSpPr>
            <p:cNvPr id="24" name="橢圓形圖說文字 42">
              <a:extLst>
                <a:ext uri="{FF2B5EF4-FFF2-40B4-BE49-F238E27FC236}">
                  <a16:creationId xmlns:a16="http://schemas.microsoft.com/office/drawing/2014/main" id="{E6FF9538-F870-4045-A395-2410BE312AC8}"/>
                </a:ext>
              </a:extLst>
            </p:cNvPr>
            <p:cNvSpPr/>
            <p:nvPr/>
          </p:nvSpPr>
          <p:spPr bwMode="auto">
            <a:xfrm>
              <a:off x="7881722" y="1617028"/>
              <a:ext cx="2807126" cy="1843479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EDB29456-E682-4A8A-8E67-D8C67ABFB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6905" y="1846269"/>
              <a:ext cx="274114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連貫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的線條代表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連音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；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斷續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的線條代表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斷音</a:t>
              </a:r>
              <a:r>
                <a:rPr lang="zh-TW" altLang="en-US" sz="2800" dirty="0">
                  <a:solidFill>
                    <a:srgbClr val="009242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9242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" name="Music_1B08video03">
            <a:hlinkClick r:id="" action="ppaction://media"/>
            <a:extLst>
              <a:ext uri="{FF2B5EF4-FFF2-40B4-BE49-F238E27FC236}">
                <a16:creationId xmlns:a16="http://schemas.microsoft.com/office/drawing/2014/main" id="{8BAA6640-0A5A-4134-B61C-4D827D3CA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527" y="1149991"/>
            <a:ext cx="3360000" cy="2520000"/>
          </a:xfrm>
          <a:prstGeom prst="rect">
            <a:avLst/>
          </a:prstGeom>
        </p:spPr>
      </p:pic>
      <p:pic>
        <p:nvPicPr>
          <p:cNvPr id="4" name="Music_1B08video04">
            <a:hlinkClick r:id="" action="ppaction://media"/>
            <a:extLst>
              <a:ext uri="{FF2B5EF4-FFF2-40B4-BE49-F238E27FC236}">
                <a16:creationId xmlns:a16="http://schemas.microsoft.com/office/drawing/2014/main" id="{F5B28F7A-FD29-4116-9A16-75CA744652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6576" y="1145336"/>
            <a:ext cx="3360000" cy="2520000"/>
          </a:xfrm>
          <a:prstGeom prst="rect">
            <a:avLst/>
          </a:prstGeom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84EB146A-2BC6-44F6-A5B1-5DE75841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350" y="1080233"/>
            <a:ext cx="59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5.</a:t>
            </a:r>
          </a:p>
        </p:txBody>
      </p:sp>
      <p:grpSp>
        <p:nvGrpSpPr>
          <p:cNvPr id="26" name="群組 4">
            <a:extLst>
              <a:ext uri="{FF2B5EF4-FFF2-40B4-BE49-F238E27FC236}">
                <a16:creationId xmlns:a16="http://schemas.microsoft.com/office/drawing/2014/main" id="{08A1FE17-401E-43EF-BB52-FC01B2F47688}"/>
              </a:ext>
            </a:extLst>
          </p:cNvPr>
          <p:cNvGrpSpPr/>
          <p:nvPr/>
        </p:nvGrpSpPr>
        <p:grpSpPr>
          <a:xfrm>
            <a:off x="8432249" y="4142543"/>
            <a:ext cx="3622870" cy="1843479"/>
            <a:chOff x="7660357" y="1617028"/>
            <a:chExt cx="3358295" cy="1843479"/>
          </a:xfrm>
        </p:grpSpPr>
        <p:sp>
          <p:nvSpPr>
            <p:cNvPr id="28" name="橢圓形圖說文字 42">
              <a:extLst>
                <a:ext uri="{FF2B5EF4-FFF2-40B4-BE49-F238E27FC236}">
                  <a16:creationId xmlns:a16="http://schemas.microsoft.com/office/drawing/2014/main" id="{C4577027-C5F9-42C6-845D-387C91C7E441}"/>
                </a:ext>
              </a:extLst>
            </p:cNvPr>
            <p:cNvSpPr/>
            <p:nvPr/>
          </p:nvSpPr>
          <p:spPr bwMode="auto">
            <a:xfrm>
              <a:off x="7660357" y="1617028"/>
              <a:ext cx="3358295" cy="1843479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339B7E78-A33A-4001-B18F-FEB89C6DA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292" y="1878051"/>
              <a:ext cx="324036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F9900"/>
                  </a:solidFill>
                  <a:ea typeface="標楷體" panose="03000509000000000000" pitchFamily="65" charset="-120"/>
                </a:rPr>
                <a:t>的線條代表時值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長</a:t>
              </a:r>
              <a:r>
                <a:rPr lang="zh-TW" altLang="en-US" sz="2800" dirty="0">
                  <a:solidFill>
                    <a:srgbClr val="FF9900"/>
                  </a:solidFill>
                  <a:ea typeface="標楷體" panose="03000509000000000000" pitchFamily="65" charset="-120"/>
                </a:rPr>
                <a:t>的聲音；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短</a:t>
              </a:r>
              <a:r>
                <a:rPr lang="zh-TW" altLang="en-US" sz="2800" dirty="0">
                  <a:solidFill>
                    <a:srgbClr val="FF9900"/>
                  </a:solidFill>
                  <a:ea typeface="標楷體" panose="03000509000000000000" pitchFamily="65" charset="-120"/>
                </a:rPr>
                <a:t>的線條代表時值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短</a:t>
              </a:r>
              <a:r>
                <a:rPr lang="zh-TW" altLang="en-US" sz="2800" dirty="0">
                  <a:solidFill>
                    <a:srgbClr val="FF9900"/>
                  </a:solidFill>
                  <a:ea typeface="標楷體" panose="03000509000000000000" pitchFamily="65" charset="-120"/>
                </a:rPr>
                <a:t>的聲音。</a:t>
              </a:r>
              <a:endParaRPr lang="en-US" altLang="zh-TW" sz="2800" dirty="0">
                <a:solidFill>
                  <a:srgbClr val="FF990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8" name="Music_1B08video05">
            <a:hlinkClick r:id="" action="ppaction://media"/>
            <a:extLst>
              <a:ext uri="{FF2B5EF4-FFF2-40B4-BE49-F238E27FC236}">
                <a16:creationId xmlns:a16="http://schemas.microsoft.com/office/drawing/2014/main" id="{9B095486-6523-4625-AB82-237815575E8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4367" y="114999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A40670-12CE-47D3-B219-C0F146E7C6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3B058D-2F7E-4FD6-8558-F3184CC6BCD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140335f-f93a-40a8-a8ab-e3e9122daab2"/>
    <ds:schemaRef ds:uri="http://purl.org/dc/elements/1.1/"/>
    <ds:schemaRef ds:uri="http://schemas.microsoft.com/office/2006/metadata/properties"/>
    <ds:schemaRef ds:uri="f456a434-ca4c-495b-af4b-5cc670c0e5dd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14898</TotalTime>
  <Words>2702</Words>
  <Application>Microsoft Office PowerPoint</Application>
  <PresentationFormat>Widescreen</PresentationFormat>
  <Paragraphs>272</Paragraphs>
  <Slides>55</Slides>
  <Notes>54</Notes>
  <HiddenSlides>0</HiddenSlides>
  <MMClips>80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《朗文音樂》教學簡報</dc:title>
  <dc:creator>© Pearson Education Asia Limited</dc:creator>
  <dcterms:created xsi:type="dcterms:W3CDTF">2010-12-02T06:19:15Z</dcterms:created>
  <dcterms:modified xsi:type="dcterms:W3CDTF">2021-04-20T01:16:05Z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