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4" r:id="rId2"/>
    <p:sldId id="319" r:id="rId3"/>
    <p:sldId id="327" r:id="rId4"/>
    <p:sldId id="343" r:id="rId5"/>
    <p:sldId id="344" r:id="rId6"/>
    <p:sldId id="345" r:id="rId7"/>
    <p:sldId id="346" r:id="rId8"/>
    <p:sldId id="348" r:id="rId9"/>
    <p:sldId id="347" r:id="rId10"/>
    <p:sldId id="349" r:id="rId11"/>
    <p:sldId id="350" r:id="rId12"/>
    <p:sldId id="351" r:id="rId13"/>
    <p:sldId id="330" r:id="rId14"/>
    <p:sldId id="290" r:id="rId15"/>
    <p:sldId id="420" r:id="rId16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60093"/>
    <a:srgbClr val="FF9933"/>
    <a:srgbClr val="9900FF"/>
    <a:srgbClr val="FFCCFF"/>
    <a:srgbClr val="FFC000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0"/>
  </p:normalViewPr>
  <p:slideViewPr>
    <p:cSldViewPr>
      <p:cViewPr varScale="1">
        <p:scale>
          <a:sx n="108" d="100"/>
          <a:sy n="108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請注意</a:t>
            </a:r>
            <a:r>
              <a:rPr lang="en-US" altLang="zh-TW" dirty="0"/>
              <a:t>layout</a:t>
            </a:r>
            <a:r>
              <a:rPr lang="zh-TW" altLang="en-US" dirty="0"/>
              <a:t>，</a:t>
            </a:r>
            <a:r>
              <a:rPr lang="en-US" altLang="zh-TW" dirty="0"/>
              <a:t>bullet pts</a:t>
            </a:r>
            <a:r>
              <a:rPr lang="zh-TW" altLang="en-US" dirty="0"/>
              <a:t>後的對齊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microsoft.com/office/2007/relationships/hdphoto" Target="../media/hdphoto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6.png"/><Relationship Id="rId5" Type="http://schemas.microsoft.com/office/2007/relationships/media" Target="../media/media8.mp3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f1zSz4QN6A" TargetMode="External"/><Relationship Id="rId5" Type="http://schemas.openxmlformats.org/officeDocument/2006/relationships/hyperlink" Target="https://youtu.be/EAtvPi1N5uY?t=10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f1zSz4QN6A" TargetMode="External"/><Relationship Id="rId5" Type="http://schemas.openxmlformats.org/officeDocument/2006/relationships/hyperlink" Target="https://youtu.be/EAtvPi1N5uY?t=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hwTwt4oIW3U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5.xml"/><Relationship Id="rId11" Type="http://schemas.openxmlformats.org/officeDocument/2006/relationships/image" Target="../media/image18.emf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oleObject" Target="../embeddings/oleObject1.bin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0.wav"/><Relationship Id="rId7" Type="http://schemas.openxmlformats.org/officeDocument/2006/relationships/slide" Target="slide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0.wav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hdphoto" Target="../media/hdphoto1.wdp"/><Relationship Id="rId5" Type="http://schemas.microsoft.com/office/2007/relationships/media" Target="../media/media8.mp3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穩定的節拍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1055836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03264"/>
            <a:ext cx="2807325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以穩定的節拍讀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句子和做動作</a:t>
            </a: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BD546780-F4C7-4730-B89F-3E43641A3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472" y="152400"/>
            <a:ext cx="75270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HK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創作動作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後，試以穩定的節拍讀句子和做動作。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35FD3DC-8CF3-4AA8-8826-3BF41229C301}"/>
              </a:ext>
            </a:extLst>
          </p:cNvPr>
          <p:cNvSpPr txBox="1"/>
          <p:nvPr/>
        </p:nvSpPr>
        <p:spPr>
          <a:xfrm>
            <a:off x="2135560" y="1539876"/>
            <a:ext cx="6102321" cy="4175502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　           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讀句子：   </a:t>
            </a:r>
            <a:r>
              <a:rPr lang="zh-TW" altLang="en-US" sz="2800" dirty="0">
                <a:solidFill>
                  <a:srgbClr val="D600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　　師　　你　　好</a:t>
            </a:r>
            <a:r>
              <a:rPr lang="en-US" altLang="zh-TW" sz="2800" dirty="0">
                <a:solidFill>
                  <a:srgbClr val="D600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!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做動作：</a:t>
            </a:r>
            <a:r>
              <a:rPr lang="zh-TW" altLang="en-US" sz="2800" dirty="0">
                <a:solidFill>
                  <a:srgbClr val="D600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拍手　拍手　拍手　拍手</a:t>
            </a:r>
            <a:endParaRPr lang="en-US" altLang="zh-TW" sz="2800" dirty="0">
              <a:solidFill>
                <a:srgbClr val="D600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endParaRPr lang="en-US" altLang="zh-TW" sz="2800" dirty="0">
              <a:solidFill>
                <a:srgbClr val="D600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讀句子：   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　　很　　高　　興。</a:t>
            </a:r>
            <a:endParaRPr lang="en-US" altLang="zh-TW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做動作：</a:t>
            </a:r>
            <a:r>
              <a:rPr lang="zh-TW" altLang="en-US" sz="2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踏腳　踏腳　踏腳　踏腳</a:t>
            </a:r>
            <a:endParaRPr lang="en-US" altLang="zh-TW" sz="2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r>
              <a:rPr lang="en-US" sz="2800" dirty="0">
                <a:solidFill>
                  <a:srgbClr val="D600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讀句子：   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　　真　　漂　　亮。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做動作： 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摸頭    摸頭    摸頭    摸頭</a:t>
            </a:r>
            <a:endParaRPr lang="en-US" altLang="zh-TW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C0E5E16-72EA-427D-B323-5C4FF9A6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73" y="1597817"/>
            <a:ext cx="129963" cy="3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6595211-5AC8-4AB4-93CE-DB66D938B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16" y="1580049"/>
            <a:ext cx="129963" cy="3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F9B714B3-B718-484C-B69B-220147B3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23" y="1607656"/>
            <a:ext cx="129963" cy="3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4D0895A2-B1EA-4023-9312-1FADAB39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20" y="1623680"/>
            <a:ext cx="129963" cy="3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 descr="一張含有 畫畫 的圖片&#10;&#10;自動產生的描述">
            <a:extLst>
              <a:ext uri="{FF2B5EF4-FFF2-40B4-BE49-F238E27FC236}">
                <a16:creationId xmlns:a16="http://schemas.microsoft.com/office/drawing/2014/main" id="{8EDED486-8DB9-43D1-9FF9-3DD6C7545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95254" l="1912" r="89675">
                        <a14:foregroundMark x1="6692" y1="44026" x2="6692" y2="44026"/>
                        <a14:foregroundMark x1="6692" y1="61538" x2="6692" y2="61538"/>
                        <a14:foregroundMark x1="2294" y1="48282" x2="2294" y2="48282"/>
                        <a14:foregroundMark x1="31358" y1="92308" x2="31358" y2="92308"/>
                        <a14:foregroundMark x1="78585" y1="90180" x2="78585" y2="90180"/>
                        <a14:foregroundMark x1="22945" y1="95254" x2="22945" y2="9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61" y="4011661"/>
            <a:ext cx="2571989" cy="3004752"/>
          </a:xfrm>
          <a:prstGeom prst="rect">
            <a:avLst/>
          </a:prstGeom>
        </p:spPr>
      </p:pic>
      <p:pic>
        <p:nvPicPr>
          <p:cNvPr id="38" name="1AP1502">
            <a:hlinkClick r:id="" action="ppaction://media"/>
            <a:extLst>
              <a:ext uri="{FF2B5EF4-FFF2-40B4-BE49-F238E27FC236}">
                <a16:creationId xmlns:a16="http://schemas.microsoft.com/office/drawing/2014/main" id="{CA196421-33F8-47A9-BA0E-343D551EB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126" y="2022418"/>
            <a:ext cx="372859" cy="360000"/>
          </a:xfrm>
          <a:prstGeom prst="rect">
            <a:avLst/>
          </a:prstGeom>
        </p:spPr>
      </p:pic>
      <p:pic>
        <p:nvPicPr>
          <p:cNvPr id="39" name="1AP1503">
            <a:hlinkClick r:id="" action="ppaction://media"/>
            <a:extLst>
              <a:ext uri="{FF2B5EF4-FFF2-40B4-BE49-F238E27FC236}">
                <a16:creationId xmlns:a16="http://schemas.microsoft.com/office/drawing/2014/main" id="{B666F20F-F639-40B7-9AE9-B77C5AD0FD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125" y="3380042"/>
            <a:ext cx="372859" cy="360000"/>
          </a:xfrm>
          <a:prstGeom prst="rect">
            <a:avLst/>
          </a:prstGeom>
        </p:spPr>
      </p:pic>
      <p:pic>
        <p:nvPicPr>
          <p:cNvPr id="40" name="1AP1504">
            <a:hlinkClick r:id="" action="ppaction://media"/>
            <a:extLst>
              <a:ext uri="{FF2B5EF4-FFF2-40B4-BE49-F238E27FC236}">
                <a16:creationId xmlns:a16="http://schemas.microsoft.com/office/drawing/2014/main" id="{FB76BC07-CC08-4713-9AC9-99958DE1D7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839" y="4759021"/>
            <a:ext cx="372859" cy="360000"/>
          </a:xfrm>
          <a:prstGeom prst="rect">
            <a:avLst/>
          </a:prstGeom>
        </p:spPr>
      </p:pic>
      <p:sp>
        <p:nvSpPr>
          <p:cNvPr id="41" name="Speech Bubble: Rectangle with Corners Rounded 7">
            <a:extLst>
              <a:ext uri="{FF2B5EF4-FFF2-40B4-BE49-F238E27FC236}">
                <a16:creationId xmlns:a16="http://schemas.microsoft.com/office/drawing/2014/main" id="{AD628DB1-49C4-450B-997C-E740AC24BCCD}"/>
              </a:ext>
            </a:extLst>
          </p:cNvPr>
          <p:cNvSpPr/>
          <p:nvPr/>
        </p:nvSpPr>
        <p:spPr bwMode="auto">
          <a:xfrm>
            <a:off x="8584888" y="2022418"/>
            <a:ext cx="3273710" cy="1702022"/>
          </a:xfrm>
          <a:prstGeom prst="wedgeRoundRectCallout">
            <a:avLst>
              <a:gd name="adj1" fmla="val 6087"/>
              <a:gd name="adj2" fmla="val 83522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可先讀句子，再做動作；也可一邊讀句子，一邊做動作。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574084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188640"/>
            <a:ext cx="280732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掌握樂曲的節拍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BD546780-F4C7-4730-B89F-3E43641A3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531" y="159185"/>
            <a:ext cx="81369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細心聆聽樂曲，一起跟音樂數 </a:t>
            </a:r>
            <a:r>
              <a:rPr lang="en-US" dirty="0">
                <a:solidFill>
                  <a:srgbClr val="0070C0"/>
                </a:solidFill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dirty="0">
                <a:solidFill>
                  <a:srgbClr val="0070C0"/>
                </a:solidFill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dirty="0">
                <a:solidFill>
                  <a:srgbClr val="0070C0"/>
                </a:solidFill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dirty="0">
                <a:solidFill>
                  <a:srgbClr val="0070C0"/>
                </a:solidFill>
                <a:ea typeface="標楷體" panose="03000509000000000000" pitchFamily="65" charset="-120"/>
              </a:rPr>
              <a:t>4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，以掌握樂曲的速度和節拍。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257ED00-9AC7-435A-91E0-B60372C96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839416" y="3113495"/>
            <a:ext cx="1892506" cy="3838322"/>
          </a:xfrm>
          <a:prstGeom prst="rect">
            <a:avLst/>
          </a:prstGeom>
        </p:spPr>
      </p:pic>
      <p:sp>
        <p:nvSpPr>
          <p:cNvPr id="19" name="Speech Bubble: Rectangle with Corners Rounded 7">
            <a:hlinkClick r:id="rId5"/>
            <a:extLst>
              <a:ext uri="{FF2B5EF4-FFF2-40B4-BE49-F238E27FC236}">
                <a16:creationId xmlns:a16="http://schemas.microsoft.com/office/drawing/2014/main" id="{47EE3D83-6C0D-4E3F-A8E7-6226E37A6552}"/>
              </a:ext>
            </a:extLst>
          </p:cNvPr>
          <p:cNvSpPr/>
          <p:nvPr/>
        </p:nvSpPr>
        <p:spPr bwMode="auto">
          <a:xfrm>
            <a:off x="3166766" y="2132386"/>
            <a:ext cx="7928435" cy="1774584"/>
          </a:xfrm>
          <a:prstGeom prst="wedgeRoundRectCallout">
            <a:avLst>
              <a:gd name="adj1" fmla="val -47744"/>
              <a:gd name="adj2" fmla="val 82602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TW" altLang="en-US" sz="32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  <a:hlinkClick r:id="rId6"/>
              </a:rPr>
              <a:t>按此</a:t>
            </a:r>
            <a:r>
              <a:rPr lang="zh-TW" altLang="en-US" sz="32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聆聽樂曲</a:t>
            </a:r>
            <a:r>
              <a:rPr lang="en-US" sz="3200" b="0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March No.1 (excerpt) </a:t>
            </a:r>
            <a:endParaRPr lang="en-US" sz="3200" i="1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（播放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00:0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0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-01:13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）</a:t>
            </a:r>
            <a:endParaRPr lang="en-GB" sz="3200" dirty="0">
              <a:solidFill>
                <a:schemeClr val="accent5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3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peech Bubble: Rectangle with Corners Rounded 7">
            <a:hlinkClick r:id="rId5"/>
            <a:extLst>
              <a:ext uri="{FF2B5EF4-FFF2-40B4-BE49-F238E27FC236}">
                <a16:creationId xmlns:a16="http://schemas.microsoft.com/office/drawing/2014/main" id="{47EE3D83-6C0D-4E3F-A8E7-6226E37A6552}"/>
              </a:ext>
            </a:extLst>
          </p:cNvPr>
          <p:cNvSpPr/>
          <p:nvPr/>
        </p:nvSpPr>
        <p:spPr bwMode="auto">
          <a:xfrm>
            <a:off x="2657219" y="5719077"/>
            <a:ext cx="4689370" cy="776605"/>
          </a:xfrm>
          <a:prstGeom prst="wedgeRoundRectCallout">
            <a:avLst>
              <a:gd name="adj1" fmla="val -1277"/>
              <a:gd name="adj2" fmla="val 47504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TW" altLang="en-US" sz="24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  <a:hlinkClick r:id="rId6"/>
              </a:rPr>
              <a:t>按此</a:t>
            </a:r>
            <a:r>
              <a:rPr lang="zh-TW" altLang="en-US" sz="24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聆聽樂曲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（播放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00:0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0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-01:13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ea typeface="標楷體" panose="03000509000000000000" pitchFamily="65" charset="-120"/>
              </a:rPr>
              <a:t>）</a:t>
            </a:r>
            <a:endParaRPr lang="en-GB" sz="2400" dirty="0">
              <a:solidFill>
                <a:schemeClr val="accent5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Picture 97">
            <a:extLst>
              <a:ext uri="{FF2B5EF4-FFF2-40B4-BE49-F238E27FC236}">
                <a16:creationId xmlns:a16="http://schemas.microsoft.com/office/drawing/2014/main" id="{2BDBB718-62AA-42C3-AB93-E2D32A4B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268020" y="1669437"/>
            <a:ext cx="1756148" cy="180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peech Bubble: Rectangle with Corners Rounded 18">
            <a:extLst>
              <a:ext uri="{FF2B5EF4-FFF2-40B4-BE49-F238E27FC236}">
                <a16:creationId xmlns:a16="http://schemas.microsoft.com/office/drawing/2014/main" id="{06060D46-E06A-407C-9AD9-666AC9DF45E0}"/>
              </a:ext>
            </a:extLst>
          </p:cNvPr>
          <p:cNvSpPr/>
          <p:nvPr/>
        </p:nvSpPr>
        <p:spPr bwMode="auto">
          <a:xfrm>
            <a:off x="3038243" y="299409"/>
            <a:ext cx="7053282" cy="1369691"/>
          </a:xfrm>
          <a:prstGeom prst="wedgeRoundRectCallout">
            <a:avLst>
              <a:gd name="adj1" fmla="val 62772"/>
              <a:gd name="adj2" fmla="val 54297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一邊聆聽樂曲，一邊按節拍做動作。</a:t>
            </a:r>
            <a:endParaRPr lang="en-US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做動作時需注意以下地方：</a:t>
            </a:r>
            <a:endParaRPr 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090E9B-DD46-41BF-A580-70758568F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65751" r="10625" b="5900"/>
          <a:stretch/>
        </p:blipFill>
        <p:spPr>
          <a:xfrm>
            <a:off x="7346589" y="4624589"/>
            <a:ext cx="4893036" cy="235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1EBA7304-A10E-4323-86A0-4F825DD8D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374" y="1912093"/>
            <a:ext cx="7163963" cy="2751522"/>
          </a:xfrm>
          <a:custGeom>
            <a:avLst/>
            <a:gdLst>
              <a:gd name="connsiteX0" fmla="*/ 0 w 7163963"/>
              <a:gd name="connsiteY0" fmla="*/ 0 h 2751522"/>
              <a:gd name="connsiteX1" fmla="*/ 579630 w 7163963"/>
              <a:gd name="connsiteY1" fmla="*/ 0 h 2751522"/>
              <a:gd name="connsiteX2" fmla="*/ 1230899 w 7163963"/>
              <a:gd name="connsiteY2" fmla="*/ 0 h 2751522"/>
              <a:gd name="connsiteX3" fmla="*/ 1882168 w 7163963"/>
              <a:gd name="connsiteY3" fmla="*/ 0 h 2751522"/>
              <a:gd name="connsiteX4" fmla="*/ 2318519 w 7163963"/>
              <a:gd name="connsiteY4" fmla="*/ 0 h 2751522"/>
              <a:gd name="connsiteX5" fmla="*/ 3041428 w 7163963"/>
              <a:gd name="connsiteY5" fmla="*/ 0 h 2751522"/>
              <a:gd name="connsiteX6" fmla="*/ 3692697 w 7163963"/>
              <a:gd name="connsiteY6" fmla="*/ 0 h 2751522"/>
              <a:gd name="connsiteX7" fmla="*/ 4415606 w 7163963"/>
              <a:gd name="connsiteY7" fmla="*/ 0 h 2751522"/>
              <a:gd name="connsiteX8" fmla="*/ 5210155 w 7163963"/>
              <a:gd name="connsiteY8" fmla="*/ 0 h 2751522"/>
              <a:gd name="connsiteX9" fmla="*/ 5718145 w 7163963"/>
              <a:gd name="connsiteY9" fmla="*/ 0 h 2751522"/>
              <a:gd name="connsiteX10" fmla="*/ 6226135 w 7163963"/>
              <a:gd name="connsiteY10" fmla="*/ 0 h 2751522"/>
              <a:gd name="connsiteX11" fmla="*/ 7163963 w 7163963"/>
              <a:gd name="connsiteY11" fmla="*/ 0 h 2751522"/>
              <a:gd name="connsiteX12" fmla="*/ 7163963 w 7163963"/>
              <a:gd name="connsiteY12" fmla="*/ 605335 h 2751522"/>
              <a:gd name="connsiteX13" fmla="*/ 7163963 w 7163963"/>
              <a:gd name="connsiteY13" fmla="*/ 1348246 h 2751522"/>
              <a:gd name="connsiteX14" fmla="*/ 7163963 w 7163963"/>
              <a:gd name="connsiteY14" fmla="*/ 2008611 h 2751522"/>
              <a:gd name="connsiteX15" fmla="*/ 7163963 w 7163963"/>
              <a:gd name="connsiteY15" fmla="*/ 2751522 h 2751522"/>
              <a:gd name="connsiteX16" fmla="*/ 6584333 w 7163963"/>
              <a:gd name="connsiteY16" fmla="*/ 2751522 h 2751522"/>
              <a:gd name="connsiteX17" fmla="*/ 5933064 w 7163963"/>
              <a:gd name="connsiteY17" fmla="*/ 2751522 h 2751522"/>
              <a:gd name="connsiteX18" fmla="*/ 5210155 w 7163963"/>
              <a:gd name="connsiteY18" fmla="*/ 2751522 h 2751522"/>
              <a:gd name="connsiteX19" fmla="*/ 4702165 w 7163963"/>
              <a:gd name="connsiteY19" fmla="*/ 2751522 h 2751522"/>
              <a:gd name="connsiteX20" fmla="*/ 4265814 w 7163963"/>
              <a:gd name="connsiteY20" fmla="*/ 2751522 h 2751522"/>
              <a:gd name="connsiteX21" fmla="*/ 3829464 w 7163963"/>
              <a:gd name="connsiteY21" fmla="*/ 2751522 h 2751522"/>
              <a:gd name="connsiteX22" fmla="*/ 3178194 w 7163963"/>
              <a:gd name="connsiteY22" fmla="*/ 2751522 h 2751522"/>
              <a:gd name="connsiteX23" fmla="*/ 2598565 w 7163963"/>
              <a:gd name="connsiteY23" fmla="*/ 2751522 h 2751522"/>
              <a:gd name="connsiteX24" fmla="*/ 1875656 w 7163963"/>
              <a:gd name="connsiteY24" fmla="*/ 2751522 h 2751522"/>
              <a:gd name="connsiteX25" fmla="*/ 1439305 w 7163963"/>
              <a:gd name="connsiteY25" fmla="*/ 2751522 h 2751522"/>
              <a:gd name="connsiteX26" fmla="*/ 716396 w 7163963"/>
              <a:gd name="connsiteY26" fmla="*/ 2751522 h 2751522"/>
              <a:gd name="connsiteX27" fmla="*/ 0 w 7163963"/>
              <a:gd name="connsiteY27" fmla="*/ 2751522 h 2751522"/>
              <a:gd name="connsiteX28" fmla="*/ 0 w 7163963"/>
              <a:gd name="connsiteY28" fmla="*/ 2008611 h 2751522"/>
              <a:gd name="connsiteX29" fmla="*/ 0 w 7163963"/>
              <a:gd name="connsiteY29" fmla="*/ 1293215 h 2751522"/>
              <a:gd name="connsiteX30" fmla="*/ 0 w 7163963"/>
              <a:gd name="connsiteY30" fmla="*/ 660365 h 2751522"/>
              <a:gd name="connsiteX31" fmla="*/ 0 w 7163963"/>
              <a:gd name="connsiteY31" fmla="*/ 0 h 275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63963" h="2751522" fill="none" extrusionOk="0">
                <a:moveTo>
                  <a:pt x="0" y="0"/>
                </a:moveTo>
                <a:cubicBezTo>
                  <a:pt x="212394" y="25493"/>
                  <a:pt x="404243" y="-18185"/>
                  <a:pt x="579630" y="0"/>
                </a:cubicBezTo>
                <a:cubicBezTo>
                  <a:pt x="755017" y="18185"/>
                  <a:pt x="912136" y="32284"/>
                  <a:pt x="1230899" y="0"/>
                </a:cubicBezTo>
                <a:cubicBezTo>
                  <a:pt x="1549662" y="-32284"/>
                  <a:pt x="1720535" y="-17972"/>
                  <a:pt x="1882168" y="0"/>
                </a:cubicBezTo>
                <a:cubicBezTo>
                  <a:pt x="2043801" y="17972"/>
                  <a:pt x="2171725" y="9619"/>
                  <a:pt x="2318519" y="0"/>
                </a:cubicBezTo>
                <a:cubicBezTo>
                  <a:pt x="2465313" y="-9619"/>
                  <a:pt x="2791987" y="7777"/>
                  <a:pt x="3041428" y="0"/>
                </a:cubicBezTo>
                <a:cubicBezTo>
                  <a:pt x="3290869" y="-7777"/>
                  <a:pt x="3556605" y="1010"/>
                  <a:pt x="3692697" y="0"/>
                </a:cubicBezTo>
                <a:cubicBezTo>
                  <a:pt x="3828789" y="-1010"/>
                  <a:pt x="4162014" y="-20137"/>
                  <a:pt x="4415606" y="0"/>
                </a:cubicBezTo>
                <a:cubicBezTo>
                  <a:pt x="4669198" y="20137"/>
                  <a:pt x="4976288" y="-20261"/>
                  <a:pt x="5210155" y="0"/>
                </a:cubicBezTo>
                <a:cubicBezTo>
                  <a:pt x="5444022" y="20261"/>
                  <a:pt x="5498330" y="17159"/>
                  <a:pt x="5718145" y="0"/>
                </a:cubicBezTo>
                <a:cubicBezTo>
                  <a:pt x="5937960" y="-17159"/>
                  <a:pt x="6035903" y="-25249"/>
                  <a:pt x="6226135" y="0"/>
                </a:cubicBezTo>
                <a:cubicBezTo>
                  <a:pt x="6416367" y="25249"/>
                  <a:pt x="6715916" y="39087"/>
                  <a:pt x="7163963" y="0"/>
                </a:cubicBezTo>
                <a:cubicBezTo>
                  <a:pt x="7177847" y="265278"/>
                  <a:pt x="7185055" y="400455"/>
                  <a:pt x="7163963" y="605335"/>
                </a:cubicBezTo>
                <a:cubicBezTo>
                  <a:pt x="7142871" y="810216"/>
                  <a:pt x="7174364" y="1168914"/>
                  <a:pt x="7163963" y="1348246"/>
                </a:cubicBezTo>
                <a:cubicBezTo>
                  <a:pt x="7153562" y="1527578"/>
                  <a:pt x="7130964" y="1739700"/>
                  <a:pt x="7163963" y="2008611"/>
                </a:cubicBezTo>
                <a:cubicBezTo>
                  <a:pt x="7196962" y="2277523"/>
                  <a:pt x="7162331" y="2437349"/>
                  <a:pt x="7163963" y="2751522"/>
                </a:cubicBezTo>
                <a:cubicBezTo>
                  <a:pt x="6891967" y="2768287"/>
                  <a:pt x="6771823" y="2728157"/>
                  <a:pt x="6584333" y="2751522"/>
                </a:cubicBezTo>
                <a:cubicBezTo>
                  <a:pt x="6396843" y="2774888"/>
                  <a:pt x="6223301" y="2746561"/>
                  <a:pt x="5933064" y="2751522"/>
                </a:cubicBezTo>
                <a:cubicBezTo>
                  <a:pt x="5642827" y="2756483"/>
                  <a:pt x="5549723" y="2777506"/>
                  <a:pt x="5210155" y="2751522"/>
                </a:cubicBezTo>
                <a:cubicBezTo>
                  <a:pt x="4870587" y="2725538"/>
                  <a:pt x="4803799" y="2747945"/>
                  <a:pt x="4702165" y="2751522"/>
                </a:cubicBezTo>
                <a:cubicBezTo>
                  <a:pt x="4600531" y="2755100"/>
                  <a:pt x="4419572" y="2738091"/>
                  <a:pt x="4265814" y="2751522"/>
                </a:cubicBezTo>
                <a:cubicBezTo>
                  <a:pt x="4112056" y="2764953"/>
                  <a:pt x="4021582" y="2738136"/>
                  <a:pt x="3829464" y="2751522"/>
                </a:cubicBezTo>
                <a:cubicBezTo>
                  <a:pt x="3637346" y="2764909"/>
                  <a:pt x="3399245" y="2777757"/>
                  <a:pt x="3178194" y="2751522"/>
                </a:cubicBezTo>
                <a:cubicBezTo>
                  <a:pt x="2957143" y="2725288"/>
                  <a:pt x="2749439" y="2734124"/>
                  <a:pt x="2598565" y="2751522"/>
                </a:cubicBezTo>
                <a:cubicBezTo>
                  <a:pt x="2447691" y="2768920"/>
                  <a:pt x="2162832" y="2748766"/>
                  <a:pt x="1875656" y="2751522"/>
                </a:cubicBezTo>
                <a:cubicBezTo>
                  <a:pt x="1588480" y="2754278"/>
                  <a:pt x="1542631" y="2755519"/>
                  <a:pt x="1439305" y="2751522"/>
                </a:cubicBezTo>
                <a:cubicBezTo>
                  <a:pt x="1335979" y="2747525"/>
                  <a:pt x="1055481" y="2738385"/>
                  <a:pt x="716396" y="2751522"/>
                </a:cubicBezTo>
                <a:cubicBezTo>
                  <a:pt x="377311" y="2764659"/>
                  <a:pt x="244149" y="2774273"/>
                  <a:pt x="0" y="2751522"/>
                </a:cubicBezTo>
                <a:cubicBezTo>
                  <a:pt x="-32512" y="2416740"/>
                  <a:pt x="24441" y="2205397"/>
                  <a:pt x="0" y="2008611"/>
                </a:cubicBezTo>
                <a:cubicBezTo>
                  <a:pt x="-24441" y="1811825"/>
                  <a:pt x="31223" y="1461784"/>
                  <a:pt x="0" y="1293215"/>
                </a:cubicBezTo>
                <a:cubicBezTo>
                  <a:pt x="-31223" y="1124646"/>
                  <a:pt x="6453" y="831625"/>
                  <a:pt x="0" y="660365"/>
                </a:cubicBezTo>
                <a:cubicBezTo>
                  <a:pt x="-6453" y="489105"/>
                  <a:pt x="13567" y="297868"/>
                  <a:pt x="0" y="0"/>
                </a:cubicBezTo>
                <a:close/>
              </a:path>
              <a:path w="7163963" h="2751522" stroke="0" extrusionOk="0">
                <a:moveTo>
                  <a:pt x="0" y="0"/>
                </a:moveTo>
                <a:cubicBezTo>
                  <a:pt x="148049" y="-14788"/>
                  <a:pt x="321278" y="-17841"/>
                  <a:pt x="507990" y="0"/>
                </a:cubicBezTo>
                <a:cubicBezTo>
                  <a:pt x="694702" y="17841"/>
                  <a:pt x="859493" y="-26923"/>
                  <a:pt x="1087620" y="0"/>
                </a:cubicBezTo>
                <a:cubicBezTo>
                  <a:pt x="1315747" y="26923"/>
                  <a:pt x="1640705" y="30133"/>
                  <a:pt x="1882168" y="0"/>
                </a:cubicBezTo>
                <a:cubicBezTo>
                  <a:pt x="2123631" y="-30133"/>
                  <a:pt x="2330258" y="35640"/>
                  <a:pt x="2676717" y="0"/>
                </a:cubicBezTo>
                <a:cubicBezTo>
                  <a:pt x="3023176" y="-35640"/>
                  <a:pt x="3132022" y="27635"/>
                  <a:pt x="3471266" y="0"/>
                </a:cubicBezTo>
                <a:cubicBezTo>
                  <a:pt x="3810510" y="-27635"/>
                  <a:pt x="3841709" y="13615"/>
                  <a:pt x="4050895" y="0"/>
                </a:cubicBezTo>
                <a:cubicBezTo>
                  <a:pt x="4260081" y="-13615"/>
                  <a:pt x="4384771" y="16467"/>
                  <a:pt x="4630525" y="0"/>
                </a:cubicBezTo>
                <a:cubicBezTo>
                  <a:pt x="4876279" y="-16467"/>
                  <a:pt x="4992556" y="-19687"/>
                  <a:pt x="5210155" y="0"/>
                </a:cubicBezTo>
                <a:cubicBezTo>
                  <a:pt x="5427754" y="19687"/>
                  <a:pt x="5677867" y="38758"/>
                  <a:pt x="6004704" y="0"/>
                </a:cubicBezTo>
                <a:cubicBezTo>
                  <a:pt x="6331541" y="-38758"/>
                  <a:pt x="6689069" y="-34415"/>
                  <a:pt x="7163963" y="0"/>
                </a:cubicBezTo>
                <a:cubicBezTo>
                  <a:pt x="7165917" y="182572"/>
                  <a:pt x="7156060" y="365709"/>
                  <a:pt x="7163963" y="687881"/>
                </a:cubicBezTo>
                <a:cubicBezTo>
                  <a:pt x="7171866" y="1010053"/>
                  <a:pt x="7195014" y="1062810"/>
                  <a:pt x="7163963" y="1348246"/>
                </a:cubicBezTo>
                <a:cubicBezTo>
                  <a:pt x="7132912" y="1633683"/>
                  <a:pt x="7193781" y="1697594"/>
                  <a:pt x="7163963" y="1981096"/>
                </a:cubicBezTo>
                <a:cubicBezTo>
                  <a:pt x="7134146" y="2264598"/>
                  <a:pt x="7132092" y="2548237"/>
                  <a:pt x="7163963" y="2751522"/>
                </a:cubicBezTo>
                <a:cubicBezTo>
                  <a:pt x="6865274" y="2756998"/>
                  <a:pt x="6635826" y="2722193"/>
                  <a:pt x="6441054" y="2751522"/>
                </a:cubicBezTo>
                <a:cubicBezTo>
                  <a:pt x="6246282" y="2780851"/>
                  <a:pt x="6108483" y="2762139"/>
                  <a:pt x="6004704" y="2751522"/>
                </a:cubicBezTo>
                <a:cubicBezTo>
                  <a:pt x="5900925" y="2740906"/>
                  <a:pt x="5690637" y="2746348"/>
                  <a:pt x="5568353" y="2751522"/>
                </a:cubicBezTo>
                <a:cubicBezTo>
                  <a:pt x="5446069" y="2756696"/>
                  <a:pt x="5246421" y="2750325"/>
                  <a:pt x="5132003" y="2751522"/>
                </a:cubicBezTo>
                <a:cubicBezTo>
                  <a:pt x="5017585" y="2752720"/>
                  <a:pt x="4685852" y="2751142"/>
                  <a:pt x="4480733" y="2751522"/>
                </a:cubicBezTo>
                <a:cubicBezTo>
                  <a:pt x="4275614" y="2751903"/>
                  <a:pt x="4027435" y="2741856"/>
                  <a:pt x="3686185" y="2751522"/>
                </a:cubicBezTo>
                <a:cubicBezTo>
                  <a:pt x="3344935" y="2761188"/>
                  <a:pt x="3224774" y="2773119"/>
                  <a:pt x="3034915" y="2751522"/>
                </a:cubicBezTo>
                <a:cubicBezTo>
                  <a:pt x="2845056" y="2729926"/>
                  <a:pt x="2777724" y="2768290"/>
                  <a:pt x="2598565" y="2751522"/>
                </a:cubicBezTo>
                <a:cubicBezTo>
                  <a:pt x="2419406" y="2734755"/>
                  <a:pt x="2020975" y="2720376"/>
                  <a:pt x="1804016" y="2751522"/>
                </a:cubicBezTo>
                <a:cubicBezTo>
                  <a:pt x="1587057" y="2782668"/>
                  <a:pt x="1454279" y="2729034"/>
                  <a:pt x="1296026" y="2751522"/>
                </a:cubicBezTo>
                <a:cubicBezTo>
                  <a:pt x="1137773" y="2774011"/>
                  <a:pt x="983412" y="2776759"/>
                  <a:pt x="716396" y="2751522"/>
                </a:cubicBezTo>
                <a:cubicBezTo>
                  <a:pt x="449380" y="2726286"/>
                  <a:pt x="227676" y="2777021"/>
                  <a:pt x="0" y="2751522"/>
                </a:cubicBezTo>
                <a:cubicBezTo>
                  <a:pt x="27693" y="2610612"/>
                  <a:pt x="20754" y="2239065"/>
                  <a:pt x="0" y="2063642"/>
                </a:cubicBezTo>
                <a:cubicBezTo>
                  <a:pt x="-20754" y="1888219"/>
                  <a:pt x="-27393" y="1539651"/>
                  <a:pt x="0" y="1403276"/>
                </a:cubicBezTo>
                <a:cubicBezTo>
                  <a:pt x="27393" y="1266901"/>
                  <a:pt x="-15622" y="1002704"/>
                  <a:pt x="0" y="770426"/>
                </a:cubicBezTo>
                <a:cubicBezTo>
                  <a:pt x="15622" y="538148"/>
                  <a:pt x="-23292" y="271074"/>
                  <a:pt x="0" y="0"/>
                </a:cubicBezTo>
                <a:close/>
              </a:path>
            </a:pathLst>
          </a:custGeom>
          <a:solidFill>
            <a:schemeClr val="accent3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1836226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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　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選擇其中一種創作的動作；</a:t>
            </a:r>
            <a:endParaRPr lang="en-US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9438" indent="-579438">
              <a:buNone/>
            </a:pPr>
            <a:r>
              <a:rPr 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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　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控制動作所發出的聲響，不要讓它　　　蓋過樂曲的音量；</a:t>
            </a:r>
            <a:endParaRPr lang="en-US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9438" indent="-579438">
              <a:buNone/>
            </a:pPr>
            <a:r>
              <a:rPr 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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　</a:t>
            </a: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動作要以穩定節拍進行，並與樂曲的節拍一致。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94A3728-2294-49CC-992F-E3AEBAA4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574084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8CE76A15-266E-42B5-87FA-299EA90C9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188640"/>
            <a:ext cx="280732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掌握樂曲的節拍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59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70833E-6 0.00903 C 0.00508 0.01458 -0.00208 0.03148 -0.00247 0.03264 C -0.00299 0.02801 -0.00364 0.02431 -0.00364 0.01875 C -0.00364 0.01065 -0.00065 5.55112E-17 -2.70833E-6 5.55112E-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148478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3" y="1020763"/>
            <a:ext cx="7467600" cy="151447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13180" y="2985009"/>
            <a:ext cx="7891332" cy="133775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175" y="338604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825" y="1496105"/>
            <a:ext cx="65306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　，加深對穩定節拍的認識。</a:t>
            </a:r>
            <a:endParaRPr lang="zh-TW" altLang="zh-HK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475" y="3214933"/>
            <a:ext cx="69656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　　，</a:t>
            </a:r>
            <a:r>
              <a:rPr lang="zh-HK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聆聽歌曲</a:t>
            </a:r>
            <a:r>
              <a:rPr lang="en-US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If you are happy and you know it</a:t>
            </a:r>
            <a:r>
              <a:rPr lang="zh-HK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並跟着影片做動作。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手繪多邊形 17">
            <a:extLst>
              <a:ext uri="{FF2B5EF4-FFF2-40B4-BE49-F238E27FC236}">
                <a16:creationId xmlns:a16="http://schemas.microsoft.com/office/drawing/2014/main" id="{DB181A7C-98AA-4285-BBD3-0133A2E32C52}"/>
              </a:ext>
            </a:extLst>
          </p:cNvPr>
          <p:cNvSpPr>
            <a:spLocks/>
          </p:cNvSpPr>
          <p:nvPr/>
        </p:nvSpPr>
        <p:spPr bwMode="auto">
          <a:xfrm>
            <a:off x="2823117" y="4775273"/>
            <a:ext cx="7459284" cy="150664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A6167C0A-EDD0-4BB5-9B12-B6C0071C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257" y="534404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延伸學習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8D83D135-EDF8-44DE-ACA3-75A9F50C9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125" y="5082321"/>
            <a:ext cx="64978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學唱歌曲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《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滴答鐘聲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》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，並創作一些動作，然後一邊唱歌，一邊做動作。</a:t>
            </a:r>
            <a:endParaRPr lang="en-US" altLang="zh-TW" sz="26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625E329-5266-4AAC-818A-D42D35291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58" y="3202176"/>
            <a:ext cx="560881" cy="55478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nextslide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EB361E86-C842-43FF-B8B4-62DB1F4403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283366"/>
              </p:ext>
            </p:extLst>
          </p:nvPr>
        </p:nvGraphicFramePr>
        <p:xfrm>
          <a:off x="5592763" y="1658938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showAsIcon="1" r:id="rId10" imgW="380850" imgH="771525" progId="Word.Document.8">
                  <p:embed/>
                </p:oleObj>
              </mc:Choice>
              <mc:Fallback>
                <p:oleObj name="Document" showAsIcon="1" r:id="rId10" imgW="380850" imgH="771525" progId="Word.Document.8">
                  <p:embed/>
                  <p:pic>
                    <p:nvPicPr>
                      <p:cNvPr id="2" name="物件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EB361E86-C842-43FF-B8B4-62DB1F4403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92763" y="1658938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34772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02" y="153962"/>
            <a:ext cx="323669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滴答鐘聲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740768" y="1340316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730935" y="2263840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49459" y="6341410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E3B41D2-FBEB-4524-A1AA-9EAF5F778C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508" b="9190"/>
          <a:stretch/>
        </p:blipFill>
        <p:spPr>
          <a:xfrm>
            <a:off x="3729708" y="136177"/>
            <a:ext cx="5667079" cy="6739246"/>
          </a:xfrm>
          <a:prstGeom prst="rect">
            <a:avLst/>
          </a:prstGeom>
        </p:spPr>
      </p:pic>
      <p:pic>
        <p:nvPicPr>
          <p:cNvPr id="3" name="Music_1A_M2_Ch3_extra song01_m">
            <a:hlinkClick r:id="" action="ppaction://media"/>
            <a:extLst>
              <a:ext uri="{FF2B5EF4-FFF2-40B4-BE49-F238E27FC236}">
                <a16:creationId xmlns:a16="http://schemas.microsoft.com/office/drawing/2014/main" id="{07C4A94D-A531-4A0D-A228-59E949B8E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314" y="1421926"/>
            <a:ext cx="372859" cy="360000"/>
          </a:xfrm>
          <a:prstGeom prst="rect">
            <a:avLst/>
          </a:prstGeom>
        </p:spPr>
      </p:pic>
      <p:pic>
        <p:nvPicPr>
          <p:cNvPr id="4" name="Music_1A_M2_Ch3_extra song01_s">
            <a:hlinkClick r:id="" action="ppaction://media"/>
            <a:extLst>
              <a:ext uri="{FF2B5EF4-FFF2-40B4-BE49-F238E27FC236}">
                <a16:creationId xmlns:a16="http://schemas.microsoft.com/office/drawing/2014/main" id="{49C942A0-B80D-45DC-881F-B19195ADEE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313" y="2345450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78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9130"/>
            <a:ext cx="8892988" cy="2374900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探索日常生活中聲音的節拍。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以穩定的節拍讀句子和做動作。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創作動作，以表達穩定的節拍。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399" y="274638"/>
            <a:ext cx="811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閉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上眼睛，把手按在胸前，感覺心臟跳動的節拍。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26931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心臟跳動的節拍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F0AD1956-5628-441D-809D-E3B6912297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15750" r="68500" b="61221"/>
          <a:stretch/>
        </p:blipFill>
        <p:spPr>
          <a:xfrm>
            <a:off x="1540822" y="1156462"/>
            <a:ext cx="2232248" cy="326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4" name="Group 7">
            <a:extLst>
              <a:ext uri="{FF2B5EF4-FFF2-40B4-BE49-F238E27FC236}">
                <a16:creationId xmlns:a16="http://schemas.microsoft.com/office/drawing/2014/main" id="{39EC7CBB-5A83-43B6-9986-9643FDCE5EDF}"/>
              </a:ext>
            </a:extLst>
          </p:cNvPr>
          <p:cNvGrpSpPr/>
          <p:nvPr/>
        </p:nvGrpSpPr>
        <p:grpSpPr>
          <a:xfrm>
            <a:off x="4439818" y="2033840"/>
            <a:ext cx="6068028" cy="2187248"/>
            <a:chOff x="9635740" y="1230967"/>
            <a:chExt cx="2735301" cy="2819727"/>
          </a:xfrm>
        </p:grpSpPr>
        <p:sp>
          <p:nvSpPr>
            <p:cNvPr id="45" name="Speech Bubble: Rectangle with Corners Rounded 18">
              <a:extLst>
                <a:ext uri="{FF2B5EF4-FFF2-40B4-BE49-F238E27FC236}">
                  <a16:creationId xmlns:a16="http://schemas.microsoft.com/office/drawing/2014/main" id="{A16815D9-95C5-4240-8D84-9956A1FAD67F}"/>
                </a:ext>
              </a:extLst>
            </p:cNvPr>
            <p:cNvSpPr/>
            <p:nvPr/>
          </p:nvSpPr>
          <p:spPr bwMode="auto">
            <a:xfrm>
              <a:off x="9635740" y="1230967"/>
              <a:ext cx="2206028" cy="2819727"/>
            </a:xfrm>
            <a:prstGeom prst="wedgeRoundRectCallout">
              <a:avLst>
                <a:gd name="adj1" fmla="val -68211"/>
                <a:gd name="adj2" fmla="val -41989"/>
                <a:gd name="adj3" fmla="val 16667"/>
              </a:avLst>
            </a:prstGeom>
            <a:solidFill>
              <a:schemeClr val="accent5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6" name="矩形 1">
              <a:extLst>
                <a:ext uri="{FF2B5EF4-FFF2-40B4-BE49-F238E27FC236}">
                  <a16:creationId xmlns:a16="http://schemas.microsoft.com/office/drawing/2014/main" id="{E996DE30-D6B3-48F3-89E4-B7E2F1E8D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4533" y="1358615"/>
              <a:ext cx="2556508" cy="169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HK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跟着心跳輕聲説</a:t>
              </a:r>
              <a:r>
                <a:rPr lang="zh-TW" altLang="en-US" sz="3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endParaRPr lang="en-US" altLang="zh-HK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buNone/>
              </a:pPr>
              <a:endParaRPr 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79BA6C69-CAE1-4E18-ACCF-949DF57046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8" t="20671" r="15876" b="65750"/>
          <a:stretch/>
        </p:blipFill>
        <p:spPr>
          <a:xfrm>
            <a:off x="4720096" y="2800651"/>
            <a:ext cx="4032448" cy="1337168"/>
          </a:xfrm>
          <a:prstGeom prst="rect">
            <a:avLst/>
          </a:prstGeom>
        </p:spPr>
      </p:pic>
      <p:pic>
        <p:nvPicPr>
          <p:cNvPr id="8" name="1AU3_beating heart">
            <a:hlinkClick r:id="" action="ppaction://media"/>
            <a:extLst>
              <a:ext uri="{FF2B5EF4-FFF2-40B4-BE49-F238E27FC236}">
                <a16:creationId xmlns:a16="http://schemas.microsoft.com/office/drawing/2014/main" id="{C4018C56-FC7C-4BAE-94B7-E0D21361E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108" y="3589323"/>
            <a:ext cx="340944" cy="329186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58A95C25-C071-4A62-8604-15553FB7AA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40838" r="14563" b="45800"/>
          <a:stretch/>
        </p:blipFill>
        <p:spPr>
          <a:xfrm>
            <a:off x="4076465" y="4714554"/>
            <a:ext cx="7302643" cy="1728974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1FE67F2B-0BDA-4690-8C9E-73A4AD373A80}"/>
              </a:ext>
            </a:extLst>
          </p:cNvPr>
          <p:cNvSpPr/>
          <p:nvPr/>
        </p:nvSpPr>
        <p:spPr bwMode="auto">
          <a:xfrm>
            <a:off x="5842762" y="5408389"/>
            <a:ext cx="506475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3FDB348-F430-42AF-AF88-2E4455698E59}"/>
              </a:ext>
            </a:extLst>
          </p:cNvPr>
          <p:cNvSpPr/>
          <p:nvPr/>
        </p:nvSpPr>
        <p:spPr bwMode="auto">
          <a:xfrm>
            <a:off x="1145667" y="5331659"/>
            <a:ext cx="2624546" cy="739757"/>
          </a:xfrm>
          <a:prstGeom prst="round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4" name="矩形 1">
            <a:extLst>
              <a:ext uri="{FF2B5EF4-FFF2-40B4-BE49-F238E27FC236}">
                <a16:creationId xmlns:a16="http://schemas.microsoft.com/office/drawing/2014/main" id="{DFF6A031-0265-47B4-BD94-85390591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904" y="5417800"/>
            <a:ext cx="2534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你有甚麼發現</a:t>
            </a:r>
            <a:r>
              <a:rPr lang="en-US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7">
            <a:extLst>
              <a:ext uri="{FF2B5EF4-FFF2-40B4-BE49-F238E27FC236}">
                <a16:creationId xmlns:a16="http://schemas.microsoft.com/office/drawing/2014/main" id="{8232A383-A87A-4870-A456-4F656B27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815508" y="935427"/>
            <a:ext cx="1634935" cy="16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7">
            <a:extLst>
              <a:ext uri="{FF2B5EF4-FFF2-40B4-BE49-F238E27FC236}">
                <a16:creationId xmlns:a16="http://schemas.microsoft.com/office/drawing/2014/main" id="{03FE2955-F5ED-4577-B599-4C05B7BA38F6}"/>
              </a:ext>
            </a:extLst>
          </p:cNvPr>
          <p:cNvGrpSpPr/>
          <p:nvPr/>
        </p:nvGrpSpPr>
        <p:grpSpPr>
          <a:xfrm>
            <a:off x="2733475" y="846138"/>
            <a:ext cx="6403656" cy="1286718"/>
            <a:chOff x="9719728" y="1181206"/>
            <a:chExt cx="2692841" cy="1196893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D7834CCD-6BEC-4BBA-BDD1-FD66C0E8A223}"/>
                </a:ext>
              </a:extLst>
            </p:cNvPr>
            <p:cNvSpPr/>
            <p:nvPr/>
          </p:nvSpPr>
          <p:spPr bwMode="auto">
            <a:xfrm>
              <a:off x="9719728" y="1181206"/>
              <a:ext cx="2692841" cy="1196893"/>
            </a:xfrm>
            <a:prstGeom prst="wedgeRoundRectCallout">
              <a:avLst>
                <a:gd name="adj1" fmla="val 62096"/>
                <a:gd name="adj2" fmla="val 1408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A2769861-3F49-4EB9-AC68-C1D2DAEB6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1894" y="1236024"/>
              <a:ext cx="2556508" cy="86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在日常生活中，哪些東西發出的聲音跟心跳節拍相似？</a:t>
              </a:r>
            </a:p>
          </p:txBody>
        </p:sp>
      </p:grp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DB38F2B-3685-4999-837D-0EA4828418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65262" r="48486" b="8436"/>
          <a:stretch/>
        </p:blipFill>
        <p:spPr>
          <a:xfrm>
            <a:off x="1513741" y="2996952"/>
            <a:ext cx="2925375" cy="270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02FDB785-27E9-487B-BEE5-2C2DF0F659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5" t="66046" r="10626" b="9050"/>
          <a:stretch/>
        </p:blipFill>
        <p:spPr>
          <a:xfrm>
            <a:off x="6230415" y="2973098"/>
            <a:ext cx="3225892" cy="273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75">
            <a:extLst>
              <a:ext uri="{FF2B5EF4-FFF2-40B4-BE49-F238E27FC236}">
                <a16:creationId xmlns:a16="http://schemas.microsoft.com/office/drawing/2014/main" id="{C76C4E6A-30D0-42AA-810F-6B0B6F18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488" y="5771037"/>
            <a:ext cx="2867880" cy="510778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手錶</a:t>
            </a:r>
            <a:r>
              <a:rPr lang="zh-HK" altLang="en-US" sz="24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內機械的跳動</a:t>
            </a:r>
          </a:p>
        </p:txBody>
      </p:sp>
      <p:sp>
        <p:nvSpPr>
          <p:cNvPr id="25" name="TextBox 75">
            <a:extLst>
              <a:ext uri="{FF2B5EF4-FFF2-40B4-BE49-F238E27FC236}">
                <a16:creationId xmlns:a16="http://schemas.microsoft.com/office/drawing/2014/main" id="{4953BD3A-6AA1-4953-BED0-433782CC8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884" y="5827150"/>
            <a:ext cx="1355712" cy="510778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拍球</a:t>
            </a:r>
            <a:endParaRPr lang="zh-HK" altLang="en-US" sz="2400" dirty="0">
              <a:solidFill>
                <a:srgbClr val="99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1AU3_watch">
            <a:hlinkClick r:id="" action="ppaction://media"/>
            <a:extLst>
              <a:ext uri="{FF2B5EF4-FFF2-40B4-BE49-F238E27FC236}">
                <a16:creationId xmlns:a16="http://schemas.microsoft.com/office/drawing/2014/main" id="{1E638AFC-2B97-467E-81A4-7D7FAEEC7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292" y="5846426"/>
            <a:ext cx="372858" cy="360000"/>
          </a:xfrm>
          <a:prstGeom prst="rect">
            <a:avLst/>
          </a:prstGeom>
        </p:spPr>
      </p:pic>
      <p:pic>
        <p:nvPicPr>
          <p:cNvPr id="12" name="1AU3_ball">
            <a:hlinkClick r:id="" action="ppaction://media"/>
            <a:extLst>
              <a:ext uri="{FF2B5EF4-FFF2-40B4-BE49-F238E27FC236}">
                <a16:creationId xmlns:a16="http://schemas.microsoft.com/office/drawing/2014/main" id="{6C4A0CB5-EED6-4485-8523-E39190252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2836" y="5896413"/>
            <a:ext cx="372859" cy="36000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6F7C6B01-91F2-43A6-9950-49522451C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928DA665-A2A0-4498-8ED7-9BCDA96A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26931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心臟跳動的節拍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8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5 0.0081 4.58333E-6 0.00902 C 0.00507 0.01458 -0.00209 0.03148 -0.00248 0.03264 C -0.003 0.02801 -0.00365 0.0243 -0.00365 0.01875 C -0.00365 0.01064 -0.00066 3.7037E-6 4.58333E-6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280732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日常生活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的聲音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E70B16F9-CC5D-4596-86BD-CD287F8B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835" y="134265"/>
            <a:ext cx="83957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閉上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眼睛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兩段錄音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，猜猜是甚麼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事物發出的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聲音。哪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種事物發出的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聲音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是</a:t>
            </a:r>
            <a:r>
              <a:rPr lang="zh-HK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以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穩定的節拍進行的？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3" name="TextBox 75">
            <a:extLst>
              <a:ext uri="{FF2B5EF4-FFF2-40B4-BE49-F238E27FC236}">
                <a16:creationId xmlns:a16="http://schemas.microsoft.com/office/drawing/2014/main" id="{77FFDC18-ECEC-48A6-9E24-2011AD445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428" y="1500215"/>
            <a:ext cx="2133340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錄音二：</a:t>
            </a:r>
            <a:endParaRPr lang="en-US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00D5952-CDF3-4678-91EE-843CF7F96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519714" y="3893471"/>
            <a:ext cx="1461678" cy="2964529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7BFE420A-A480-4893-97C4-D5DAA1925455}"/>
              </a:ext>
            </a:extLst>
          </p:cNvPr>
          <p:cNvSpPr/>
          <p:nvPr/>
        </p:nvSpPr>
        <p:spPr bwMode="auto">
          <a:xfrm>
            <a:off x="2065306" y="2740520"/>
            <a:ext cx="3291663" cy="1143000"/>
          </a:xfrm>
          <a:prstGeom prst="wedgeRoundRectCallout">
            <a:avLst>
              <a:gd name="adj1" fmla="val -67478"/>
              <a:gd name="adj2" fmla="val 51298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錄音一是</a:t>
            </a:r>
            <a:r>
              <a:rPr lang="zh-TW" altLang="en-US" sz="2800" dirty="0">
                <a:solidFill>
                  <a:srgbClr val="FF9933"/>
                </a:solidFill>
                <a:ea typeface="標楷體" panose="03000509000000000000" pitchFamily="65" charset="-120"/>
              </a:rPr>
              <a:t>咳嗽聲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；</a:t>
            </a:r>
            <a:endParaRPr lang="en-US" altLang="zh-TW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algn="ctr"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錄音二是</a:t>
            </a:r>
            <a:r>
              <a:rPr lang="zh-TW" altLang="en-US" sz="2800" dirty="0">
                <a:solidFill>
                  <a:srgbClr val="FF9933"/>
                </a:solidFill>
                <a:ea typeface="標楷體" panose="03000509000000000000" pitchFamily="65" charset="-120"/>
              </a:rPr>
              <a:t>踏步聲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algn="ctr" eaLnBrk="1" hangingPunct="1"/>
            <a:endParaRPr lang="en-GB" sz="24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9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DF070E3-91FC-436B-A282-F0F7126CD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175212" y="3691266"/>
            <a:ext cx="1594129" cy="3212976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6B1519D1-C538-443B-9485-FFD1DD99CAB3}"/>
              </a:ext>
            </a:extLst>
          </p:cNvPr>
          <p:cNvSpPr/>
          <p:nvPr/>
        </p:nvSpPr>
        <p:spPr bwMode="auto">
          <a:xfrm>
            <a:off x="5936129" y="3691266"/>
            <a:ext cx="3816424" cy="1153189"/>
          </a:xfrm>
          <a:prstGeom prst="wedgeRoundRectCallout">
            <a:avLst>
              <a:gd name="adj1" fmla="val 63919"/>
              <a:gd name="adj2" fmla="val 3177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FF9933"/>
                </a:solidFill>
                <a:ea typeface="標楷體" panose="03000509000000000000" pitchFamily="65" charset="-120"/>
              </a:rPr>
              <a:t>踏步聲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是以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穩定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的節拍進行的。</a:t>
            </a:r>
            <a:endParaRPr lang="en-US" sz="2800" dirty="0">
              <a:solidFill>
                <a:srgbClr val="FF9933"/>
              </a:solidFill>
              <a:ea typeface="標楷體" panose="03000509000000000000" pitchFamily="65" charset="-120"/>
            </a:endParaRPr>
          </a:p>
          <a:p>
            <a:pPr algn="ctr" eaLnBrk="1" hangingPunct="1"/>
            <a:endParaRPr lang="en-GB" sz="24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1AU3_walking">
            <a:hlinkClick r:id="" action="ppaction://media"/>
            <a:extLst>
              <a:ext uri="{FF2B5EF4-FFF2-40B4-BE49-F238E27FC236}">
                <a16:creationId xmlns:a16="http://schemas.microsoft.com/office/drawing/2014/main" id="{E29F2218-1CC2-4D95-A1B8-25CDBA1B3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405" y="1628840"/>
            <a:ext cx="372859" cy="360000"/>
          </a:xfrm>
          <a:prstGeom prst="rect">
            <a:avLst/>
          </a:prstGeom>
        </p:spPr>
      </p:pic>
      <p:sp>
        <p:nvSpPr>
          <p:cNvPr id="16" name="TextBox 75">
            <a:extLst>
              <a:ext uri="{FF2B5EF4-FFF2-40B4-BE49-F238E27FC236}">
                <a16:creationId xmlns:a16="http://schemas.microsoft.com/office/drawing/2014/main" id="{034D2E61-62EE-4BD9-8B32-46FDDAD5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553" y="1519399"/>
            <a:ext cx="2133340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錄音一：</a:t>
            </a:r>
            <a:endParaRPr lang="en-US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1AU3_coughing">
            <a:hlinkClick r:id="" action="ppaction://media"/>
            <a:extLst>
              <a:ext uri="{FF2B5EF4-FFF2-40B4-BE49-F238E27FC236}">
                <a16:creationId xmlns:a16="http://schemas.microsoft.com/office/drawing/2014/main" id="{ED7393D3-38C8-492F-8D56-C4E0305AE4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026" y="1624701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280732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日常生活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的聲音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7BFE420A-A480-4893-97C4-D5DAA1925455}"/>
              </a:ext>
            </a:extLst>
          </p:cNvPr>
          <p:cNvSpPr/>
          <p:nvPr/>
        </p:nvSpPr>
        <p:spPr bwMode="auto">
          <a:xfrm>
            <a:off x="6049863" y="3164728"/>
            <a:ext cx="3921809" cy="1560416"/>
          </a:xfrm>
          <a:prstGeom prst="wedgeRoundRectCallout">
            <a:avLst>
              <a:gd name="adj1" fmla="val -65741"/>
              <a:gd name="adj2" fmla="val 19761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課室內有</a:t>
            </a:r>
            <a:r>
              <a:rPr lang="zh-TW" altLang="en-US" sz="2800" dirty="0">
                <a:solidFill>
                  <a:srgbClr val="D60093"/>
                </a:solidFill>
                <a:ea typeface="標楷體" panose="03000509000000000000" pitchFamily="65" charset="-120"/>
              </a:rPr>
              <a:t>冷氣機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發出的聲音，它是以</a:t>
            </a:r>
            <a:r>
              <a:rPr lang="zh-TW" altLang="en-US" sz="2800" dirty="0">
                <a:solidFill>
                  <a:srgbClr val="D60093"/>
                </a:solidFill>
                <a:ea typeface="標楷體" panose="03000509000000000000" pitchFamily="65" charset="-120"/>
              </a:rPr>
              <a:t>穩定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的節拍進行的。還有</a:t>
            </a:r>
            <a:r>
              <a:rPr lang="en-US" altLang="zh-TW" sz="2800" dirty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en-GB" sz="2800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35264751-6EA4-46D8-95AD-EFC8CA0B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88090" y="1096301"/>
            <a:ext cx="1634935" cy="16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A480108C-4610-4BA8-A029-038C5C858AC9}"/>
              </a:ext>
            </a:extLst>
          </p:cNvPr>
          <p:cNvGrpSpPr/>
          <p:nvPr/>
        </p:nvGrpSpPr>
        <p:grpSpPr>
          <a:xfrm>
            <a:off x="2733475" y="846137"/>
            <a:ext cx="6403656" cy="2121036"/>
            <a:chOff x="9719728" y="1181205"/>
            <a:chExt cx="2692841" cy="1972968"/>
          </a:xfrm>
        </p:grpSpPr>
        <p:sp>
          <p:nvSpPr>
            <p:cNvPr id="20" name="Speech Bubble: Rectangle with Corners Rounded 18">
              <a:extLst>
                <a:ext uri="{FF2B5EF4-FFF2-40B4-BE49-F238E27FC236}">
                  <a16:creationId xmlns:a16="http://schemas.microsoft.com/office/drawing/2014/main" id="{E700CEDD-5E27-4B65-9DEB-C46B4E8B8DA2}"/>
                </a:ext>
              </a:extLst>
            </p:cNvPr>
            <p:cNvSpPr/>
            <p:nvPr/>
          </p:nvSpPr>
          <p:spPr bwMode="auto">
            <a:xfrm>
              <a:off x="9719728" y="1181205"/>
              <a:ext cx="2692841" cy="1645441"/>
            </a:xfrm>
            <a:prstGeom prst="wedgeRoundRectCallout">
              <a:avLst>
                <a:gd name="adj1" fmla="val 65438"/>
                <a:gd name="adj2" fmla="val 1078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1C8736F7-D165-43B8-AB26-4D90E96B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1894" y="1236024"/>
              <a:ext cx="2556508" cy="1918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閉上眼睛，聽聽課室內及課室周圍有甚麼聲音。哪些聲音是以穩定的節拍進行的？</a:t>
              </a:r>
            </a:p>
            <a:p>
              <a:pPr eaLnBrk="1" hangingPunct="1">
                <a:spcBef>
                  <a:spcPct val="0"/>
                </a:spcBef>
                <a:buNone/>
              </a:pPr>
              <a:endPara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4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2ACA2C46-92E6-4217-8E74-BAB849081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3747671" y="3687200"/>
            <a:ext cx="15121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4 0.0081 1.875E-6 0.00903 C 0.00508 0.01458 -0.00209 0.03148 -0.00248 0.03264 C -0.003 0.02801 -0.00365 0.0243 -0.00365 0.01875 C -0.00365 0.01065 -0.00065 2.59259E-6 1.875E-6 2.59259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2378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8073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913"/>
            <a:ext cx="280732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日常生活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的聲音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35264751-6EA4-46D8-95AD-EFC8CA0B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15823" y="941883"/>
            <a:ext cx="1634935" cy="16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A480108C-4610-4BA8-A029-038C5C858AC9}"/>
              </a:ext>
            </a:extLst>
          </p:cNvPr>
          <p:cNvGrpSpPr/>
          <p:nvPr/>
        </p:nvGrpSpPr>
        <p:grpSpPr>
          <a:xfrm>
            <a:off x="3021982" y="466127"/>
            <a:ext cx="6403656" cy="1679640"/>
            <a:chOff x="9719728" y="894496"/>
            <a:chExt cx="2692841" cy="2764106"/>
          </a:xfrm>
        </p:grpSpPr>
        <p:sp>
          <p:nvSpPr>
            <p:cNvPr id="20" name="Speech Bubble: Rectangle with Corners Rounded 18">
              <a:extLst>
                <a:ext uri="{FF2B5EF4-FFF2-40B4-BE49-F238E27FC236}">
                  <a16:creationId xmlns:a16="http://schemas.microsoft.com/office/drawing/2014/main" id="{E700CEDD-5E27-4B65-9DEB-C46B4E8B8DA2}"/>
                </a:ext>
              </a:extLst>
            </p:cNvPr>
            <p:cNvSpPr/>
            <p:nvPr/>
          </p:nvSpPr>
          <p:spPr bwMode="auto">
            <a:xfrm>
              <a:off x="9719728" y="894496"/>
              <a:ext cx="2692841" cy="2764106"/>
            </a:xfrm>
            <a:prstGeom prst="wedgeRoundRectCallout">
              <a:avLst>
                <a:gd name="adj1" fmla="val 60425"/>
                <a:gd name="adj2" fmla="val 2154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1C8736F7-D165-43B8-AB26-4D90E96B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7730" y="989840"/>
              <a:ext cx="2556508" cy="258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在日常生活中，有不少能發出穩定節拍聲音的東西，試列舉一些例子。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C83CE5F-F34B-4D3D-B576-772C065EF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80" y="3658582"/>
            <a:ext cx="4690475" cy="321297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418D7203-4461-4046-88D3-56C388899D93}"/>
              </a:ext>
            </a:extLst>
          </p:cNvPr>
          <p:cNvSpPr/>
          <p:nvPr/>
        </p:nvSpPr>
        <p:spPr bwMode="auto">
          <a:xfrm>
            <a:off x="1097554" y="2880060"/>
            <a:ext cx="2125072" cy="1066130"/>
          </a:xfrm>
          <a:prstGeom prst="wedgeRoundRectCallout">
            <a:avLst>
              <a:gd name="adj1" fmla="val 39206"/>
              <a:gd name="adj2" fmla="val 81085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行人過路燈的提示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聲</a:t>
            </a:r>
            <a:endParaRPr lang="en-GB" sz="24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420F0999-E854-4D21-B656-9F4A55EAE2EA}"/>
              </a:ext>
            </a:extLst>
          </p:cNvPr>
          <p:cNvSpPr/>
          <p:nvPr/>
        </p:nvSpPr>
        <p:spPr bwMode="auto">
          <a:xfrm>
            <a:off x="5098123" y="2473390"/>
            <a:ext cx="1770145" cy="702429"/>
          </a:xfrm>
          <a:prstGeom prst="wedgeRoundRectCallout">
            <a:avLst>
              <a:gd name="adj1" fmla="val -2134"/>
              <a:gd name="adj2" fmla="val 99174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鬧鐘響聲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B39EFC20-2A8E-4897-BF99-F05AA865EC5E}"/>
              </a:ext>
            </a:extLst>
          </p:cNvPr>
          <p:cNvSpPr/>
          <p:nvPr/>
        </p:nvSpPr>
        <p:spPr bwMode="auto">
          <a:xfrm>
            <a:off x="8188855" y="2942595"/>
            <a:ext cx="1723570" cy="702429"/>
          </a:xfrm>
          <a:prstGeom prst="wedgeRoundRectCallout">
            <a:avLst>
              <a:gd name="adj1" fmla="val -53791"/>
              <a:gd name="adj2" fmla="val 85325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電風筒聲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34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9 -0.00208 0.03148 -0.00247 0.03264 C -0.00299 0.02801 -0.00364 0.02431 -0.00364 0.01875 C -0.00364 0.01065 -0.00065 -2.22222E-6 -1.66667E-6 -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2378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419263" cy="574084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03264"/>
            <a:ext cx="34192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以穩定的節拍讀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句子</a:t>
            </a: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BD546780-F4C7-4730-B89F-3E43641A3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969577"/>
            <a:ext cx="92739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老</a:t>
            </a:r>
            <a:r>
              <a:rPr lang="zh-HK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師當領袖，學生跟領袖以穩定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的</a:t>
            </a:r>
            <a:r>
              <a:rPr lang="zh-HK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節拍讀句子。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B9EF51-2173-4C68-8AAD-4A57ECAB11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8" t="11151" r="29000" b="69950"/>
          <a:stretch/>
        </p:blipFill>
        <p:spPr>
          <a:xfrm>
            <a:off x="3493031" y="2106628"/>
            <a:ext cx="5205937" cy="32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一張含有 玩具, 布偶 的圖片&#10;&#10;自動產生的描述">
            <a:extLst>
              <a:ext uri="{FF2B5EF4-FFF2-40B4-BE49-F238E27FC236}">
                <a16:creationId xmlns:a16="http://schemas.microsoft.com/office/drawing/2014/main" id="{9C180C0B-DFD1-4B69-9887-1E24D9064B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64" l="10000" r="90000">
                        <a14:foregroundMark x1="46349" y1="7203" x2="46349" y2="7203"/>
                        <a14:foregroundMark x1="39524" y1="7203" x2="39524" y2="7203"/>
                        <a14:foregroundMark x1="44921" y1="29873" x2="44921" y2="29873"/>
                        <a14:foregroundMark x1="56190" y1="28814" x2="56190" y2="28814"/>
                        <a14:foregroundMark x1="56984" y1="28814" x2="56984" y2="28814"/>
                        <a14:foregroundMark x1="58095" y1="28814" x2="58095" y2="28814"/>
                        <a14:foregroundMark x1="58095" y1="28814" x2="58095" y2="28814"/>
                        <a14:foregroundMark x1="41429" y1="28390" x2="41429" y2="28390"/>
                        <a14:foregroundMark x1="43016" y1="28814" x2="43016" y2="28814"/>
                        <a14:foregroundMark x1="45714" y1="93008" x2="45714" y2="93008"/>
                        <a14:foregroundMark x1="45238" y1="79873" x2="45238" y2="79873"/>
                        <a14:foregroundMark x1="32381" y1="94492" x2="32381" y2="94492"/>
                        <a14:foregroundMark x1="48730" y1="98517" x2="48730" y2="98517"/>
                        <a14:foregroundMark x1="44127" y1="0" x2="44921" y2="0"/>
                        <a14:foregroundMark x1="75079" y1="99364" x2="82698" y2="98093"/>
                        <a14:foregroundMark x1="68254" y1="98941" x2="68254" y2="98941"/>
                        <a14:foregroundMark x1="33016" y1="98517" x2="33016" y2="98517"/>
                        <a14:foregroundMark x1="29365" y1="99364" x2="29365" y2="99364"/>
                        <a14:backgroundMark x1="48254" y1="1483" x2="48254" y2="1483"/>
                        <a14:backgroundMark x1="50159" y1="1059" x2="44921" y2="0"/>
                        <a14:backgroundMark x1="45714" y1="0" x2="55079" y2="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15" y="3714888"/>
            <a:ext cx="4235568" cy="3173316"/>
          </a:xfrm>
          <a:prstGeom prst="rect">
            <a:avLst/>
          </a:prstGeom>
        </p:spPr>
      </p:pic>
      <p:pic>
        <p:nvPicPr>
          <p:cNvPr id="6" name="1AP1502">
            <a:hlinkClick r:id="" action="ppaction://media"/>
            <a:extLst>
              <a:ext uri="{FF2B5EF4-FFF2-40B4-BE49-F238E27FC236}">
                <a16:creationId xmlns:a16="http://schemas.microsoft.com/office/drawing/2014/main" id="{A94A0F30-79F7-428D-A99D-46DA6375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6604" y="3027198"/>
            <a:ext cx="372859" cy="360000"/>
          </a:xfrm>
          <a:prstGeom prst="rect">
            <a:avLst/>
          </a:prstGeom>
        </p:spPr>
      </p:pic>
      <p:pic>
        <p:nvPicPr>
          <p:cNvPr id="7" name="1AP1503">
            <a:hlinkClick r:id="" action="ppaction://media"/>
            <a:extLst>
              <a:ext uri="{FF2B5EF4-FFF2-40B4-BE49-F238E27FC236}">
                <a16:creationId xmlns:a16="http://schemas.microsoft.com/office/drawing/2014/main" id="{885B00A2-2553-4A49-9C44-A7D839EC85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6603" y="3755426"/>
            <a:ext cx="372859" cy="360000"/>
          </a:xfrm>
          <a:prstGeom prst="rect">
            <a:avLst/>
          </a:prstGeom>
        </p:spPr>
      </p:pic>
      <p:pic>
        <p:nvPicPr>
          <p:cNvPr id="8" name="1AP1504">
            <a:hlinkClick r:id="" action="ppaction://media"/>
            <a:extLst>
              <a:ext uri="{FF2B5EF4-FFF2-40B4-BE49-F238E27FC236}">
                <a16:creationId xmlns:a16="http://schemas.microsoft.com/office/drawing/2014/main" id="{01A17181-6C00-4E18-964B-AFE4492A4A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6602" y="4472931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4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1771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484663" cy="574084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03264"/>
            <a:ext cx="38201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以穩定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的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節拍</a:t>
            </a:r>
            <a:r>
              <a:rPr lang="zh-HK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做動作</a:t>
            </a: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7">
            <a:extLst>
              <a:ext uri="{FF2B5EF4-FFF2-40B4-BE49-F238E27FC236}">
                <a16:creationId xmlns:a16="http://schemas.microsoft.com/office/drawing/2014/main" id="{8764F3A5-1272-43A3-976B-64492E5B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806775" y="2204864"/>
            <a:ext cx="1756148" cy="180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7BDECB12-1A56-42E2-986C-726A4E01843D}"/>
              </a:ext>
            </a:extLst>
          </p:cNvPr>
          <p:cNvGrpSpPr/>
          <p:nvPr/>
        </p:nvGrpSpPr>
        <p:grpSpPr>
          <a:xfrm>
            <a:off x="2410557" y="1074167"/>
            <a:ext cx="7069819" cy="1414786"/>
            <a:chOff x="9732842" y="1170702"/>
            <a:chExt cx="2184206" cy="1645441"/>
          </a:xfrm>
        </p:grpSpPr>
        <p:sp>
          <p:nvSpPr>
            <p:cNvPr id="28" name="Speech Bubble: Rectangle with Corners Rounded 18">
              <a:extLst>
                <a:ext uri="{FF2B5EF4-FFF2-40B4-BE49-F238E27FC236}">
                  <a16:creationId xmlns:a16="http://schemas.microsoft.com/office/drawing/2014/main" id="{CECBC911-1222-48C4-AED3-64953B66ED9B}"/>
                </a:ext>
              </a:extLst>
            </p:cNvPr>
            <p:cNvSpPr/>
            <p:nvPr/>
          </p:nvSpPr>
          <p:spPr bwMode="auto">
            <a:xfrm>
              <a:off x="9732842" y="1170702"/>
              <a:ext cx="2184206" cy="1645441"/>
            </a:xfrm>
            <a:prstGeom prst="wedgeRoundRectCallout">
              <a:avLst>
                <a:gd name="adj1" fmla="val 55968"/>
                <a:gd name="adj2" fmla="val 43042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C9ACABE4-CAFA-4571-AFB9-6524C626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2283" y="1348204"/>
              <a:ext cx="2094502" cy="1247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HK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試創作一些動作，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然後以穩定的節拍把它們做出來。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FA638E7C-7EE1-4874-8802-BB7FA2284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7" t="37027" r="35715" b="52917"/>
          <a:stretch/>
        </p:blipFill>
        <p:spPr>
          <a:xfrm>
            <a:off x="3883009" y="3166863"/>
            <a:ext cx="4823321" cy="1684335"/>
          </a:xfrm>
          <a:prstGeom prst="rect">
            <a:avLst/>
          </a:prstGeom>
        </p:spPr>
      </p:pic>
      <p:pic>
        <p:nvPicPr>
          <p:cNvPr id="12" name="圖片 11" descr="一張含有 畫畫 的圖片&#10;&#10;自動產生的描述">
            <a:extLst>
              <a:ext uri="{FF2B5EF4-FFF2-40B4-BE49-F238E27FC236}">
                <a16:creationId xmlns:a16="http://schemas.microsoft.com/office/drawing/2014/main" id="{4AC1C7B0-8274-46DE-A2B4-0C6F9C06E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8" b="99598" l="2049" r="95902">
                        <a14:foregroundMark x1="36885" y1="41767" x2="36885" y2="44578"/>
                        <a14:foregroundMark x1="53689" y1="4819" x2="53689" y2="4819"/>
                        <a14:foregroundMark x1="67213" y1="38153" x2="67213" y2="38153"/>
                        <a14:foregroundMark x1="95902" y1="71486" x2="95902" y2="71486"/>
                        <a14:foregroundMark x1="11475" y1="91165" x2="11475" y2="91165"/>
                        <a14:foregroundMark x1="8607" y1="92369" x2="43443" y2="94378"/>
                        <a14:foregroundMark x1="43443" y1="94378" x2="54508" y2="91165"/>
                        <a14:foregroundMark x1="8607" y1="91165" x2="54508" y2="96787"/>
                        <a14:foregroundMark x1="2049" y1="92369" x2="10246" y2="99598"/>
                        <a14:foregroundMark x1="6557" y1="93173" x2="3279" y2="98394"/>
                        <a14:foregroundMark x1="68852" y1="39357" x2="68852" y2="39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0" y="2979261"/>
            <a:ext cx="2269970" cy="2316485"/>
          </a:xfrm>
          <a:prstGeom prst="rect">
            <a:avLst/>
          </a:prstGeom>
        </p:spPr>
      </p:pic>
      <p:sp>
        <p:nvSpPr>
          <p:cNvPr id="35" name="Speech Bubble: Rectangle with Corners Rounded 7">
            <a:extLst>
              <a:ext uri="{FF2B5EF4-FFF2-40B4-BE49-F238E27FC236}">
                <a16:creationId xmlns:a16="http://schemas.microsoft.com/office/drawing/2014/main" id="{68CE6A52-46B4-46EB-BEB8-D145D1C58A00}"/>
              </a:ext>
            </a:extLst>
          </p:cNvPr>
          <p:cNvSpPr/>
          <p:nvPr/>
        </p:nvSpPr>
        <p:spPr bwMode="auto">
          <a:xfrm>
            <a:off x="5519936" y="5035662"/>
            <a:ext cx="1350549" cy="620453"/>
          </a:xfrm>
          <a:prstGeom prst="wedgeRoundRectCallout">
            <a:avLst>
              <a:gd name="adj1" fmla="val -1997"/>
              <a:gd name="adj2" fmla="val 27463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32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拍手</a:t>
            </a:r>
            <a:endParaRPr lang="en-GB" sz="3200" dirty="0">
              <a:solidFill>
                <a:schemeClr val="accent5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81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08333E-6 0.00903 C 0.00508 0.01458 -0.00208 0.03148 -0.00247 0.03264 C -0.00299 0.02801 -0.00364 0.0243 -0.00364 0.01875 C -0.00364 0.01065 -0.00065 7.40741E-7 -2.08333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6223</TotalTime>
  <Words>857</Words>
  <Application>Microsoft Office PowerPoint</Application>
  <PresentationFormat>Widescreen</PresentationFormat>
  <Paragraphs>76</Paragraphs>
  <Slides>15</Slides>
  <Notes>4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525</cp:revision>
  <dcterms:created xsi:type="dcterms:W3CDTF">2010-12-02T06:19:15Z</dcterms:created>
  <dcterms:modified xsi:type="dcterms:W3CDTF">2020-10-07T01:06:24Z</dcterms:modified>
</cp:coreProperties>
</file>