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319" r:id="rId3"/>
    <p:sldId id="327" r:id="rId4"/>
    <p:sldId id="333" r:id="rId5"/>
    <p:sldId id="320" r:id="rId6"/>
    <p:sldId id="334" r:id="rId7"/>
    <p:sldId id="336" r:id="rId8"/>
    <p:sldId id="335" r:id="rId9"/>
    <p:sldId id="337" r:id="rId10"/>
    <p:sldId id="338" r:id="rId11"/>
    <p:sldId id="339" r:id="rId12"/>
    <p:sldId id="340" r:id="rId13"/>
    <p:sldId id="341" r:id="rId14"/>
    <p:sldId id="342" r:id="rId15"/>
    <p:sldId id="330" r:id="rId16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00"/>
    <a:srgbClr val="FFC000"/>
    <a:srgbClr val="FF9933"/>
    <a:srgbClr val="D60093"/>
    <a:srgbClr val="008000"/>
    <a:srgbClr val="99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60"/>
  </p:normalViewPr>
  <p:slideViewPr>
    <p:cSldViewPr>
      <p:cViewPr varScale="1">
        <p:scale>
          <a:sx n="62" d="100"/>
          <a:sy n="62" d="100"/>
        </p:scale>
        <p:origin x="76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875A1-6F68-4CB8-86C8-C2D50DED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E5D03-A52F-41B5-B80F-C59ADE99A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7C071-BC9B-42B7-ADF4-4EC0836EC737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8F725-7BD7-4F0A-8A83-5525E48E3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3BEB21-AC5E-46C5-84AC-7FC556F7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DE40-3635-4B71-B03A-34210A6DD0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36FC-A977-461D-8CC7-EBD8A7B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2E4201E-8A5E-42DC-9E7A-DDA89A02C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FA3F380-6793-4864-B717-CC12213C1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7E8B643-EB95-4419-8543-819D2F4C6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54D4890-2E2C-4966-8898-CAF81D771C7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6A8AE-E0E8-4EA3-A744-F98FD58F7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A9C01-A3DD-494E-A11F-84FB91A8F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D29F3-768F-4D0B-AA23-C331D94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2C9-280E-4A14-A203-8CD6FDB223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B8E5F-C03B-4526-835D-3CB8A4D4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D4722-B6B6-4859-AA47-1F0EB5190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89E9B-B11E-42C9-81F6-6D52574A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F25-5C5C-40EA-AB68-8A60B2F4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01EC5-3DA1-4D96-95E6-19B7855F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D3496-2EF5-4B59-AA40-8CEAA04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19D0-BC26-45CF-86FB-4B532350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760-BAB9-4382-9DA0-8DA39740B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5A4A-9268-43B4-A7BC-AB772117D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DDB44-D2F4-4C11-BCB7-D06722F4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28A40-AC0C-422D-AF14-DA600508F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A7F4-507A-4F5E-847B-BB25815FD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461AE-576E-440E-8425-469711B02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4B54A-D2FC-4AAE-BF11-5A180830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7853F-34E4-403D-A94C-067840D0C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A9A7-9E44-4355-BF81-6B886B2C8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91BD-98C3-49D4-B37F-103841AE8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1B939-1885-492A-8F95-8396336F1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9DEF-0ADE-4741-8C4A-4F7BE1D0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FBF-D0B3-4AA4-80E8-852571C54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5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F264B-2DF3-4742-AB3A-E6F32A186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BD039-B227-4460-A496-E42CEC1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184BF9-20C6-453F-9835-02EE3487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9538-DCFC-43EE-AD4D-6BF9D8E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78FB9-1878-41E0-944A-C43DDBE0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D725AB-C7DD-4A95-8A3E-9A25AE414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13832-EC51-4437-83DB-EE6B1B21E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0B06-CDEE-4D6E-A2C0-2B62C47BE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1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082C1-E475-4C0C-A336-DF0C2119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161B3-3F57-4C79-829B-D12945EE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0953A6-C296-4F8D-BB8C-3CA409A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97D3-3F37-4D72-83BF-402057DE4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929CC-0E5B-462A-8A82-DBA28459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6BB10-36AE-4301-8EF8-D300A85C1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E171-65D1-40F5-A64F-68577F435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C19-5BED-459B-BCE1-3DD238076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3800E-0355-4A23-A5B2-99305934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5A114-72D7-47A2-8247-71951D0B0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80EF9-D2E1-4C94-9EC5-32BA1402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81E-368E-47B7-BE58-547DA92F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5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F9170-5EEA-4B9C-B482-60408ED6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9A825C-8493-4F2A-8C56-4C4CBD48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C946C-607C-49BD-AD4D-EAC15E136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6AFE2-C6D2-46E2-A981-42C6329D8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DC0308-7C88-4BF7-B9A5-622D632345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4EB3B1D-D842-4906-B866-9B07D021F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5.mp3"/><Relationship Id="rId7" Type="http://schemas.openxmlformats.org/officeDocument/2006/relationships/image" Target="../media/image14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5.mp3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7.mp3"/><Relationship Id="rId7" Type="http://schemas.openxmlformats.org/officeDocument/2006/relationships/image" Target="../media/image16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7.mp3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5.mp3"/><Relationship Id="rId7" Type="http://schemas.openxmlformats.org/officeDocument/2006/relationships/image" Target="../media/image15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5.mp3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9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0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11" Type="http://schemas.openxmlformats.org/officeDocument/2006/relationships/image" Target="../media/image19.png"/><Relationship Id="rId5" Type="http://schemas.microsoft.com/office/2007/relationships/media" Target="../media/media30.mp3"/><Relationship Id="rId10" Type="http://schemas.openxmlformats.org/officeDocument/2006/relationships/image" Target="../media/image6.png"/><Relationship Id="rId4" Type="http://schemas.openxmlformats.org/officeDocument/2006/relationships/audio" Target="../media/media29.mp3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2.mp3"/><Relationship Id="rId7" Type="http://schemas.openxmlformats.org/officeDocument/2006/relationships/image" Target="../media/image21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2.mp3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PfnnXpDVcc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Audio/&#25429;&#40165;&#32773;&#20043;&#27468;_original.mp3" TargetMode="External"/><Relationship Id="rId4" Type="http://schemas.openxmlformats.org/officeDocument/2006/relationships/hyperlink" Target="Audio/&#25429;&#40165;&#32773;&#20043;&#27468;_01.mp3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slideLayout" Target="../slideLayouts/slideLayout2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5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3" Type="http://schemas.microsoft.com/office/2007/relationships/media" Target="../media/media12.mp3"/><Relationship Id="rId21" Type="http://schemas.openxmlformats.org/officeDocument/2006/relationships/slideLayout" Target="../slideLayouts/slideLayout2.xml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6.png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5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5.mp3"/><Relationship Id="rId18" Type="http://schemas.openxmlformats.org/officeDocument/2006/relationships/image" Target="../media/image7.png"/><Relationship Id="rId3" Type="http://schemas.microsoft.com/office/2007/relationships/media" Target="../media/media1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audio" Target="../media/media3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6" Type="http://schemas.openxmlformats.org/officeDocument/2006/relationships/audio" Target="../media/media7.mp3"/><Relationship Id="rId20" Type="http://schemas.openxmlformats.org/officeDocument/2006/relationships/image" Target="../media/image8.png"/><Relationship Id="rId1" Type="http://schemas.microsoft.com/office/2007/relationships/media" Target="../media/media8.mp3"/><Relationship Id="rId6" Type="http://schemas.openxmlformats.org/officeDocument/2006/relationships/audio" Target="../media/media9.mp3"/><Relationship Id="rId11" Type="http://schemas.microsoft.com/office/2007/relationships/media" Target="../media/media3.mp3"/><Relationship Id="rId5" Type="http://schemas.microsoft.com/office/2007/relationships/media" Target="../media/media9.mp3"/><Relationship Id="rId15" Type="http://schemas.microsoft.com/office/2007/relationships/media" Target="../media/media7.mp3"/><Relationship Id="rId23" Type="http://schemas.openxmlformats.org/officeDocument/2006/relationships/image" Target="../media/image6.png"/><Relationship Id="rId10" Type="http://schemas.openxmlformats.org/officeDocument/2006/relationships/audio" Target="../media/media10.mp3"/><Relationship Id="rId19" Type="http://schemas.openxmlformats.org/officeDocument/2006/relationships/image" Target="../media/image4.png"/><Relationship Id="rId4" Type="http://schemas.openxmlformats.org/officeDocument/2006/relationships/audio" Target="../media/media1.mp3"/><Relationship Id="rId9" Type="http://schemas.microsoft.com/office/2007/relationships/media" Target="../media/media10.mp3"/><Relationship Id="rId14" Type="http://schemas.openxmlformats.org/officeDocument/2006/relationships/audio" Target="../media/media5.mp3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image" Target="../media/image6.png"/><Relationship Id="rId5" Type="http://schemas.microsoft.com/office/2007/relationships/media" Target="../media/media23.mp3"/><Relationship Id="rId10" Type="http://schemas.openxmlformats.org/officeDocument/2006/relationships/image" Target="../media/image12.png"/><Relationship Id="rId4" Type="http://schemas.openxmlformats.org/officeDocument/2006/relationships/audio" Target="../media/media22.mp3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16DE0CF-D003-45D6-8758-D36F148A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FF94EBB3-1975-4228-979E-D53EBB3C2E89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5C1D52CB-1960-4880-91CE-CA33B6F3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AC7483D2-9689-4E24-83C0-47A4A420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1BB34598-9140-4FED-A403-1716459E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EC151113-06EB-48E6-8A6D-B010269C12EF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CF29623E-427D-4271-B63F-6D9EE22E337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1E7ECCAD-95FE-4E10-94BF-683ADDD57DA6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A468CA67-C30B-43D9-97E3-92F53CFFB583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4354A5A7-EA86-4BB8-B942-5DBA2F7F5EF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E2F06496-1064-42CB-A239-CB5800E4DC2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80409346-4C1E-4B06-8F61-F22BE0B2EDAE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FDB711E1-E400-43F1-A393-C6A4383DFB5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DC97C6AB-D7B0-46D5-A4DC-11AD0780943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CC79E996-8E60-46A6-8523-14812943F385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5B229E08-0A99-41A5-AD9F-9534CCD8894A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BA5852F4-4CD8-4E1B-822C-6D6C2AC85766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959EA1F4-92D1-425A-BBEF-80E9AC12E6B2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84D45531-BB75-49C4-962A-4FEB6160144C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E88F3D9F-992F-4076-A1E1-540255D9822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0CA625BA-01B9-4085-ADC3-ACA3B465EED2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203C7666-42B7-45A7-BE72-9631F570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090863"/>
            <a:ext cx="32480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四周的聲音</a:t>
            </a: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D777BE11-F233-45C1-BD00-831969FF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一上</a:t>
            </a:r>
            <a:r>
              <a:rPr lang="en-US" altLang="zh-TW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F7C90A-0DE5-4577-B5E1-EE2111F22BC0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1034919"/>
            <a:ext cx="10688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以下每段聲音都有多於一種特質。點選適用的聲音特質卡，把它們移動到圖的右邊。</a:t>
            </a:r>
            <a:endParaRPr lang="zh-TW" altLang="zh-HK" sz="2800" dirty="0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E7267803-35ED-449F-ABB3-0033E042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84470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6C37C81-D335-4F4D-AF7C-8F0A9DEC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377326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聲音可以有多種特質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97C640B4-3227-436A-B3DA-BE747F5B764E}"/>
              </a:ext>
            </a:extLst>
          </p:cNvPr>
          <p:cNvSpPr>
            <a:spLocks/>
          </p:cNvSpPr>
          <p:nvPr/>
        </p:nvSpPr>
        <p:spPr bwMode="auto">
          <a:xfrm>
            <a:off x="634052" y="2261164"/>
            <a:ext cx="11078571" cy="318406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F48363D-6CDF-40CE-83CB-CEF90AE97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5" y="2470768"/>
            <a:ext cx="2764756" cy="2725353"/>
          </a:xfrm>
          <a:prstGeom prst="rect">
            <a:avLst/>
          </a:prstGeom>
        </p:spPr>
      </p:pic>
      <p:pic>
        <p:nvPicPr>
          <p:cNvPr id="5" name="Picture 4" descr="A picture containing box&#10;&#10;Description automatically generated">
            <a:extLst>
              <a:ext uri="{FF2B5EF4-FFF2-40B4-BE49-F238E27FC236}">
                <a16:creationId xmlns:a16="http://schemas.microsoft.com/office/drawing/2014/main" id="{9DA846FB-0C89-488B-BAFE-9AA47B167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492896"/>
            <a:ext cx="2714205" cy="2554546"/>
          </a:xfrm>
          <a:prstGeom prst="rect">
            <a:avLst/>
          </a:prstGeom>
        </p:spPr>
      </p:pic>
      <p:cxnSp>
        <p:nvCxnSpPr>
          <p:cNvPr id="42" name="Straight Connector 23">
            <a:extLst>
              <a:ext uri="{FF2B5EF4-FFF2-40B4-BE49-F238E27FC236}">
                <a16:creationId xmlns:a16="http://schemas.microsoft.com/office/drawing/2014/main" id="{F07A58EF-455E-4409-B0D9-30BDCE9BF9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2" y="2340667"/>
            <a:ext cx="0" cy="2960541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1AP0601">
            <a:hlinkClick r:id="" action="ppaction://media"/>
            <a:extLst>
              <a:ext uri="{FF2B5EF4-FFF2-40B4-BE49-F238E27FC236}">
                <a16:creationId xmlns:a16="http://schemas.microsoft.com/office/drawing/2014/main" id="{62F86298-68A5-4667-B8FB-9AC936D52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275" y="2612662"/>
            <a:ext cx="406400" cy="392385"/>
          </a:xfrm>
          <a:prstGeom prst="rect">
            <a:avLst/>
          </a:prstGeom>
        </p:spPr>
      </p:pic>
      <p:pic>
        <p:nvPicPr>
          <p:cNvPr id="7" name="1AP0602">
            <a:hlinkClick r:id="" action="ppaction://media"/>
            <a:extLst>
              <a:ext uri="{FF2B5EF4-FFF2-40B4-BE49-F238E27FC236}">
                <a16:creationId xmlns:a16="http://schemas.microsoft.com/office/drawing/2014/main" id="{A04324F3-6CB8-4A01-BFAA-AFA1248876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944" y="2582331"/>
            <a:ext cx="406400" cy="39238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C3C73DB-CD6E-4919-B588-20A228C5C89D}"/>
              </a:ext>
            </a:extLst>
          </p:cNvPr>
          <p:cNvSpPr txBox="1"/>
          <p:nvPr/>
        </p:nvSpPr>
        <p:spPr>
          <a:xfrm rot="21220096">
            <a:off x="1849028" y="5572622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126158-3212-4F96-BD6D-6C1ADF315E11}"/>
              </a:ext>
            </a:extLst>
          </p:cNvPr>
          <p:cNvSpPr txBox="1"/>
          <p:nvPr/>
        </p:nvSpPr>
        <p:spPr>
          <a:xfrm rot="21108452">
            <a:off x="2816388" y="6185475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1F96B1-51FF-46BC-B5CF-30DC7C509461}"/>
              </a:ext>
            </a:extLst>
          </p:cNvPr>
          <p:cNvSpPr txBox="1"/>
          <p:nvPr/>
        </p:nvSpPr>
        <p:spPr>
          <a:xfrm rot="642278">
            <a:off x="4513926" y="6002704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CDBFAE-F3C5-417D-ABA4-95D4248994F1}"/>
              </a:ext>
            </a:extLst>
          </p:cNvPr>
          <p:cNvSpPr txBox="1"/>
          <p:nvPr/>
        </p:nvSpPr>
        <p:spPr>
          <a:xfrm rot="459731">
            <a:off x="3346049" y="5616674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68E621-FECB-42B7-BE01-BB31937A7577}"/>
              </a:ext>
            </a:extLst>
          </p:cNvPr>
          <p:cNvSpPr txBox="1"/>
          <p:nvPr/>
        </p:nvSpPr>
        <p:spPr>
          <a:xfrm rot="1213202">
            <a:off x="993681" y="6002704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5629C2-E437-4D48-B0BB-78D15DD178AB}"/>
              </a:ext>
            </a:extLst>
          </p:cNvPr>
          <p:cNvSpPr txBox="1"/>
          <p:nvPr/>
        </p:nvSpPr>
        <p:spPr>
          <a:xfrm>
            <a:off x="7343400" y="5572621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低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F36A5B-F41D-4660-8262-CA630864FFC3}"/>
              </a:ext>
            </a:extLst>
          </p:cNvPr>
          <p:cNvSpPr txBox="1"/>
          <p:nvPr/>
        </p:nvSpPr>
        <p:spPr>
          <a:xfrm rot="1213202">
            <a:off x="9680984" y="6069835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907016-64BB-406F-B7D0-B60C199CA763}"/>
              </a:ext>
            </a:extLst>
          </p:cNvPr>
          <p:cNvSpPr txBox="1"/>
          <p:nvPr/>
        </p:nvSpPr>
        <p:spPr>
          <a:xfrm rot="415164">
            <a:off x="10554545" y="5688879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86B5C6-AB6D-4F97-8DF8-2214EB1DB4FF}"/>
              </a:ext>
            </a:extLst>
          </p:cNvPr>
          <p:cNvSpPr txBox="1"/>
          <p:nvPr/>
        </p:nvSpPr>
        <p:spPr>
          <a:xfrm rot="459731">
            <a:off x="6904008" y="6194216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2D5039-FA32-48EC-A529-C498C4309D2D}"/>
              </a:ext>
            </a:extLst>
          </p:cNvPr>
          <p:cNvSpPr txBox="1"/>
          <p:nvPr/>
        </p:nvSpPr>
        <p:spPr>
          <a:xfrm rot="21108452">
            <a:off x="8278077" y="5880881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39780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7526 -0.412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-0.04954 L 0.08802 -0.278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2865 -0.335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C 1.875E-6 0.0331 0.00338 0.05995 0.00781 0.05995 C 0.01276 0.05995 0.01471 0.03009 0.01549 0.01203 L 0.01627 -0.01204 C 0.01693 -0.0301 0.01888 -0.05996 0.02461 -0.05996 C 0.02825 -0.05996 0.03255 -0.03311 0.03255 3.7037E-6 C 0.03255 0.0331 0.02825 0.05995 0.02461 0.05995 C 0.01888 0.05995 0.01693 0.03009 0.01627 0.01203 L 0.01549 -0.01204 C 0.01471 -0.0301 0.01276 -0.05996 0.00781 -0.05996 C 0.00338 -0.05996 1.875E-6 -0.03311 1.875E-6 3.7037E-6 Z " pathEditMode="relative" rAng="0" ptsTypes="AAAAAAAAAAA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C 6.25E-7 0.0331 0.00482 0.05995 0.01081 0.05995 C 0.01784 0.05995 0.02031 0.03009 0.02148 0.01203 L 0.02253 -0.01204 C 0.02357 -0.0301 0.0263 -0.05996 0.03424 -0.05996 C 0.03932 -0.05996 0.04518 -0.03311 0.04518 3.7037E-6 C 0.04518 0.0331 0.03932 0.05995 0.03424 0.05995 C 0.0263 0.05995 0.02357 0.03009 0.02253 0.01203 L 0.02148 -0.01204 C 0.02031 -0.0301 0.01784 -0.05996 0.01081 -0.05996 C 0.00482 -0.05996 6.25E-7 -0.03311 6.25E-7 3.7037E-6 Z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C -2.70833E-6 0.03311 0.00703 0.05996 0.01576 0.05996 C 0.02604 0.05996 0.02969 0.0301 0.03125 0.01204 L 0.03295 -0.01203 C 0.03451 -0.03009 0.03841 -0.05995 0.05 -0.05995 C 0.05742 -0.05995 0.06589 -0.0331 0.06589 -4.81481E-6 C 0.06589 0.03311 0.05742 0.05996 0.05 0.05996 C 0.03841 0.05996 0.03451 0.0301 0.03295 0.01204 L 0.03125 -0.01203 C 0.02969 -0.03009 0.02604 -0.05995 0.01576 -0.05995 C 0.00703 -0.05995 -2.70833E-6 -0.0331 -2.70833E-6 -4.81481E-6 Z " pathEditMode="relative" rAng="0" ptsTypes="AAAAAAAAAAA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0729 -0.473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-0.247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0209 -0.289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C 4.58333E-6 0.0331 0.00729 0.05996 0.01627 0.05996 C 0.02695 0.05996 0.03072 0.03009 0.03242 0.01204 L 0.03411 -0.01203 C 0.03567 -0.03009 0.03971 -0.05995 0.05182 -0.05995 C 0.05937 -0.05995 0.06822 -0.0331 0.06822 -2.22222E-6 C 0.06822 0.0331 0.05937 0.05996 0.05182 0.05996 C 0.03971 0.05996 0.03567 0.03009 0.03411 0.01204 L 0.03242 -0.01203 C 0.03072 -0.03009 0.02695 -0.05995 0.01627 -0.05995 C 0.00729 -0.05995 4.58333E-6 -0.0331 4.58333E-6 -2.22222E-6 Z " pathEditMode="relative" rAng="0" ptsTypes="AAAAAAAAAAA">
                                      <p:cBhvr>
                                        <p:cTn id="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1034919"/>
            <a:ext cx="10688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以下每段聲音都有多於一種特質。點選適用的聲音特質卡，把它們移動到圖的右邊。</a:t>
            </a:r>
            <a:endParaRPr lang="zh-TW" altLang="zh-HK" sz="2800" dirty="0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E7267803-35ED-449F-ABB3-0033E042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84470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6C37C81-D335-4F4D-AF7C-8F0A9DEC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377326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聲音可以有多種特質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97C640B4-3227-436A-B3DA-BE747F5B764E}"/>
              </a:ext>
            </a:extLst>
          </p:cNvPr>
          <p:cNvSpPr>
            <a:spLocks/>
          </p:cNvSpPr>
          <p:nvPr/>
        </p:nvSpPr>
        <p:spPr bwMode="auto">
          <a:xfrm>
            <a:off x="634052" y="2261164"/>
            <a:ext cx="11078571" cy="3074881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8363D-6CDF-40CE-83CB-CEF90AE97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498" y="2470768"/>
            <a:ext cx="2758589" cy="272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846FB-0C89-488B-BAFE-9AA47B167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42" y="2492896"/>
            <a:ext cx="2626168" cy="2554546"/>
          </a:xfrm>
          <a:prstGeom prst="rect">
            <a:avLst/>
          </a:prstGeom>
        </p:spPr>
      </p:pic>
      <p:cxnSp>
        <p:nvCxnSpPr>
          <p:cNvPr id="42" name="Straight Connector 23">
            <a:extLst>
              <a:ext uri="{FF2B5EF4-FFF2-40B4-BE49-F238E27FC236}">
                <a16:creationId xmlns:a16="http://schemas.microsoft.com/office/drawing/2014/main" id="{F07A58EF-455E-4409-B0D9-30BDCE9BF9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2" y="2364267"/>
            <a:ext cx="0" cy="2831854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1AP0603">
            <a:hlinkClick r:id="" action="ppaction://media"/>
            <a:extLst>
              <a:ext uri="{FF2B5EF4-FFF2-40B4-BE49-F238E27FC236}">
                <a16:creationId xmlns:a16="http://schemas.microsoft.com/office/drawing/2014/main" id="{BCAA20D3-1EA9-4769-93E7-639CF1B32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27" y="2492896"/>
            <a:ext cx="406400" cy="392385"/>
          </a:xfrm>
          <a:prstGeom prst="rect">
            <a:avLst/>
          </a:prstGeom>
        </p:spPr>
      </p:pic>
      <p:pic>
        <p:nvPicPr>
          <p:cNvPr id="4" name="1AP0604">
            <a:hlinkClick r:id="" action="ppaction://media"/>
            <a:extLst>
              <a:ext uri="{FF2B5EF4-FFF2-40B4-BE49-F238E27FC236}">
                <a16:creationId xmlns:a16="http://schemas.microsoft.com/office/drawing/2014/main" id="{B12D080A-26D3-42E2-9934-EEC210165B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6352" y="2550819"/>
            <a:ext cx="406400" cy="39238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6D52B74-4868-4FD4-A29F-82590C084CBC}"/>
              </a:ext>
            </a:extLst>
          </p:cNvPr>
          <p:cNvSpPr txBox="1"/>
          <p:nvPr/>
        </p:nvSpPr>
        <p:spPr>
          <a:xfrm rot="1213202">
            <a:off x="1663354" y="5561417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39149B-7257-40F2-8161-EB1014236B05}"/>
              </a:ext>
            </a:extLst>
          </p:cNvPr>
          <p:cNvSpPr txBox="1"/>
          <p:nvPr/>
        </p:nvSpPr>
        <p:spPr>
          <a:xfrm rot="459731">
            <a:off x="2993614" y="5546660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3BD560-3334-447C-93E1-310356F82AE3}"/>
              </a:ext>
            </a:extLst>
          </p:cNvPr>
          <p:cNvSpPr txBox="1"/>
          <p:nvPr/>
        </p:nvSpPr>
        <p:spPr>
          <a:xfrm rot="20611425">
            <a:off x="4404716" y="5736324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239B68-6B70-4AFA-9961-CBD9DE12BF84}"/>
              </a:ext>
            </a:extLst>
          </p:cNvPr>
          <p:cNvSpPr txBox="1"/>
          <p:nvPr/>
        </p:nvSpPr>
        <p:spPr>
          <a:xfrm rot="415164">
            <a:off x="1375065" y="6085306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51E33C-CF8B-4BC9-B67A-CA82A28E70E0}"/>
              </a:ext>
            </a:extLst>
          </p:cNvPr>
          <p:cNvSpPr txBox="1"/>
          <p:nvPr/>
        </p:nvSpPr>
        <p:spPr>
          <a:xfrm rot="21220096">
            <a:off x="2844956" y="6159202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920ED2-0311-4D40-A645-FD724CA2DB04}"/>
              </a:ext>
            </a:extLst>
          </p:cNvPr>
          <p:cNvSpPr txBox="1"/>
          <p:nvPr/>
        </p:nvSpPr>
        <p:spPr>
          <a:xfrm>
            <a:off x="6703707" y="5561416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E87E05-24B0-49C0-90DF-66B1E21D3456}"/>
              </a:ext>
            </a:extLst>
          </p:cNvPr>
          <p:cNvSpPr txBox="1"/>
          <p:nvPr/>
        </p:nvSpPr>
        <p:spPr>
          <a:xfrm rot="642278">
            <a:off x="8815076" y="5526705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6B891E-EE51-4EC4-8E2E-26B09E6C6694}"/>
              </a:ext>
            </a:extLst>
          </p:cNvPr>
          <p:cNvSpPr txBox="1"/>
          <p:nvPr/>
        </p:nvSpPr>
        <p:spPr>
          <a:xfrm rot="21108452">
            <a:off x="10666733" y="5573588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5A33D8-3DFA-4CAD-B703-047EDC9C99F7}"/>
              </a:ext>
            </a:extLst>
          </p:cNvPr>
          <p:cNvSpPr txBox="1"/>
          <p:nvPr/>
        </p:nvSpPr>
        <p:spPr>
          <a:xfrm rot="415164">
            <a:off x="7797333" y="5810070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69DEEB-3AF2-4F16-A154-E4E3AA0A3A76}"/>
              </a:ext>
            </a:extLst>
          </p:cNvPr>
          <p:cNvSpPr txBox="1"/>
          <p:nvPr/>
        </p:nvSpPr>
        <p:spPr>
          <a:xfrm rot="1213202">
            <a:off x="9717156" y="6018960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84022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C 2.70833E-6 0.03311 0.00599 0.05996 0.01354 0.05996 C 0.02239 0.05996 0.02552 0.0301 0.02695 0.01204 L 0.02825 -0.01203 C 0.02955 -0.03009 0.03294 -0.05995 0.04297 -0.05995 C 0.04935 -0.05995 0.05664 -0.0331 0.05664 -4.44444E-6 C 0.05664 0.03311 0.04935 0.05996 0.04297 0.05996 C 0.03294 0.05996 0.02955 0.0301 0.02825 0.01204 L 0.02695 -0.01203 C 0.02552 -0.03009 0.02239 -0.05995 0.01354 -0.05995 C 0.00599 -0.05995 2.70833E-6 -0.0331 2.70833E-6 -4.44444E-6 Z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14557 -0.276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0716 0.05995 0.01601 0.05995 C 0.02643 0.05995 0.03008 0.03009 0.03177 0.01203 L 0.03333 -0.01204 C 0.03489 -0.0301 0.03893 -0.05996 0.05065 -0.05996 C 0.0582 -0.05996 0.06679 -0.0331 0.06679 2.59259E-6 C 0.06679 0.0331 0.0582 0.05995 0.05065 0.05995 C 0.03893 0.05995 0.03489 0.03009 0.03333 0.01203 L 0.03177 -0.01204 C 0.03008 -0.0301 0.02643 -0.05996 0.01601 -0.05996 C 0.00716 -0.05996 2.91667E-6 -0.0331 2.91667E-6 2.59259E-6 Z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20781 -0.2527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09779 -0.50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24401 -0.398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4.16667E-6 0.0331 0.00625 0.05996 0.01419 0.05996 C 0.0233 0.05996 0.02669 0.03009 0.02812 0.01204 L 0.02955 -0.01204 C 0.03086 -0.03009 0.0345 -0.05995 0.04479 -0.05995 C 0.05143 -0.05995 0.05911 -0.0331 0.05911 -1.85185E-6 C 0.05911 0.0331 0.05143 0.05996 0.04479 0.05996 C 0.0345 0.05996 0.03086 0.03009 0.02955 0.01204 L 0.02812 -0.01204 C 0.02669 -0.03009 0.0233 -0.05995 0.01419 -0.05995 C 0.00625 -0.05995 4.16667E-6 -0.0331 4.16667E-6 -1.85185E-6 Z " pathEditMode="relative" rAng="0" ptsTypes="AAAAAAAAA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209 L -0.0155 -0.283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C -2.29167E-6 0.0331 0.00547 0.05995 0.01237 0.05995 C 0.02045 0.05995 0.02331 0.03009 0.02461 0.01203 L 0.02591 -0.01204 C 0.02709 -0.0301 0.03021 -0.05996 0.03933 -0.05996 C 0.04518 -0.05996 0.05183 -0.0331 0.05183 2.96296E-6 C 0.05183 0.0331 0.04518 0.05995 0.03933 0.05995 C 0.03021 0.05995 0.02709 0.03009 0.02591 0.01203 L 0.02461 -0.01204 C 0.02331 -0.0301 0.02045 -0.05996 0.01237 -0.05996 C 0.00547 -0.05996 -2.29167E-6 -0.0331 -2.29167E-6 2.96296E-6 Z " pathEditMode="relative" rAng="0" ptsTypes="AAAAAA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2447 -0.2851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908720"/>
            <a:ext cx="10657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我們可按聲音的特質，用人聲模仿聲音。</a:t>
            </a: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聆聴每段聲音，並嘗試用人聲模仿它們吧！</a:t>
            </a:r>
            <a:endParaRPr lang="zh-TW" altLang="zh-HK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41CDF0-8B05-4454-91A8-B1918F9E2662}"/>
              </a:ext>
            </a:extLst>
          </p:cNvPr>
          <p:cNvGrpSpPr/>
          <p:nvPr/>
        </p:nvGrpSpPr>
        <p:grpSpPr>
          <a:xfrm>
            <a:off x="19050" y="152400"/>
            <a:ext cx="3196630" cy="641350"/>
            <a:chOff x="19050" y="152400"/>
            <a:chExt cx="3844702" cy="641350"/>
          </a:xfrm>
        </p:grpSpPr>
        <p:sp>
          <p:nvSpPr>
            <p:cNvPr id="8198" name="Rectangle 11">
              <a:extLst>
                <a:ext uri="{FF2B5EF4-FFF2-40B4-BE49-F238E27FC236}">
                  <a16:creationId xmlns:a16="http://schemas.microsoft.com/office/drawing/2014/main" id="{E7267803-35ED-449F-ABB3-0033E042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3844702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46C37C81-D335-4F4D-AF7C-8F0A9DECE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3773264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模仿聲音的特質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49B437B-8E49-4C58-BE6B-2E1692B17041}"/>
              </a:ext>
            </a:extLst>
          </p:cNvPr>
          <p:cNvGrpSpPr/>
          <p:nvPr/>
        </p:nvGrpSpPr>
        <p:grpSpPr>
          <a:xfrm>
            <a:off x="6752191" y="2490197"/>
            <a:ext cx="4536504" cy="3950550"/>
            <a:chOff x="1328561" y="2502786"/>
            <a:chExt cx="4536504" cy="3950550"/>
          </a:xfrm>
        </p:grpSpPr>
        <p:pic>
          <p:nvPicPr>
            <p:cNvPr id="5" name="Picture 4" descr="A picture containing box&#10;&#10;Description automatically generated">
              <a:extLst>
                <a:ext uri="{FF2B5EF4-FFF2-40B4-BE49-F238E27FC236}">
                  <a16:creationId xmlns:a16="http://schemas.microsoft.com/office/drawing/2014/main" id="{9DA846FB-0C89-488B-BAFE-9AA47B167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023" y="2524558"/>
              <a:ext cx="3866795" cy="3639337"/>
            </a:xfrm>
            <a:prstGeom prst="rect">
              <a:avLst/>
            </a:prstGeom>
          </p:spPr>
        </p:pic>
        <p:pic>
          <p:nvPicPr>
            <p:cNvPr id="7" name="1AP0602">
              <a:hlinkClick r:id="" action="ppaction://media"/>
              <a:extLst>
                <a:ext uri="{FF2B5EF4-FFF2-40B4-BE49-F238E27FC236}">
                  <a16:creationId xmlns:a16="http://schemas.microsoft.com/office/drawing/2014/main" id="{A04324F3-6CB8-4A01-BFAA-AFA124887652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3472" y="2502786"/>
              <a:ext cx="1019781" cy="984613"/>
            </a:xfrm>
            <a:prstGeom prst="rect">
              <a:avLst/>
            </a:prstGeom>
          </p:spPr>
        </p:pic>
        <p:sp>
          <p:nvSpPr>
            <p:cNvPr id="26" name="TextBox 77">
              <a:extLst>
                <a:ext uri="{FF2B5EF4-FFF2-40B4-BE49-F238E27FC236}">
                  <a16:creationId xmlns:a16="http://schemas.microsoft.com/office/drawing/2014/main" id="{7D81DDFC-4889-40EB-8DE0-3638D8784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561" y="5874454"/>
              <a:ext cx="4536504" cy="57888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聲音特質：弱、高、長</a:t>
              </a:r>
              <a:endParaRPr lang="en-US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8BF9AC-986B-403E-B684-486EAFA4B7B3}"/>
              </a:ext>
            </a:extLst>
          </p:cNvPr>
          <p:cNvGrpSpPr/>
          <p:nvPr/>
        </p:nvGrpSpPr>
        <p:grpSpPr>
          <a:xfrm>
            <a:off x="1099779" y="2330342"/>
            <a:ext cx="4630406" cy="4123792"/>
            <a:chOff x="6362138" y="2329544"/>
            <a:chExt cx="4630406" cy="4123792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477B8670-37D6-4AE3-B63B-112349CF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706" y="2329544"/>
              <a:ext cx="4045270" cy="3987617"/>
            </a:xfrm>
            <a:prstGeom prst="rect">
              <a:avLst/>
            </a:prstGeom>
          </p:spPr>
        </p:pic>
        <p:sp>
          <p:nvSpPr>
            <p:cNvPr id="27" name="TextBox 77">
              <a:extLst>
                <a:ext uri="{FF2B5EF4-FFF2-40B4-BE49-F238E27FC236}">
                  <a16:creationId xmlns:a16="http://schemas.microsoft.com/office/drawing/2014/main" id="{9A247D50-A29D-41C0-ABDA-1DA8D9379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040" y="5874454"/>
              <a:ext cx="4536504" cy="57888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聲音特質：強、短、快</a:t>
              </a:r>
              <a:endParaRPr lang="en-US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9" name="1AP0601">
              <a:hlinkClick r:id="" action="ppaction://media"/>
              <a:extLst>
                <a:ext uri="{FF2B5EF4-FFF2-40B4-BE49-F238E27FC236}">
                  <a16:creationId xmlns:a16="http://schemas.microsoft.com/office/drawing/2014/main" id="{B98A95DA-04C5-42E8-9185-91C8FD23C2B7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62138" y="2472040"/>
              <a:ext cx="1019782" cy="98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136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908720"/>
            <a:ext cx="10657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以下動物、人物或東西所發出的聲音有甚麼特質？試試用人聲模仿它們，然後聽聽每段聲音，看看模仿得像不像吧！</a:t>
            </a: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41CDF0-8B05-4454-91A8-B1918F9E2662}"/>
              </a:ext>
            </a:extLst>
          </p:cNvPr>
          <p:cNvGrpSpPr/>
          <p:nvPr/>
        </p:nvGrpSpPr>
        <p:grpSpPr>
          <a:xfrm>
            <a:off x="19050" y="152400"/>
            <a:ext cx="3196630" cy="641350"/>
            <a:chOff x="19050" y="152400"/>
            <a:chExt cx="3844702" cy="641350"/>
          </a:xfrm>
        </p:grpSpPr>
        <p:sp>
          <p:nvSpPr>
            <p:cNvPr id="8198" name="Rectangle 11">
              <a:extLst>
                <a:ext uri="{FF2B5EF4-FFF2-40B4-BE49-F238E27FC236}">
                  <a16:creationId xmlns:a16="http://schemas.microsoft.com/office/drawing/2014/main" id="{E7267803-35ED-449F-ABB3-0033E042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3844702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46C37C81-D335-4F4D-AF7C-8F0A9DECE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3773264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模仿聲音的特質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4BACAD-3715-4642-A12B-FADAA2864736}"/>
              </a:ext>
            </a:extLst>
          </p:cNvPr>
          <p:cNvGrpSpPr/>
          <p:nvPr/>
        </p:nvGrpSpPr>
        <p:grpSpPr>
          <a:xfrm>
            <a:off x="867435" y="1921857"/>
            <a:ext cx="10631536" cy="1600423"/>
            <a:chOff x="867435" y="1921857"/>
            <a:chExt cx="10631536" cy="1600423"/>
          </a:xfrm>
        </p:grpSpPr>
        <p:pic>
          <p:nvPicPr>
            <p:cNvPr id="6" name="Picture 5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9751877D-19AB-4A83-8D33-DC53FC924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35" y="1921857"/>
              <a:ext cx="9011908" cy="1600423"/>
            </a:xfrm>
            <a:prstGeom prst="rect">
              <a:avLst/>
            </a:prstGeom>
          </p:spPr>
        </p:pic>
        <p:pic>
          <p:nvPicPr>
            <p:cNvPr id="13" name="1AP0701">
              <a:hlinkClick r:id="" action="ppaction://media"/>
              <a:extLst>
                <a:ext uri="{FF2B5EF4-FFF2-40B4-BE49-F238E27FC236}">
                  <a16:creationId xmlns:a16="http://schemas.microsoft.com/office/drawing/2014/main" id="{AEE3C20F-221B-4BED-B9A4-88D63808E07C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48528" y="2576119"/>
              <a:ext cx="650443" cy="6280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22CFCA-2726-4CDC-AB51-CBCAA88654C3}"/>
              </a:ext>
            </a:extLst>
          </p:cNvPr>
          <p:cNvGrpSpPr/>
          <p:nvPr/>
        </p:nvGrpSpPr>
        <p:grpSpPr>
          <a:xfrm>
            <a:off x="905541" y="5352861"/>
            <a:ext cx="10593430" cy="1352739"/>
            <a:chOff x="905541" y="5352861"/>
            <a:chExt cx="10593430" cy="1352739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B45A0482-4A94-4ECB-83A3-65597033F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41" y="5352861"/>
              <a:ext cx="8973802" cy="1352739"/>
            </a:xfrm>
            <a:prstGeom prst="rect">
              <a:avLst/>
            </a:prstGeom>
          </p:spPr>
        </p:pic>
        <p:pic>
          <p:nvPicPr>
            <p:cNvPr id="16" name="1AP0703">
              <a:hlinkClick r:id="" action="ppaction://media"/>
              <a:extLst>
                <a:ext uri="{FF2B5EF4-FFF2-40B4-BE49-F238E27FC236}">
                  <a16:creationId xmlns:a16="http://schemas.microsoft.com/office/drawing/2014/main" id="{C836D5F3-FCED-4EAE-9EC2-2730F132D847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48528" y="5635274"/>
              <a:ext cx="650443" cy="62801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C6B0E0-6191-4451-BC3B-0913A48C2119}"/>
              </a:ext>
            </a:extLst>
          </p:cNvPr>
          <p:cNvGrpSpPr/>
          <p:nvPr/>
        </p:nvGrpSpPr>
        <p:grpSpPr>
          <a:xfrm>
            <a:off x="767408" y="3429000"/>
            <a:ext cx="10732037" cy="1733792"/>
            <a:chOff x="767408" y="3429000"/>
            <a:chExt cx="10732037" cy="1733792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83A2F41-3FBC-48CD-B3FF-EB12F05A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8" y="3429000"/>
              <a:ext cx="9211961" cy="1733792"/>
            </a:xfrm>
            <a:prstGeom prst="rect">
              <a:avLst/>
            </a:prstGeom>
          </p:spPr>
        </p:pic>
        <p:pic>
          <p:nvPicPr>
            <p:cNvPr id="20" name="1AP0702">
              <a:hlinkClick r:id="" action="ppaction://media"/>
              <a:extLst>
                <a:ext uri="{FF2B5EF4-FFF2-40B4-BE49-F238E27FC236}">
                  <a16:creationId xmlns:a16="http://schemas.microsoft.com/office/drawing/2014/main" id="{D4C600A5-8125-46B5-B14C-C169DA4B2671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49002" y="3988557"/>
              <a:ext cx="650443" cy="628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1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41CDF0-8B05-4454-91A8-B1918F9E2662}"/>
              </a:ext>
            </a:extLst>
          </p:cNvPr>
          <p:cNvGrpSpPr/>
          <p:nvPr/>
        </p:nvGrpSpPr>
        <p:grpSpPr>
          <a:xfrm>
            <a:off x="19050" y="152400"/>
            <a:ext cx="3196630" cy="641350"/>
            <a:chOff x="19050" y="152400"/>
            <a:chExt cx="3844702" cy="641350"/>
          </a:xfrm>
        </p:grpSpPr>
        <p:sp>
          <p:nvSpPr>
            <p:cNvPr id="8198" name="Rectangle 11">
              <a:extLst>
                <a:ext uri="{FF2B5EF4-FFF2-40B4-BE49-F238E27FC236}">
                  <a16:creationId xmlns:a16="http://schemas.microsoft.com/office/drawing/2014/main" id="{E7267803-35ED-449F-ABB3-0033E042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3844702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46C37C81-D335-4F4D-AF7C-8F0A9DECE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3773264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模仿聲音的特質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0425CE-DB6A-4825-9E69-019C9D438039}"/>
              </a:ext>
            </a:extLst>
          </p:cNvPr>
          <p:cNvGrpSpPr/>
          <p:nvPr/>
        </p:nvGrpSpPr>
        <p:grpSpPr>
          <a:xfrm>
            <a:off x="623392" y="2083620"/>
            <a:ext cx="10801200" cy="2276793"/>
            <a:chOff x="623392" y="2083620"/>
            <a:chExt cx="10801200" cy="2276793"/>
          </a:xfrm>
        </p:grpSpPr>
        <p:pic>
          <p:nvPicPr>
            <p:cNvPr id="3" name="Picture 2" descr="A close up of a logo&#10;&#10;Description automatically generated">
              <a:extLst>
                <a:ext uri="{FF2B5EF4-FFF2-40B4-BE49-F238E27FC236}">
                  <a16:creationId xmlns:a16="http://schemas.microsoft.com/office/drawing/2014/main" id="{8D17F0C9-BEAB-4034-A053-7C396F300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2083620"/>
              <a:ext cx="9116697" cy="2276793"/>
            </a:xfrm>
            <a:prstGeom prst="rect">
              <a:avLst/>
            </a:prstGeom>
          </p:spPr>
        </p:pic>
        <p:pic>
          <p:nvPicPr>
            <p:cNvPr id="7" name="1AP0704">
              <a:hlinkClick r:id="" action="ppaction://media"/>
              <a:extLst>
                <a:ext uri="{FF2B5EF4-FFF2-40B4-BE49-F238E27FC236}">
                  <a16:creationId xmlns:a16="http://schemas.microsoft.com/office/drawing/2014/main" id="{EA51B764-A8F3-4B0B-BC77-B0818A9AE87A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5266" y="2724440"/>
              <a:ext cx="749326" cy="72348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A72894-2C6B-4BEF-87B9-B7B921646504}"/>
              </a:ext>
            </a:extLst>
          </p:cNvPr>
          <p:cNvGrpSpPr/>
          <p:nvPr/>
        </p:nvGrpSpPr>
        <p:grpSpPr>
          <a:xfrm>
            <a:off x="839416" y="4715721"/>
            <a:ext cx="10585176" cy="1581371"/>
            <a:chOff x="839416" y="4715721"/>
            <a:chExt cx="10585176" cy="1581371"/>
          </a:xfrm>
        </p:grpSpPr>
        <p:pic>
          <p:nvPicPr>
            <p:cNvPr id="5" name="Picture 4" descr="A picture containing knife&#10;&#10;Description automatically generated">
              <a:extLst>
                <a:ext uri="{FF2B5EF4-FFF2-40B4-BE49-F238E27FC236}">
                  <a16:creationId xmlns:a16="http://schemas.microsoft.com/office/drawing/2014/main" id="{4083D93F-F633-4B1F-8612-5C5BA4A2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4715721"/>
              <a:ext cx="9126224" cy="1581371"/>
            </a:xfrm>
            <a:prstGeom prst="rect">
              <a:avLst/>
            </a:prstGeom>
          </p:spPr>
        </p:pic>
        <p:pic>
          <p:nvPicPr>
            <p:cNvPr id="9" name="1AP0705">
              <a:hlinkClick r:id="" action="ppaction://media"/>
              <a:extLst>
                <a:ext uri="{FF2B5EF4-FFF2-40B4-BE49-F238E27FC236}">
                  <a16:creationId xmlns:a16="http://schemas.microsoft.com/office/drawing/2014/main" id="{4DE80427-C86A-4648-80E9-F3391CA63DC2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5266" y="5039061"/>
              <a:ext cx="749326" cy="723485"/>
            </a:xfrm>
            <a:prstGeom prst="rect">
              <a:avLst/>
            </a:prstGeom>
          </p:spPr>
        </p:pic>
      </p:grpSp>
      <p:sp>
        <p:nvSpPr>
          <p:cNvPr id="16" name="矩形 1">
            <a:extLst>
              <a:ext uri="{FF2B5EF4-FFF2-40B4-BE49-F238E27FC236}">
                <a16:creationId xmlns:a16="http://schemas.microsoft.com/office/drawing/2014/main" id="{F0947D2F-7737-41D8-BDCD-5E4DCA81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908720"/>
            <a:ext cx="10657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以下動物、人物或東西所發出的聲音有甚麼特質？試試用人聲模仿它們，然後聽聽每段聲音，看看模仿得像不像吧！</a:t>
            </a: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01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D950088-B3B5-4562-A750-B8B51653A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B47B81AE-9B7A-43CD-A3C4-2CD73915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1">
            <a:extLst>
              <a:ext uri="{FF2B5EF4-FFF2-40B4-BE49-F238E27FC236}">
                <a16:creationId xmlns:a16="http://schemas.microsoft.com/office/drawing/2014/main" id="{B2526B24-2041-44D0-BE89-902AFFFC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020ED7A-6195-4A13-A2C7-BB58FF98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486" name="Rectangle: Rounded Corners 13">
            <a:hlinkClick r:id="rId4" action="ppaction://hlinkfile"/>
            <a:extLst>
              <a:ext uri="{FF2B5EF4-FFF2-40B4-BE49-F238E27FC236}">
                <a16:creationId xmlns:a16="http://schemas.microsoft.com/office/drawing/2014/main" id="{95481B3B-DE55-49E0-884A-C4CC8F92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51" y="1484784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487" name="手繪多邊形 17">
            <a:extLst>
              <a:ext uri="{FF2B5EF4-FFF2-40B4-BE49-F238E27FC236}">
                <a16:creationId xmlns:a16="http://schemas.microsoft.com/office/drawing/2014/main" id="{6A3219D3-CF10-435E-8A4A-255A695E2DC1}"/>
              </a:ext>
            </a:extLst>
          </p:cNvPr>
          <p:cNvSpPr>
            <a:spLocks/>
          </p:cNvSpPr>
          <p:nvPr/>
        </p:nvSpPr>
        <p:spPr bwMode="auto">
          <a:xfrm>
            <a:off x="2804863" y="1020763"/>
            <a:ext cx="7467600" cy="1514474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手繪多邊形 17">
            <a:extLst>
              <a:ext uri="{FF2B5EF4-FFF2-40B4-BE49-F238E27FC236}">
                <a16:creationId xmlns:a16="http://schemas.microsoft.com/office/drawing/2014/main" id="{75FDAB94-400F-493D-A054-5091B6827712}"/>
              </a:ext>
            </a:extLst>
          </p:cNvPr>
          <p:cNvSpPr>
            <a:spLocks/>
          </p:cNvSpPr>
          <p:nvPr/>
        </p:nvSpPr>
        <p:spPr bwMode="auto">
          <a:xfrm>
            <a:off x="2813180" y="2985008"/>
            <a:ext cx="7891332" cy="1917799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: Rounded Corners 17">
            <a:hlinkClick r:id="rId5" action="ppaction://hlinkfile"/>
            <a:extLst>
              <a:ext uri="{FF2B5EF4-FFF2-40B4-BE49-F238E27FC236}">
                <a16:creationId xmlns:a16="http://schemas.microsoft.com/office/drawing/2014/main" id="{8EAE026E-538E-40FB-BC56-BBD8FE1D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320" y="3553778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自學資源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490" name="矩形 77">
            <a:extLst>
              <a:ext uri="{FF2B5EF4-FFF2-40B4-BE49-F238E27FC236}">
                <a16:creationId xmlns:a16="http://schemas.microsoft.com/office/drawing/2014/main" id="{9A051E6E-2D0D-4C84-9102-BA34B38A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819" y="1531778"/>
            <a:ext cx="65306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完成工作紙　，記錄四周聲音的特質</a:t>
            </a:r>
            <a:endParaRPr lang="zh-TW" altLang="zh-HK" sz="2600" dirty="0">
              <a:solidFill>
                <a:srgbClr val="FF6600"/>
              </a:solidFill>
            </a:endParaRPr>
          </a:p>
        </p:txBody>
      </p:sp>
      <p:sp>
        <p:nvSpPr>
          <p:cNvPr id="20491" name="矩形 77">
            <a:extLst>
              <a:ext uri="{FF2B5EF4-FFF2-40B4-BE49-F238E27FC236}">
                <a16:creationId xmlns:a16="http://schemas.microsoft.com/office/drawing/2014/main" id="{0EF56A75-FB68-4F70-924F-20E8413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792" y="3296158"/>
            <a:ext cx="696569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觀看短片　　，認識更多動物和牠們的聲音</a:t>
            </a:r>
            <a:br>
              <a:rPr lang="en-US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（還可以說說每種動物聲音的特質，</a:t>
            </a:r>
            <a:br>
              <a:rPr lang="en-US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並用人聲模仿它們！）</a:t>
            </a:r>
            <a:endParaRPr lang="en-US" altLang="zh-TW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手繪多邊形 17">
            <a:extLst>
              <a:ext uri="{FF2B5EF4-FFF2-40B4-BE49-F238E27FC236}">
                <a16:creationId xmlns:a16="http://schemas.microsoft.com/office/drawing/2014/main" id="{DB181A7C-98AA-4285-BBD3-0133A2E32C52}"/>
              </a:ext>
            </a:extLst>
          </p:cNvPr>
          <p:cNvSpPr>
            <a:spLocks/>
          </p:cNvSpPr>
          <p:nvPr/>
        </p:nvSpPr>
        <p:spPr bwMode="auto">
          <a:xfrm>
            <a:off x="2804863" y="5162711"/>
            <a:ext cx="7459284" cy="1506649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7030A0">
              <a:alpha val="21176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7">
            <a:hlinkClick r:id="rId5" action="ppaction://hlinkfile"/>
            <a:extLst>
              <a:ext uri="{FF2B5EF4-FFF2-40B4-BE49-F238E27FC236}">
                <a16:creationId xmlns:a16="http://schemas.microsoft.com/office/drawing/2014/main" id="{A6167C0A-EDD0-4BB5-9B12-B6C0071C5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003" y="5731481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延伸學習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矩形 77">
            <a:extLst>
              <a:ext uri="{FF2B5EF4-FFF2-40B4-BE49-F238E27FC236}">
                <a16:creationId xmlns:a16="http://schemas.microsoft.com/office/drawing/2014/main" id="{8D83D135-EDF8-44DE-ACA3-75A9F50C9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475" y="5473861"/>
            <a:ext cx="632823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聆聽四周的聲音，選取其中兩種，說說它們的特質，並用人聲模仿它們</a:t>
            </a:r>
            <a:endParaRPr lang="en-US" altLang="zh-TW" sz="26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hlinkClick r:id="" action="ppaction://ole?verb=1"/>
            <a:extLst>
              <a:ext uri="{FF2B5EF4-FFF2-40B4-BE49-F238E27FC236}">
                <a16:creationId xmlns:a16="http://schemas.microsoft.com/office/drawing/2014/main" id="{0DA430A5-83F3-40AD-8DBD-1BE486B1B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64386"/>
              </p:ext>
            </p:extLst>
          </p:nvPr>
        </p:nvGraphicFramePr>
        <p:xfrm>
          <a:off x="5811339" y="1665288"/>
          <a:ext cx="381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showAsIcon="1" r:id="rId6" imgW="381104" imgH="806335" progId="Word.Document.8">
                  <p:embed/>
                </p:oleObj>
              </mc:Choice>
              <mc:Fallback>
                <p:oleObj name="Document" showAsIcon="1" r:id="rId6" imgW="381104" imgH="80633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11339" y="1665288"/>
                        <a:ext cx="3810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lose up of a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3625E329-5266-4AAC-818A-D42D352915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58" y="3257650"/>
            <a:ext cx="560881" cy="55478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926FDF-D853-46D2-B8EB-1F7944ED0F5E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F1A130B-54CB-4C30-A973-3A417E75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E8DE-5772-4FD6-AEBD-B1FF3E24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550" y="2492375"/>
            <a:ext cx="5905500" cy="2374900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辨別及描述聲音的特質</a:t>
            </a: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運用人聲模仿聲音的特質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A916A01B-9B80-46C2-8882-6A8B8AAB194F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279632 w 6010312"/>
              <a:gd name="T1" fmla="*/ 0 h 4278079"/>
              <a:gd name="T2" fmla="*/ 209211 w 6010312"/>
              <a:gd name="T3" fmla="*/ 4 h 4278079"/>
              <a:gd name="T4" fmla="*/ 2110582 w 6010312"/>
              <a:gd name="T5" fmla="*/ 4 h 4278079"/>
              <a:gd name="T6" fmla="*/ 2264227 w 6010312"/>
              <a:gd name="T7" fmla="*/ 0 h 4278079"/>
              <a:gd name="T8" fmla="*/ 279632 w 6010312"/>
              <a:gd name="T9" fmla="*/ 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2097152-C913-443E-AC00-C4DF2CFB9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D2D2D6F5-581B-457B-BD60-A732884F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矩形 1">
            <a:extLst>
              <a:ext uri="{FF2B5EF4-FFF2-40B4-BE49-F238E27FC236}">
                <a16:creationId xmlns:a16="http://schemas.microsoft.com/office/drawing/2014/main" id="{3B91F0E6-4F9D-44C7-9D66-68147E62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209550"/>
            <a:ext cx="8840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自然環境會發出甚麼聲音？聽一聽！</a:t>
            </a: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4257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233362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聲音的特質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6151" name="Content Placeholder 4">
            <a:extLst>
              <a:ext uri="{FF2B5EF4-FFF2-40B4-BE49-F238E27FC236}">
                <a16:creationId xmlns:a16="http://schemas.microsoft.com/office/drawing/2014/main" id="{F1500C7A-E59B-4EE0-937B-B00A156314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990600"/>
            <a:ext cx="10006013" cy="5678488"/>
          </a:xfrm>
        </p:spPr>
      </p:pic>
      <p:grpSp>
        <p:nvGrpSpPr>
          <p:cNvPr id="6152" name="Group 87">
            <a:extLst>
              <a:ext uri="{FF2B5EF4-FFF2-40B4-BE49-F238E27FC236}">
                <a16:creationId xmlns:a16="http://schemas.microsoft.com/office/drawing/2014/main" id="{D35C846D-1FAA-4537-84D3-09205206800E}"/>
              </a:ext>
            </a:extLst>
          </p:cNvPr>
          <p:cNvGrpSpPr>
            <a:grpSpLocks/>
          </p:cNvGrpSpPr>
          <p:nvPr/>
        </p:nvGrpSpPr>
        <p:grpSpPr bwMode="auto">
          <a:xfrm>
            <a:off x="2577932" y="1407719"/>
            <a:ext cx="8067335" cy="5232445"/>
            <a:chOff x="2464056" y="1416005"/>
            <a:chExt cx="8066385" cy="5233206"/>
          </a:xfrm>
        </p:grpSpPr>
        <p:grpSp>
          <p:nvGrpSpPr>
            <p:cNvPr id="6154" name="Group 85">
              <a:extLst>
                <a:ext uri="{FF2B5EF4-FFF2-40B4-BE49-F238E27FC236}">
                  <a16:creationId xmlns:a16="http://schemas.microsoft.com/office/drawing/2014/main" id="{6051C67D-2B92-4729-B62C-0D5AF16DC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1309" y="2604708"/>
              <a:ext cx="992093" cy="510778"/>
              <a:chOff x="7461309" y="2604708"/>
              <a:chExt cx="992093" cy="510778"/>
            </a:xfrm>
          </p:grpSpPr>
          <p:sp>
            <p:nvSpPr>
              <p:cNvPr id="6183" name="TextBox 73">
                <a:extLst>
                  <a:ext uri="{FF2B5EF4-FFF2-40B4-BE49-F238E27FC236}">
                    <a16:creationId xmlns:a16="http://schemas.microsoft.com/office/drawing/2014/main" id="{6CA07C03-0B0E-47E7-A0C9-57212A95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1309" y="2604708"/>
                <a:ext cx="99209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風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37" name="1AP0302.mp3">
                <a:hlinkClick r:id="" action="ppaction://media"/>
                <a:extLst>
                  <a:ext uri="{FF2B5EF4-FFF2-40B4-BE49-F238E27FC236}">
                    <a16:creationId xmlns:a16="http://schemas.microsoft.com/office/drawing/2014/main" id="{8BBF2405-4AE5-481C-AEE4-6BA2E9179CA7}"/>
                  </a:ext>
                </a:extLst>
              </p:cNvPr>
              <p:cNvPicPr>
                <a:picLocks noChangeAspect="1" noChangeArrowheads="1"/>
              </p:cNvPicPr>
              <p:nvPr>
                <a:audioFile r:link="rId20"/>
                <p:extLst>
                  <p:ext uri="{DAA4B4D4-6D71-4841-9C94-3DE7FCFB9230}">
                    <p14:media xmlns:p14="http://schemas.microsoft.com/office/powerpoint/2010/main" r:embed="rId19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7356" y="2663905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5" name="Group 67">
              <a:extLst>
                <a:ext uri="{FF2B5EF4-FFF2-40B4-BE49-F238E27FC236}">
                  <a16:creationId xmlns:a16="http://schemas.microsoft.com/office/drawing/2014/main" id="{916DF645-A30D-4C8F-B8DB-23D297AF0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7720" y="4821086"/>
              <a:ext cx="1181897" cy="510778"/>
              <a:chOff x="4397720" y="4821086"/>
              <a:chExt cx="1181897" cy="510778"/>
            </a:xfrm>
          </p:grpSpPr>
          <p:sp>
            <p:nvSpPr>
              <p:cNvPr id="6181" name="TextBox 74">
                <a:extLst>
                  <a:ext uri="{FF2B5EF4-FFF2-40B4-BE49-F238E27FC236}">
                    <a16:creationId xmlns:a16="http://schemas.microsoft.com/office/drawing/2014/main" id="{1EF15D07-A4F8-4C05-A126-66B32EDD9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720" y="4821086"/>
                <a:ext cx="1181897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鴨子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25" name="1AP0204.mp3">
                <a:hlinkClick r:id="" action="ppaction://media"/>
                <a:extLst>
                  <a:ext uri="{FF2B5EF4-FFF2-40B4-BE49-F238E27FC236}">
                    <a16:creationId xmlns:a16="http://schemas.microsoft.com/office/drawing/2014/main" id="{931A1AC7-ACA9-4AD6-8835-05524F9F3B65}"/>
                  </a:ext>
                </a:extLst>
              </p:cNvPr>
              <p:cNvPicPr>
                <a:picLocks noChangeAspect="1" noChangeArrowheads="1"/>
              </p:cNvPicPr>
              <p:nvPr>
                <a:audioFile r:link="rId18"/>
                <p:extLst>
                  <p:ext uri="{DAA4B4D4-6D71-4841-9C94-3DE7FCFB9230}">
                    <p14:media xmlns:p14="http://schemas.microsoft.com/office/powerpoint/2010/main" r:embed="rId17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7715" y="4880283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6" name="Group 66">
              <a:extLst>
                <a:ext uri="{FF2B5EF4-FFF2-40B4-BE49-F238E27FC236}">
                  <a16:creationId xmlns:a16="http://schemas.microsoft.com/office/drawing/2014/main" id="{42A38135-A86A-499A-88C8-29FF91000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1704" y="3483591"/>
              <a:ext cx="2762313" cy="510778"/>
              <a:chOff x="3431704" y="3483591"/>
              <a:chExt cx="2762313" cy="510778"/>
            </a:xfrm>
          </p:grpSpPr>
          <p:sp>
            <p:nvSpPr>
              <p:cNvPr id="6179" name="TextBox 75">
                <a:extLst>
                  <a:ext uri="{FF2B5EF4-FFF2-40B4-BE49-F238E27FC236}">
                    <a16:creationId xmlns:a16="http://schemas.microsoft.com/office/drawing/2014/main" id="{094ABD38-C287-4F85-81DA-26297446B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704" y="3483591"/>
                <a:ext cx="276231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高速行駛的火車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24" name="1AP0203.mp3">
                <a:hlinkClick r:id="" action="ppaction://media"/>
                <a:extLst>
                  <a:ext uri="{FF2B5EF4-FFF2-40B4-BE49-F238E27FC236}">
                    <a16:creationId xmlns:a16="http://schemas.microsoft.com/office/drawing/2014/main" id="{A163C2E6-38F6-4682-8A32-711FDDC0C51B}"/>
                  </a:ext>
                </a:extLst>
              </p:cNvPr>
              <p:cNvPicPr>
                <a:picLocks noChangeAspect="1" noChangeArrowheads="1"/>
              </p:cNvPicPr>
              <p:nvPr>
                <a:audioFile r:link="rId16"/>
                <p:extLst>
                  <p:ext uri="{DAA4B4D4-6D71-4841-9C94-3DE7FCFB9230}">
                    <p14:media xmlns:p14="http://schemas.microsoft.com/office/powerpoint/2010/main" r:embed="rId15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3312" y="3542788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7" name="Group 69">
              <a:extLst>
                <a:ext uri="{FF2B5EF4-FFF2-40B4-BE49-F238E27FC236}">
                  <a16:creationId xmlns:a16="http://schemas.microsoft.com/office/drawing/2014/main" id="{8424D705-ACFC-46BB-8A33-335D1EC36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7702" y="6138433"/>
              <a:ext cx="965949" cy="510778"/>
              <a:chOff x="7277702" y="6138433"/>
              <a:chExt cx="965949" cy="510778"/>
            </a:xfrm>
          </p:grpSpPr>
          <p:sp>
            <p:nvSpPr>
              <p:cNvPr id="6177" name="TextBox 76">
                <a:extLst>
                  <a:ext uri="{FF2B5EF4-FFF2-40B4-BE49-F238E27FC236}">
                    <a16:creationId xmlns:a16="http://schemas.microsoft.com/office/drawing/2014/main" id="{969ED120-7DE4-4ACF-AA4A-7690D76FC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7702" y="6138433"/>
                <a:ext cx="965949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狗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41" name="1AP0306.mp3">
                <a:hlinkClick r:id="" action="ppaction://media"/>
                <a:extLst>
                  <a:ext uri="{FF2B5EF4-FFF2-40B4-BE49-F238E27FC236}">
                    <a16:creationId xmlns:a16="http://schemas.microsoft.com/office/drawing/2014/main" id="{6ED8BA46-17A4-4091-B404-E932D6C34D66}"/>
                  </a:ext>
                </a:extLst>
              </p:cNvPr>
              <p:cNvPicPr>
                <a:picLocks noChangeAspect="1" noChangeArrowheads="1"/>
              </p:cNvPicPr>
              <p:nvPr>
                <a:audioFile r:link="rId14"/>
                <p:extLst>
                  <p:ext uri="{DAA4B4D4-6D71-4841-9C94-3DE7FCFB9230}">
                    <p14:media xmlns:p14="http://schemas.microsoft.com/office/powerpoint/2010/main" r:embed="rId13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1697" y="6196223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8" name="Group 65">
              <a:extLst>
                <a:ext uri="{FF2B5EF4-FFF2-40B4-BE49-F238E27FC236}">
                  <a16:creationId xmlns:a16="http://schemas.microsoft.com/office/drawing/2014/main" id="{D4FAC458-BBA4-4C7E-8668-ABDBF7E25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1468" y="2326901"/>
              <a:ext cx="1184402" cy="510778"/>
              <a:chOff x="3171468" y="2326901"/>
              <a:chExt cx="1184402" cy="510778"/>
            </a:xfrm>
          </p:grpSpPr>
          <p:sp>
            <p:nvSpPr>
              <p:cNvPr id="6175" name="TextBox 77">
                <a:extLst>
                  <a:ext uri="{FF2B5EF4-FFF2-40B4-BE49-F238E27FC236}">
                    <a16:creationId xmlns:a16="http://schemas.microsoft.com/office/drawing/2014/main" id="{86F7E2FE-7741-421B-88C3-74371ED4E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468" y="2326901"/>
                <a:ext cx="1184402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雨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23" name="1AP0202.mp3">
                <a:hlinkClick r:id="" action="ppaction://media"/>
                <a:extLst>
                  <a:ext uri="{FF2B5EF4-FFF2-40B4-BE49-F238E27FC236}">
                    <a16:creationId xmlns:a16="http://schemas.microsoft.com/office/drawing/2014/main" id="{4977626C-D167-42C7-9C08-07E5077F3D81}"/>
                  </a:ext>
                </a:extLst>
              </p:cNvPr>
              <p:cNvPicPr>
                <a:picLocks noChangeAspect="1" noChangeArrowheads="1"/>
              </p:cNvPicPr>
              <p:nvPr>
                <a:audioFile r:link="rId12"/>
                <p:extLst>
                  <p:ext uri="{DAA4B4D4-6D71-4841-9C94-3DE7FCFB9230}">
                    <p14:media xmlns:p14="http://schemas.microsoft.com/office/powerpoint/2010/main" r:embed="rId11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270" y="2408515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9" name="Group 70">
              <a:extLst>
                <a:ext uri="{FF2B5EF4-FFF2-40B4-BE49-F238E27FC236}">
                  <a16:creationId xmlns:a16="http://schemas.microsoft.com/office/drawing/2014/main" id="{180353FF-FAEC-4DA6-9393-CD180B3C7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3120" y="5226099"/>
              <a:ext cx="919291" cy="510778"/>
              <a:chOff x="8773120" y="5226099"/>
              <a:chExt cx="919291" cy="510778"/>
            </a:xfrm>
          </p:grpSpPr>
          <p:sp>
            <p:nvSpPr>
              <p:cNvPr id="6173" name="TextBox 79">
                <a:extLst>
                  <a:ext uri="{FF2B5EF4-FFF2-40B4-BE49-F238E27FC236}">
                    <a16:creationId xmlns:a16="http://schemas.microsoft.com/office/drawing/2014/main" id="{0943F3F5-D71D-46BE-8A2C-0900C3178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3120" y="5226099"/>
                <a:ext cx="919291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牛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40" name="1AP0305.mp3">
                <a:hlinkClick r:id="" action="ppaction://media"/>
                <a:extLst>
                  <a:ext uri="{FF2B5EF4-FFF2-40B4-BE49-F238E27FC236}">
                    <a16:creationId xmlns:a16="http://schemas.microsoft.com/office/drawing/2014/main" id="{99C55BDA-459D-4D1D-86E4-4A7ACF04FA1E}"/>
                  </a:ext>
                </a:extLst>
              </p:cNvPr>
              <p:cNvPicPr>
                <a:picLocks noChangeAspect="1" noChangeArrowheads="1"/>
              </p:cNvPicPr>
              <p:nvPr>
                <a:audioFile r:link="rId10"/>
                <p:extLst>
                  <p:ext uri="{DAA4B4D4-6D71-4841-9C94-3DE7FCFB9230}">
                    <p14:media xmlns:p14="http://schemas.microsoft.com/office/powerpoint/2010/main" r:embed="rId9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2766" y="5298373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0" name="Group 86">
              <a:extLst>
                <a:ext uri="{FF2B5EF4-FFF2-40B4-BE49-F238E27FC236}">
                  <a16:creationId xmlns:a16="http://schemas.microsoft.com/office/drawing/2014/main" id="{4672E181-C866-4907-92A9-2C3E79E8A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1455" y="1416005"/>
              <a:ext cx="1378225" cy="510778"/>
              <a:chOff x="8001455" y="1416005"/>
              <a:chExt cx="1378225" cy="510778"/>
            </a:xfrm>
          </p:grpSpPr>
          <p:sp>
            <p:nvSpPr>
              <p:cNvPr id="6171" name="TextBox 80">
                <a:extLst>
                  <a:ext uri="{FF2B5EF4-FFF2-40B4-BE49-F238E27FC236}">
                    <a16:creationId xmlns:a16="http://schemas.microsoft.com/office/drawing/2014/main" id="{1495C026-7E70-43C1-A4D5-1022E81BE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1455" y="1416005"/>
                <a:ext cx="1378225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雷電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27" name="1AP0301.mp3">
                <a:hlinkClick r:id="" action="ppaction://media"/>
                <a:extLst>
                  <a:ext uri="{FF2B5EF4-FFF2-40B4-BE49-F238E27FC236}">
                    <a16:creationId xmlns:a16="http://schemas.microsoft.com/office/drawing/2014/main" id="{94A4B7A7-17D5-43A4-A50C-98FE0D863949}"/>
                  </a:ext>
                </a:extLst>
              </p:cNvPr>
              <p:cNvPicPr>
                <a:picLocks noChangeAspect="1" noChangeArrowheads="1"/>
              </p:cNvPicPr>
              <p:nvPr>
                <a:audioFile r:link="rId8"/>
                <p:extLst>
                  <p:ext uri="{DAA4B4D4-6D71-4841-9C94-3DE7FCFB9230}">
                    <p14:media xmlns:p14="http://schemas.microsoft.com/office/powerpoint/2010/main" r:embed="rId7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120" y="1485520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1" name="Group 72">
              <a:extLst>
                <a:ext uri="{FF2B5EF4-FFF2-40B4-BE49-F238E27FC236}">
                  <a16:creationId xmlns:a16="http://schemas.microsoft.com/office/drawing/2014/main" id="{595C2C85-F3C7-4CC0-BC7C-D42572711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3160" y="2230736"/>
              <a:ext cx="1267281" cy="510778"/>
              <a:chOff x="9263160" y="2230736"/>
              <a:chExt cx="1267281" cy="510778"/>
            </a:xfrm>
          </p:grpSpPr>
          <p:sp>
            <p:nvSpPr>
              <p:cNvPr id="6169" name="TextBox 81">
                <a:extLst>
                  <a:ext uri="{FF2B5EF4-FFF2-40B4-BE49-F238E27FC236}">
                    <a16:creationId xmlns:a16="http://schemas.microsoft.com/office/drawing/2014/main" id="{36D0FECD-6AE8-40BA-A089-62760AC2B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3160" y="2230736"/>
                <a:ext cx="1267281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小鳥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38" name="1AP0303.mp3">
                <a:hlinkClick r:id="" action="ppaction://media"/>
                <a:extLst>
                  <a:ext uri="{FF2B5EF4-FFF2-40B4-BE49-F238E27FC236}">
                    <a16:creationId xmlns:a16="http://schemas.microsoft.com/office/drawing/2014/main" id="{75123A42-2542-405E-BFC8-0E7160C71996}"/>
                  </a:ext>
                </a:extLst>
              </p:cNvPr>
              <p:cNvPicPr>
                <a:picLocks noChangeAspect="1" noChangeArrowheads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1412" y="2291005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2" name="Group 68">
              <a:extLst>
                <a:ext uri="{FF2B5EF4-FFF2-40B4-BE49-F238E27FC236}">
                  <a16:creationId xmlns:a16="http://schemas.microsoft.com/office/drawing/2014/main" id="{20A21C9A-3D44-4F78-9960-C6DAA76C4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4056" y="5588766"/>
              <a:ext cx="1357668" cy="510778"/>
              <a:chOff x="2464056" y="5588766"/>
              <a:chExt cx="1357668" cy="510778"/>
            </a:xfrm>
          </p:grpSpPr>
          <p:sp>
            <p:nvSpPr>
              <p:cNvPr id="6167" name="TextBox 82">
                <a:extLst>
                  <a:ext uri="{FF2B5EF4-FFF2-40B4-BE49-F238E27FC236}">
                    <a16:creationId xmlns:a16="http://schemas.microsoft.com/office/drawing/2014/main" id="{CF3D4518-5AE4-4721-9A9F-7B46D0C9F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056" y="5588766"/>
                <a:ext cx="1357668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女孩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26" name="1AP0205.mp3">
                <a:hlinkClick r:id="" action="ppaction://media"/>
                <a:extLst>
                  <a:ext uri="{FF2B5EF4-FFF2-40B4-BE49-F238E27FC236}">
                    <a16:creationId xmlns:a16="http://schemas.microsoft.com/office/drawing/2014/main" id="{4227AC9E-3DD5-4536-B814-24D7CFEA5B1D}"/>
                  </a:ext>
                </a:extLst>
              </p:cNvPr>
              <p:cNvPicPr>
                <a:picLocks noChangeAspect="1" noChangeArrowheads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880" y="5647963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71">
              <a:extLst>
                <a:ext uri="{FF2B5EF4-FFF2-40B4-BE49-F238E27FC236}">
                  <a16:creationId xmlns:a16="http://schemas.microsoft.com/office/drawing/2014/main" id="{E3A709E7-C7EA-4270-9A22-C52F1E9F2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8561" y="3176545"/>
              <a:ext cx="2283120" cy="510778"/>
              <a:chOff x="8018561" y="3176545"/>
              <a:chExt cx="2283120" cy="510778"/>
            </a:xfrm>
          </p:grpSpPr>
          <p:sp>
            <p:nvSpPr>
              <p:cNvPr id="6165" name="TextBox 84">
                <a:extLst>
                  <a:ext uri="{FF2B5EF4-FFF2-40B4-BE49-F238E27FC236}">
                    <a16:creationId xmlns:a16="http://schemas.microsoft.com/office/drawing/2014/main" id="{6E872003-187A-4701-A647-58E2130BD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8561" y="3176545"/>
                <a:ext cx="2283120" cy="510778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慢駛的火車</a:t>
                </a:r>
                <a:endParaRPr lang="en-US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39" name="1AP0304.mp3">
                <a:hlinkClick r:id="" action="ppaction://media"/>
                <a:extLst>
                  <a:ext uri="{FF2B5EF4-FFF2-40B4-BE49-F238E27FC236}">
                    <a16:creationId xmlns:a16="http://schemas.microsoft.com/office/drawing/2014/main" id="{2D72BBB6-CE65-44DA-BCC3-C64BD6CC6182}"/>
                  </a:ext>
                </a:extLst>
              </p:cNvPr>
              <p:cNvPicPr>
                <a:picLocks noChangeAspect="1" noChangeArrowheads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1282" y="3235742"/>
                <a:ext cx="406400" cy="39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0AD083-8A6E-4F18-A65B-34B0639805EA}"/>
              </a:ext>
            </a:extLst>
          </p:cNvPr>
          <p:cNvSpPr/>
          <p:nvPr/>
        </p:nvSpPr>
        <p:spPr bwMode="auto">
          <a:xfrm>
            <a:off x="5663952" y="620688"/>
            <a:ext cx="792088" cy="431825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64B3B071-9F29-4FF6-BCB0-AA71A34E0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B01F07DE-D3AC-413E-AD55-EF71854E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矩形 1">
            <a:extLst>
              <a:ext uri="{FF2B5EF4-FFF2-40B4-BE49-F238E27FC236}">
                <a16:creationId xmlns:a16="http://schemas.microsoft.com/office/drawing/2014/main" id="{2157E670-EADB-455C-BF6A-577DFF19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115888"/>
            <a:ext cx="88407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聆聽錄音。這些聲音是哪些事物發出來的？</a:t>
            </a: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按聲音的次序點擊        ，把聲音和事物配對起來。</a:t>
            </a: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7173" name="Rectangle 11">
            <a:extLst>
              <a:ext uri="{FF2B5EF4-FFF2-40B4-BE49-F238E27FC236}">
                <a16:creationId xmlns:a16="http://schemas.microsoft.com/office/drawing/2014/main" id="{1482C648-4F00-4161-9501-13B93BD95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4257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5CB64CD-BE3D-45E8-BC62-311880B90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233362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聲音的特質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7175" name="Content Placeholder 4">
            <a:extLst>
              <a:ext uri="{FF2B5EF4-FFF2-40B4-BE49-F238E27FC236}">
                <a16:creationId xmlns:a16="http://schemas.microsoft.com/office/drawing/2014/main" id="{87E0A003-01FA-4AB2-A3B2-AA7AD19AC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100514"/>
            <a:ext cx="10006013" cy="5678487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7BF0FE-A19B-46E5-BEEC-4F0F71EFFB28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1052513"/>
            <a:ext cx="854075" cy="523875"/>
            <a:chOff x="711202" y="1053168"/>
            <a:chExt cx="854073" cy="523220"/>
          </a:xfrm>
        </p:grpSpPr>
        <p:pic>
          <p:nvPicPr>
            <p:cNvPr id="2" name="1AP0201_1.mp3">
              <a:hlinkClick r:id="" action="ppaction://media"/>
              <a:extLst>
                <a:ext uri="{FF2B5EF4-FFF2-40B4-BE49-F238E27FC236}">
                  <a16:creationId xmlns:a16="http://schemas.microsoft.com/office/drawing/2014/main" id="{5FFFE158-2600-45AB-B853-A238AAB9450A}"/>
                </a:ext>
              </a:extLst>
            </p:cNvPr>
            <p:cNvPicPr>
              <a:picLocks noChangeAspect="1" noChangeArrowheads="1"/>
            </p:cNvPicPr>
            <p:nvPr>
              <a:audioFile r:link="rId20"/>
              <p:extLst>
                <p:ext uri="{DAA4B4D4-6D71-4841-9C94-3DE7FCFB9230}">
                  <p14:media xmlns:p14="http://schemas.microsoft.com/office/powerpoint/2010/main" r:embed="rId19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5" y="1107145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矩形 1">
              <a:extLst>
                <a:ext uri="{FF2B5EF4-FFF2-40B4-BE49-F238E27FC236}">
                  <a16:creationId xmlns:a16="http://schemas.microsoft.com/office/drawing/2014/main" id="{C7ABA849-6145-4307-BFF7-8E94099C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2" y="1053168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1.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01D9D-8CFD-4261-9AA7-76217AD6C8C9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1574800"/>
            <a:ext cx="852488" cy="523875"/>
            <a:chOff x="711202" y="1574867"/>
            <a:chExt cx="852712" cy="523220"/>
          </a:xfrm>
        </p:grpSpPr>
        <p:pic>
          <p:nvPicPr>
            <p:cNvPr id="3" name="1AP0201_2.mp3">
              <a:hlinkClick r:id="" action="ppaction://media"/>
              <a:extLst>
                <a:ext uri="{FF2B5EF4-FFF2-40B4-BE49-F238E27FC236}">
                  <a16:creationId xmlns:a16="http://schemas.microsoft.com/office/drawing/2014/main" id="{3B464CCF-0F48-47FE-8D7A-5A7D2B6878E1}"/>
                </a:ext>
              </a:extLst>
            </p:cNvPr>
            <p:cNvPicPr>
              <a:picLocks noChangeAspect="1" noChangeArrowheads="1"/>
            </p:cNvPicPr>
            <p:nvPr>
              <a:audioFile r:link="rId18"/>
              <p:extLst>
                <p:ext uri="{DAA4B4D4-6D71-4841-9C94-3DE7FCFB9230}">
                  <p14:media xmlns:p14="http://schemas.microsoft.com/office/powerpoint/2010/main" r:embed="rId17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1650528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矩形 1">
              <a:extLst>
                <a:ext uri="{FF2B5EF4-FFF2-40B4-BE49-F238E27FC236}">
                  <a16:creationId xmlns:a16="http://schemas.microsoft.com/office/drawing/2014/main" id="{1BD79D2B-B419-4D8C-8496-7DE04D60B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2" y="1574867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2.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71B23E-20E5-41FF-807E-5A3E1BB1C31A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2120900"/>
            <a:ext cx="863600" cy="523875"/>
            <a:chOff x="699521" y="2120816"/>
            <a:chExt cx="864393" cy="523220"/>
          </a:xfrm>
        </p:grpSpPr>
        <p:pic>
          <p:nvPicPr>
            <p:cNvPr id="5" name="1AP0201_3.mp3">
              <a:hlinkClick r:id="" action="ppaction://media"/>
              <a:extLst>
                <a:ext uri="{FF2B5EF4-FFF2-40B4-BE49-F238E27FC236}">
                  <a16:creationId xmlns:a16="http://schemas.microsoft.com/office/drawing/2014/main" id="{DB073DF3-0828-45CF-A5E4-2B9B12D9B23A}"/>
                </a:ext>
              </a:extLst>
            </p:cNvPr>
            <p:cNvPicPr>
              <a:picLocks noChangeAspect="1" noChangeArrowheads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5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2173001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矩形 1">
              <a:extLst>
                <a:ext uri="{FF2B5EF4-FFF2-40B4-BE49-F238E27FC236}">
                  <a16:creationId xmlns:a16="http://schemas.microsoft.com/office/drawing/2014/main" id="{D0C68837-DA7E-4B72-91ED-52FBFA35F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21" y="2120816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3.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1CEEA-F9C3-47DA-B824-E82427217CF1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2662238"/>
            <a:ext cx="852488" cy="523875"/>
            <a:chOff x="711202" y="2662949"/>
            <a:chExt cx="852712" cy="523220"/>
          </a:xfrm>
        </p:grpSpPr>
        <p:pic>
          <p:nvPicPr>
            <p:cNvPr id="6" name="1AP0201_4.mp3">
              <a:hlinkClick r:id="" action="ppaction://media"/>
              <a:extLst>
                <a:ext uri="{FF2B5EF4-FFF2-40B4-BE49-F238E27FC236}">
                  <a16:creationId xmlns:a16="http://schemas.microsoft.com/office/drawing/2014/main" id="{9542F2AB-6474-4410-AD98-9712601C18AA}"/>
                </a:ext>
              </a:extLst>
            </p:cNvPr>
            <p:cNvPicPr>
              <a:picLocks noChangeAspect="1" noChangeArrowheads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2705929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3" name="矩形 1">
              <a:extLst>
                <a:ext uri="{FF2B5EF4-FFF2-40B4-BE49-F238E27FC236}">
                  <a16:creationId xmlns:a16="http://schemas.microsoft.com/office/drawing/2014/main" id="{19FE8352-C1CA-46B3-AA34-B9F6FAAA4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2" y="2662949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4.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ECA795-91D2-48C5-BC1B-E2D2812D8E6E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3176588"/>
            <a:ext cx="865187" cy="523875"/>
            <a:chOff x="699521" y="3176886"/>
            <a:chExt cx="865754" cy="523220"/>
          </a:xfrm>
        </p:grpSpPr>
        <p:pic>
          <p:nvPicPr>
            <p:cNvPr id="7" name="1AP0201_5.mp3">
              <a:hlinkClick r:id="" action="ppaction://media"/>
              <a:extLst>
                <a:ext uri="{FF2B5EF4-FFF2-40B4-BE49-F238E27FC236}">
                  <a16:creationId xmlns:a16="http://schemas.microsoft.com/office/drawing/2014/main" id="{E9D1A6DB-56FD-4612-9112-72F5980D1D74}"/>
                </a:ext>
              </a:extLst>
            </p:cNvPr>
            <p:cNvPicPr>
              <a:picLocks noChangeAspect="1" noChangeArrowheads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5" y="3232807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1" name="矩形 1">
              <a:extLst>
                <a:ext uri="{FF2B5EF4-FFF2-40B4-BE49-F238E27FC236}">
                  <a16:creationId xmlns:a16="http://schemas.microsoft.com/office/drawing/2014/main" id="{C1C481C9-3A03-4F1D-93F6-BC6E07092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21" y="3176886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5.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F5D0CB-2B31-4A58-8762-06B71702762C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3698875"/>
            <a:ext cx="863600" cy="523875"/>
            <a:chOff x="699752" y="3699359"/>
            <a:chExt cx="864162" cy="523220"/>
          </a:xfrm>
        </p:grpSpPr>
        <p:pic>
          <p:nvPicPr>
            <p:cNvPr id="8" name="1AP0201_6.mp3">
              <a:hlinkClick r:id="" action="ppaction://media"/>
              <a:extLst>
                <a:ext uri="{FF2B5EF4-FFF2-40B4-BE49-F238E27FC236}">
                  <a16:creationId xmlns:a16="http://schemas.microsoft.com/office/drawing/2014/main" id="{D71A3FC1-2071-4C30-8AA6-C9F28A4BC00C}"/>
                </a:ext>
              </a:extLst>
            </p:cNvPr>
            <p:cNvPicPr>
              <a:picLocks noChangeAspect="1" noChangeArrowheads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3759685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9" name="矩形 1">
              <a:extLst>
                <a:ext uri="{FF2B5EF4-FFF2-40B4-BE49-F238E27FC236}">
                  <a16:creationId xmlns:a16="http://schemas.microsoft.com/office/drawing/2014/main" id="{3B13FF35-DDA1-4FD2-B0C6-A0C45238B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2" y="3699359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6.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F53379-0FA2-409B-A057-3FEAD5498C30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4241800"/>
            <a:ext cx="863600" cy="522288"/>
            <a:chOff x="699749" y="4241492"/>
            <a:chExt cx="864165" cy="523220"/>
          </a:xfrm>
        </p:grpSpPr>
        <p:pic>
          <p:nvPicPr>
            <p:cNvPr id="9" name="1AP0201_7.mp3">
              <a:hlinkClick r:id="" action="ppaction://media"/>
              <a:extLst>
                <a:ext uri="{FF2B5EF4-FFF2-40B4-BE49-F238E27FC236}">
                  <a16:creationId xmlns:a16="http://schemas.microsoft.com/office/drawing/2014/main" id="{C3EF0386-42DE-4390-B7C6-7E4C2172BBC3}"/>
                </a:ext>
              </a:extLst>
            </p:cNvPr>
            <p:cNvPicPr>
              <a:picLocks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4286563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7" name="矩形 1">
              <a:extLst>
                <a:ext uri="{FF2B5EF4-FFF2-40B4-BE49-F238E27FC236}">
                  <a16:creationId xmlns:a16="http://schemas.microsoft.com/office/drawing/2014/main" id="{2168EDCF-EA17-4A64-9266-DB46046E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49" y="4241492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7.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F53B29-00DF-4591-94DE-4E4E8E7002D5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4776788"/>
            <a:ext cx="873125" cy="523875"/>
            <a:chOff x="689883" y="4776957"/>
            <a:chExt cx="874031" cy="523220"/>
          </a:xfrm>
        </p:grpSpPr>
        <p:pic>
          <p:nvPicPr>
            <p:cNvPr id="10" name="1AP0201_8.mp3">
              <a:hlinkClick r:id="" action="ppaction://media"/>
              <a:extLst>
                <a:ext uri="{FF2B5EF4-FFF2-40B4-BE49-F238E27FC236}">
                  <a16:creationId xmlns:a16="http://schemas.microsoft.com/office/drawing/2014/main" id="{F4B60F2A-E30E-4E0A-A50E-2D6C31BA7396}"/>
                </a:ext>
              </a:extLst>
            </p:cNvPr>
            <p:cNvPicPr>
              <a:picLocks noChangeAspect="1" noChangeArrowheads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4821013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5" name="矩形 1">
              <a:extLst>
                <a:ext uri="{FF2B5EF4-FFF2-40B4-BE49-F238E27FC236}">
                  <a16:creationId xmlns:a16="http://schemas.microsoft.com/office/drawing/2014/main" id="{26E2EF3B-CB89-4F27-A3CB-DA6AC16E8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83" y="4776957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8.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4EEBB0-9A1B-4532-95F4-E366E530E398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5307013"/>
            <a:ext cx="863600" cy="523875"/>
            <a:chOff x="699521" y="5307428"/>
            <a:chExt cx="864393" cy="523220"/>
          </a:xfrm>
        </p:grpSpPr>
        <p:pic>
          <p:nvPicPr>
            <p:cNvPr id="11" name="1AP0201_9.mp3">
              <a:hlinkClick r:id="" action="ppaction://media"/>
              <a:extLst>
                <a:ext uri="{FF2B5EF4-FFF2-40B4-BE49-F238E27FC236}">
                  <a16:creationId xmlns:a16="http://schemas.microsoft.com/office/drawing/2014/main" id="{012157A6-7206-44D6-A6E8-54F7BD6BD222}"/>
                </a:ext>
              </a:extLst>
            </p:cNvPr>
            <p:cNvPicPr>
              <a:picLocks noChangeAspect="1" noChangeArrowheads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5355463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矩形 1">
              <a:extLst>
                <a:ext uri="{FF2B5EF4-FFF2-40B4-BE49-F238E27FC236}">
                  <a16:creationId xmlns:a16="http://schemas.microsoft.com/office/drawing/2014/main" id="{BC7FD76E-18FE-4E3A-9A80-E4EB64295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21" y="5307428"/>
              <a:ext cx="519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9.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115F18-7021-4CF3-9D26-030389EF1206}"/>
              </a:ext>
            </a:extLst>
          </p:cNvPr>
          <p:cNvGrpSpPr>
            <a:grpSpLocks/>
          </p:cNvGrpSpPr>
          <p:nvPr/>
        </p:nvGrpSpPr>
        <p:grpSpPr bwMode="auto">
          <a:xfrm>
            <a:off x="498475" y="5805488"/>
            <a:ext cx="1065213" cy="522287"/>
            <a:chOff x="498703" y="5804832"/>
            <a:chExt cx="1065211" cy="523220"/>
          </a:xfrm>
        </p:grpSpPr>
        <p:pic>
          <p:nvPicPr>
            <p:cNvPr id="12" name="1AP0201_10.mp3">
              <a:hlinkClick r:id="" action="ppaction://media"/>
              <a:extLst>
                <a:ext uri="{FF2B5EF4-FFF2-40B4-BE49-F238E27FC236}">
                  <a16:creationId xmlns:a16="http://schemas.microsoft.com/office/drawing/2014/main" id="{620215D4-153E-4B96-AF66-EC60FD21C9D6}"/>
                </a:ext>
              </a:extLst>
            </p:cNvPr>
            <p:cNvPicPr>
              <a:picLocks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4" y="5882816"/>
              <a:ext cx="406400" cy="3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1" name="矩形 1">
              <a:extLst>
                <a:ext uri="{FF2B5EF4-FFF2-40B4-BE49-F238E27FC236}">
                  <a16:creationId xmlns:a16="http://schemas.microsoft.com/office/drawing/2014/main" id="{ABCB51D1-445C-4B67-91C9-42F82A3BD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03" y="5804832"/>
              <a:ext cx="658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70C0"/>
                  </a:solidFill>
                  <a:ea typeface="標楷體" panose="03000509000000000000" pitchFamily="65" charset="-120"/>
                </a:rPr>
                <a:t>10.</a:t>
              </a:r>
            </a:p>
          </p:txBody>
        </p:sp>
      </p:grpSp>
      <p:sp>
        <p:nvSpPr>
          <p:cNvPr id="54" name="TextBox 76">
            <a:extLst>
              <a:ext uri="{FF2B5EF4-FFF2-40B4-BE49-F238E27FC236}">
                <a16:creationId xmlns:a16="http://schemas.microsoft.com/office/drawing/2014/main" id="{9CAC86EC-4FB8-4E55-B9FF-A6A861FA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6281738"/>
            <a:ext cx="736600" cy="511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狗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TextBox 81">
            <a:extLst>
              <a:ext uri="{FF2B5EF4-FFF2-40B4-BE49-F238E27FC236}">
                <a16:creationId xmlns:a16="http://schemas.microsoft.com/office/drawing/2014/main" id="{566D421B-0CDF-4330-8000-B53A74B9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313" y="2374900"/>
            <a:ext cx="977900" cy="511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小鳥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TextBox 73">
            <a:extLst>
              <a:ext uri="{FF2B5EF4-FFF2-40B4-BE49-F238E27FC236}">
                <a16:creationId xmlns:a16="http://schemas.microsoft.com/office/drawing/2014/main" id="{AC4BE6E2-00F6-4802-B97F-0A55208D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2749550"/>
            <a:ext cx="714375" cy="5095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TextBox 80">
            <a:extLst>
              <a:ext uri="{FF2B5EF4-FFF2-40B4-BE49-F238E27FC236}">
                <a16:creationId xmlns:a16="http://schemas.microsoft.com/office/drawing/2014/main" id="{F178DF41-7C83-466A-A982-9FB7085E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888" y="1562100"/>
            <a:ext cx="977900" cy="511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雷電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" name="TextBox 79">
            <a:extLst>
              <a:ext uri="{FF2B5EF4-FFF2-40B4-BE49-F238E27FC236}">
                <a16:creationId xmlns:a16="http://schemas.microsoft.com/office/drawing/2014/main" id="{CE8BC5B9-F580-403C-9638-5FE714F1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050" y="5370513"/>
            <a:ext cx="715963" cy="50958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TextBox 74">
            <a:extLst>
              <a:ext uri="{FF2B5EF4-FFF2-40B4-BE49-F238E27FC236}">
                <a16:creationId xmlns:a16="http://schemas.microsoft.com/office/drawing/2014/main" id="{8A67E883-D55B-4340-BC38-31F8DB879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4869160"/>
            <a:ext cx="979488" cy="5095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鴨子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TextBox 77">
            <a:extLst>
              <a:ext uri="{FF2B5EF4-FFF2-40B4-BE49-F238E27FC236}">
                <a16:creationId xmlns:a16="http://schemas.microsoft.com/office/drawing/2014/main" id="{576725F2-EB8E-44CF-AE78-01B95AD9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374900"/>
            <a:ext cx="714375" cy="511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TextBox 82">
            <a:extLst>
              <a:ext uri="{FF2B5EF4-FFF2-40B4-BE49-F238E27FC236}">
                <a16:creationId xmlns:a16="http://schemas.microsoft.com/office/drawing/2014/main" id="{B3607650-5125-4E98-8C0F-56199CB8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662613"/>
            <a:ext cx="977900" cy="511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女孩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" name="TextBox 84">
            <a:extLst>
              <a:ext uri="{FF2B5EF4-FFF2-40B4-BE49-F238E27FC236}">
                <a16:creationId xmlns:a16="http://schemas.microsoft.com/office/drawing/2014/main" id="{D22F3BE5-0639-473C-9BD8-206E5983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788" y="3321050"/>
            <a:ext cx="2008187" cy="511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慢駛的火車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TextBox 75">
            <a:extLst>
              <a:ext uri="{FF2B5EF4-FFF2-40B4-BE49-F238E27FC236}">
                <a16:creationId xmlns:a16="http://schemas.microsoft.com/office/drawing/2014/main" id="{1ACBE91A-32B4-4456-8131-F29CD3B0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3627438"/>
            <a:ext cx="2520950" cy="511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高速行駛的火車</a:t>
            </a:r>
            <a:endParaRPr lang="en-US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AEBB8C-CC9C-40DD-A7D1-335C6922389B}"/>
              </a:ext>
            </a:extLst>
          </p:cNvPr>
          <p:cNvGrpSpPr/>
          <p:nvPr/>
        </p:nvGrpSpPr>
        <p:grpSpPr>
          <a:xfrm>
            <a:off x="5638942" y="511161"/>
            <a:ext cx="1016496" cy="533262"/>
            <a:chOff x="4799856" y="1378089"/>
            <a:chExt cx="1016496" cy="53326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C10950C-CCD6-477F-BA6F-A85447B0576E}"/>
                </a:ext>
              </a:extLst>
            </p:cNvPr>
            <p:cNvSpPr/>
            <p:nvPr/>
          </p:nvSpPr>
          <p:spPr bwMode="auto">
            <a:xfrm>
              <a:off x="4880248" y="1444616"/>
              <a:ext cx="792088" cy="466735"/>
            </a:xfrm>
            <a:prstGeom prst="round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5DB6EB2-0DD5-4CA7-934E-3D31344CD8AF}"/>
                </a:ext>
              </a:extLst>
            </p:cNvPr>
            <p:cNvSpPr/>
            <p:nvPr/>
          </p:nvSpPr>
          <p:spPr bwMode="auto">
            <a:xfrm>
              <a:off x="4799856" y="1378089"/>
              <a:ext cx="1016496" cy="466735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事物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57096 0.75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3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4.07407E-6 L 0.73086 0.117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57252 0.09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60664 -0.15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1.11111E-6 L 0.68333 0.317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31276 0.183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1797 -0.273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6536 0.13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60703 -0.28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52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0394 L 0.22656 -0.322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F80C9AD-12A7-48BE-B492-84FFC3BE8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EC59D0E-7274-4120-84B1-F387A25FBD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19" y="96913"/>
            <a:ext cx="88161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我們可以用聲音的音高、力度、速度、強弱來描述聲音的特質。</a:t>
            </a:r>
            <a:endParaRPr lang="zh-TW" altLang="zh-HK" sz="2800" dirty="0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E7267803-35ED-449F-ABB3-0033E042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4257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6C37C81-D335-4F4D-AF7C-8F0A9DEC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233362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聲音的特質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200" name="Freeform 6">
            <a:extLst>
              <a:ext uri="{FF2B5EF4-FFF2-40B4-BE49-F238E27FC236}">
                <a16:creationId xmlns:a16="http://schemas.microsoft.com/office/drawing/2014/main" id="{9270BA91-A8C4-4144-818A-7AC7FCA5D38F}"/>
              </a:ext>
            </a:extLst>
          </p:cNvPr>
          <p:cNvSpPr>
            <a:spLocks/>
          </p:cNvSpPr>
          <p:nvPr/>
        </p:nvSpPr>
        <p:spPr bwMode="auto">
          <a:xfrm>
            <a:off x="2135560" y="1992191"/>
            <a:ext cx="8135937" cy="4116388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77">
            <a:extLst>
              <a:ext uri="{FF2B5EF4-FFF2-40B4-BE49-F238E27FC236}">
                <a16:creationId xmlns:a16="http://schemas.microsoft.com/office/drawing/2014/main" id="{BB8A5CEE-6948-45D5-89F5-42F5BCAF8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535" y="2327154"/>
            <a:ext cx="1074737" cy="511175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音高</a:t>
            </a:r>
            <a:endPara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Box 77">
            <a:extLst>
              <a:ext uri="{FF2B5EF4-FFF2-40B4-BE49-F238E27FC236}">
                <a16:creationId xmlns:a16="http://schemas.microsoft.com/office/drawing/2014/main" id="{76C05785-3E8F-4E1D-850B-76610044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597" y="2327154"/>
            <a:ext cx="1073150" cy="5111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力度</a:t>
            </a:r>
            <a:endPara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77">
            <a:extLst>
              <a:ext uri="{FF2B5EF4-FFF2-40B4-BE49-F238E27FC236}">
                <a16:creationId xmlns:a16="http://schemas.microsoft.com/office/drawing/2014/main" id="{D54DC96B-158A-45A5-A601-78C95F316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722" y="2327154"/>
            <a:ext cx="1073150" cy="5111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endPara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77">
            <a:extLst>
              <a:ext uri="{FF2B5EF4-FFF2-40B4-BE49-F238E27FC236}">
                <a16:creationId xmlns:a16="http://schemas.microsoft.com/office/drawing/2014/main" id="{ADC7E858-C0DB-4E17-B39A-0AAF003D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472" y="2331916"/>
            <a:ext cx="1073150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節奏</a:t>
            </a:r>
            <a:endPara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205" name="Straight Connector 2">
            <a:extLst>
              <a:ext uri="{FF2B5EF4-FFF2-40B4-BE49-F238E27FC236}">
                <a16:creationId xmlns:a16="http://schemas.microsoft.com/office/drawing/2014/main" id="{7B3E556A-3106-4F06-B10B-5596B0A6C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2735" y="2327154"/>
            <a:ext cx="0" cy="3462337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Straight Connector 22">
            <a:extLst>
              <a:ext uri="{FF2B5EF4-FFF2-40B4-BE49-F238E27FC236}">
                <a16:creationId xmlns:a16="http://schemas.microsoft.com/office/drawing/2014/main" id="{9383EFAF-0599-467A-9CC2-8D8B09ADD0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3460" y="2327154"/>
            <a:ext cx="0" cy="3462337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Straight Connector 23">
            <a:extLst>
              <a:ext uri="{FF2B5EF4-FFF2-40B4-BE49-F238E27FC236}">
                <a16:creationId xmlns:a16="http://schemas.microsoft.com/office/drawing/2014/main" id="{8D31F028-EC83-4436-A974-778C30F257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0422" y="2327154"/>
            <a:ext cx="0" cy="3462337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84">
            <a:extLst>
              <a:ext uri="{FF2B5EF4-FFF2-40B4-BE49-F238E27FC236}">
                <a16:creationId xmlns:a16="http://schemas.microsoft.com/office/drawing/2014/main" id="{D2A445EA-2802-44C8-8501-6C47BCEC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172" y="1484784"/>
            <a:ext cx="2008187" cy="5107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聲音的特質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F80C9AD-12A7-48BE-B492-84FFC3BE8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EC59D0E-7274-4120-84B1-F387A25FBD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7" y="140541"/>
            <a:ext cx="9175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以下的聲音特質卡屬於哪個類別？逐一點擊聲音特質卡，把它們移動到黑板的正確位置吧！</a:t>
            </a:r>
            <a:endParaRPr lang="zh-TW" altLang="zh-HK" sz="2800" dirty="0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E7267803-35ED-449F-ABB3-0033E042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4257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6C37C81-D335-4F4D-AF7C-8F0A9DEC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233362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聲音的特質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A0F759-1D5F-408B-88AB-5F150CAF1A59}"/>
              </a:ext>
            </a:extLst>
          </p:cNvPr>
          <p:cNvGrpSpPr/>
          <p:nvPr/>
        </p:nvGrpSpPr>
        <p:grpSpPr>
          <a:xfrm>
            <a:off x="3576687" y="1556792"/>
            <a:ext cx="8135937" cy="4623795"/>
            <a:chOff x="2220913" y="1841473"/>
            <a:chExt cx="8135937" cy="4623795"/>
          </a:xfrm>
        </p:grpSpPr>
        <p:sp>
          <p:nvSpPr>
            <p:cNvPr id="8200" name="Freeform 6">
              <a:extLst>
                <a:ext uri="{FF2B5EF4-FFF2-40B4-BE49-F238E27FC236}">
                  <a16:creationId xmlns:a16="http://schemas.microsoft.com/office/drawing/2014/main" id="{9270BA91-A8C4-4144-818A-7AC7FCA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2348880"/>
              <a:ext cx="8135937" cy="4116388"/>
            </a:xfrm>
            <a:custGeom>
              <a:avLst/>
              <a:gdLst>
                <a:gd name="T0" fmla="*/ 2147483646 w 15614"/>
                <a:gd name="T1" fmla="*/ 2147483646 h 8401"/>
                <a:gd name="T2" fmla="*/ 2147483646 w 15614"/>
                <a:gd name="T3" fmla="*/ 2147483646 h 8401"/>
                <a:gd name="T4" fmla="*/ 2147483646 w 15614"/>
                <a:gd name="T5" fmla="*/ 2147483646 h 8401"/>
                <a:gd name="T6" fmla="*/ 2147483646 w 15614"/>
                <a:gd name="T7" fmla="*/ 2147483646 h 8401"/>
                <a:gd name="T8" fmla="*/ 2147483646 w 15614"/>
                <a:gd name="T9" fmla="*/ 2147483646 h 8401"/>
                <a:gd name="T10" fmla="*/ 2147483646 w 15614"/>
                <a:gd name="T11" fmla="*/ 2147483646 h 8401"/>
                <a:gd name="T12" fmla="*/ 2147483646 w 15614"/>
                <a:gd name="T13" fmla="*/ 2147483646 h 8401"/>
                <a:gd name="T14" fmla="*/ 2147483646 w 15614"/>
                <a:gd name="T15" fmla="*/ 2147483646 h 8401"/>
                <a:gd name="T16" fmla="*/ 2147483646 w 15614"/>
                <a:gd name="T17" fmla="*/ 2147483646 h 8401"/>
                <a:gd name="T18" fmla="*/ 2147483646 w 15614"/>
                <a:gd name="T19" fmla="*/ 2147483646 h 8401"/>
                <a:gd name="T20" fmla="*/ 2147483646 w 15614"/>
                <a:gd name="T21" fmla="*/ 2147483646 h 8401"/>
                <a:gd name="T22" fmla="*/ 2147483646 w 15614"/>
                <a:gd name="T23" fmla="*/ 2147483646 h 8401"/>
                <a:gd name="T24" fmla="*/ 2147483646 w 15614"/>
                <a:gd name="T25" fmla="*/ 2147483646 h 8401"/>
                <a:gd name="T26" fmla="*/ 2147483646 w 15614"/>
                <a:gd name="T27" fmla="*/ 2147483646 h 8401"/>
                <a:gd name="T28" fmla="*/ 2147483646 w 15614"/>
                <a:gd name="T29" fmla="*/ 2147483646 h 8401"/>
                <a:gd name="T30" fmla="*/ 2147483646 w 15614"/>
                <a:gd name="T31" fmla="*/ 2147483646 h 8401"/>
                <a:gd name="T32" fmla="*/ 0 w 15614"/>
                <a:gd name="T33" fmla="*/ 2147483646 h 8401"/>
                <a:gd name="T34" fmla="*/ 2147483646 w 15614"/>
                <a:gd name="T35" fmla="*/ 2147483646 h 8401"/>
                <a:gd name="T36" fmla="*/ 2147483646 w 15614"/>
                <a:gd name="T37" fmla="*/ 2147483646 h 8401"/>
                <a:gd name="T38" fmla="*/ 2147483646 w 15614"/>
                <a:gd name="T39" fmla="*/ 2147483646 h 8401"/>
                <a:gd name="T40" fmla="*/ 2147483646 w 15614"/>
                <a:gd name="T41" fmla="*/ 2147483646 h 8401"/>
                <a:gd name="T42" fmla="*/ 2147483646 w 15614"/>
                <a:gd name="T43" fmla="*/ 2147483646 h 8401"/>
                <a:gd name="T44" fmla="*/ 2147483646 w 15614"/>
                <a:gd name="T45" fmla="*/ 2147483646 h 8401"/>
                <a:gd name="T46" fmla="*/ 2147483646 w 15614"/>
                <a:gd name="T47" fmla="*/ 2147483646 h 8401"/>
                <a:gd name="T48" fmla="*/ 2147483646 w 15614"/>
                <a:gd name="T49" fmla="*/ 2147483646 h 8401"/>
                <a:gd name="T50" fmla="*/ 2147483646 w 15614"/>
                <a:gd name="T51" fmla="*/ 0 h 8401"/>
                <a:gd name="T52" fmla="*/ 2147483646 w 15614"/>
                <a:gd name="T53" fmla="*/ 2147483646 h 8401"/>
                <a:gd name="T54" fmla="*/ 2147483646 w 15614"/>
                <a:gd name="T55" fmla="*/ 2147483646 h 8401"/>
                <a:gd name="T56" fmla="*/ 2147483646 w 15614"/>
                <a:gd name="T57" fmla="*/ 2147483646 h 8401"/>
                <a:gd name="T58" fmla="*/ 2147483646 w 15614"/>
                <a:gd name="T59" fmla="*/ 2147483646 h 8401"/>
                <a:gd name="T60" fmla="*/ 2147483646 w 15614"/>
                <a:gd name="T61" fmla="*/ 2147483646 h 8401"/>
                <a:gd name="T62" fmla="*/ 2147483646 w 15614"/>
                <a:gd name="T63" fmla="*/ 2147483646 h 8401"/>
                <a:gd name="T64" fmla="*/ 2147483646 w 15614"/>
                <a:gd name="T65" fmla="*/ 2147483646 h 8401"/>
                <a:gd name="T66" fmla="*/ 2147483646 w 15614"/>
                <a:gd name="T67" fmla="*/ 2147483646 h 8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614" h="8401">
                  <a:moveTo>
                    <a:pt x="15614" y="8004"/>
                  </a:moveTo>
                  <a:lnTo>
                    <a:pt x="15610" y="8043"/>
                  </a:lnTo>
                  <a:lnTo>
                    <a:pt x="15604" y="8083"/>
                  </a:lnTo>
                  <a:lnTo>
                    <a:pt x="15594" y="8121"/>
                  </a:lnTo>
                  <a:lnTo>
                    <a:pt x="15580" y="8157"/>
                  </a:lnTo>
                  <a:lnTo>
                    <a:pt x="15563" y="8191"/>
                  </a:lnTo>
                  <a:lnTo>
                    <a:pt x="15544" y="8224"/>
                  </a:lnTo>
                  <a:lnTo>
                    <a:pt x="15521" y="8253"/>
                  </a:lnTo>
                  <a:lnTo>
                    <a:pt x="15496" y="8284"/>
                  </a:lnTo>
                  <a:lnTo>
                    <a:pt x="15467" y="8311"/>
                  </a:lnTo>
                  <a:lnTo>
                    <a:pt x="15437" y="8331"/>
                  </a:lnTo>
                  <a:lnTo>
                    <a:pt x="15403" y="8351"/>
                  </a:lnTo>
                  <a:lnTo>
                    <a:pt x="15370" y="8367"/>
                  </a:lnTo>
                  <a:lnTo>
                    <a:pt x="15333" y="8381"/>
                  </a:lnTo>
                  <a:lnTo>
                    <a:pt x="15297" y="8390"/>
                  </a:lnTo>
                  <a:lnTo>
                    <a:pt x="15256" y="8398"/>
                  </a:lnTo>
                  <a:lnTo>
                    <a:pt x="15216" y="8401"/>
                  </a:lnTo>
                  <a:lnTo>
                    <a:pt x="399" y="8401"/>
                  </a:lnTo>
                  <a:lnTo>
                    <a:pt x="358" y="8398"/>
                  </a:lnTo>
                  <a:lnTo>
                    <a:pt x="318" y="8390"/>
                  </a:lnTo>
                  <a:lnTo>
                    <a:pt x="282" y="8381"/>
                  </a:lnTo>
                  <a:lnTo>
                    <a:pt x="245" y="8367"/>
                  </a:lnTo>
                  <a:lnTo>
                    <a:pt x="207" y="8351"/>
                  </a:lnTo>
                  <a:lnTo>
                    <a:pt x="178" y="8331"/>
                  </a:lnTo>
                  <a:lnTo>
                    <a:pt x="145" y="8311"/>
                  </a:lnTo>
                  <a:lnTo>
                    <a:pt x="117" y="8284"/>
                  </a:lnTo>
                  <a:lnTo>
                    <a:pt x="91" y="8253"/>
                  </a:lnTo>
                  <a:lnTo>
                    <a:pt x="67" y="8224"/>
                  </a:lnTo>
                  <a:lnTo>
                    <a:pt x="51" y="8191"/>
                  </a:lnTo>
                  <a:lnTo>
                    <a:pt x="34" y="8157"/>
                  </a:lnTo>
                  <a:lnTo>
                    <a:pt x="21" y="8121"/>
                  </a:lnTo>
                  <a:lnTo>
                    <a:pt x="11" y="8083"/>
                  </a:lnTo>
                  <a:lnTo>
                    <a:pt x="5" y="8043"/>
                  </a:lnTo>
                  <a:lnTo>
                    <a:pt x="0" y="8004"/>
                  </a:lnTo>
                  <a:lnTo>
                    <a:pt x="0" y="398"/>
                  </a:lnTo>
                  <a:lnTo>
                    <a:pt x="5" y="358"/>
                  </a:lnTo>
                  <a:lnTo>
                    <a:pt x="11" y="317"/>
                  </a:lnTo>
                  <a:lnTo>
                    <a:pt x="21" y="280"/>
                  </a:lnTo>
                  <a:lnTo>
                    <a:pt x="34" y="244"/>
                  </a:lnTo>
                  <a:lnTo>
                    <a:pt x="51" y="210"/>
                  </a:lnTo>
                  <a:lnTo>
                    <a:pt x="67" y="177"/>
                  </a:lnTo>
                  <a:lnTo>
                    <a:pt x="91" y="147"/>
                  </a:lnTo>
                  <a:lnTo>
                    <a:pt x="117" y="117"/>
                  </a:lnTo>
                  <a:lnTo>
                    <a:pt x="145" y="93"/>
                  </a:lnTo>
                  <a:lnTo>
                    <a:pt x="178" y="70"/>
                  </a:lnTo>
                  <a:lnTo>
                    <a:pt x="207" y="50"/>
                  </a:lnTo>
                  <a:lnTo>
                    <a:pt x="245" y="34"/>
                  </a:lnTo>
                  <a:lnTo>
                    <a:pt x="282" y="20"/>
                  </a:lnTo>
                  <a:lnTo>
                    <a:pt x="318" y="10"/>
                  </a:lnTo>
                  <a:lnTo>
                    <a:pt x="358" y="3"/>
                  </a:lnTo>
                  <a:lnTo>
                    <a:pt x="399" y="0"/>
                  </a:lnTo>
                  <a:lnTo>
                    <a:pt x="15216" y="0"/>
                  </a:lnTo>
                  <a:lnTo>
                    <a:pt x="15256" y="3"/>
                  </a:lnTo>
                  <a:lnTo>
                    <a:pt x="15297" y="10"/>
                  </a:lnTo>
                  <a:lnTo>
                    <a:pt x="15333" y="20"/>
                  </a:lnTo>
                  <a:lnTo>
                    <a:pt x="15370" y="34"/>
                  </a:lnTo>
                  <a:lnTo>
                    <a:pt x="15403" y="50"/>
                  </a:lnTo>
                  <a:lnTo>
                    <a:pt x="15437" y="70"/>
                  </a:lnTo>
                  <a:lnTo>
                    <a:pt x="15467" y="93"/>
                  </a:lnTo>
                  <a:lnTo>
                    <a:pt x="15496" y="117"/>
                  </a:lnTo>
                  <a:lnTo>
                    <a:pt x="15521" y="147"/>
                  </a:lnTo>
                  <a:lnTo>
                    <a:pt x="15544" y="177"/>
                  </a:lnTo>
                  <a:lnTo>
                    <a:pt x="15563" y="210"/>
                  </a:lnTo>
                  <a:lnTo>
                    <a:pt x="15580" y="244"/>
                  </a:lnTo>
                  <a:lnTo>
                    <a:pt x="15594" y="280"/>
                  </a:lnTo>
                  <a:lnTo>
                    <a:pt x="15604" y="317"/>
                  </a:lnTo>
                  <a:lnTo>
                    <a:pt x="15610" y="358"/>
                  </a:lnTo>
                  <a:lnTo>
                    <a:pt x="15614" y="398"/>
                  </a:lnTo>
                  <a:lnTo>
                    <a:pt x="15614" y="8004"/>
                  </a:lnTo>
                  <a:close/>
                </a:path>
              </a:pathLst>
            </a:custGeom>
            <a:solidFill>
              <a:srgbClr val="1A763E"/>
            </a:solidFill>
            <a:ln w="190500">
              <a:solidFill>
                <a:srgbClr val="D67F2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77">
              <a:extLst>
                <a:ext uri="{FF2B5EF4-FFF2-40B4-BE49-F238E27FC236}">
                  <a16:creationId xmlns:a16="http://schemas.microsoft.com/office/drawing/2014/main" id="{BB8A5CEE-6948-45D5-89F5-42F5BCAF8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888" y="2683843"/>
              <a:ext cx="1074737" cy="511175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音高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Box 77">
              <a:extLst>
                <a:ext uri="{FF2B5EF4-FFF2-40B4-BE49-F238E27FC236}">
                  <a16:creationId xmlns:a16="http://schemas.microsoft.com/office/drawing/2014/main" id="{76C05785-3E8F-4E1D-850B-76610044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2683843"/>
              <a:ext cx="1073150" cy="51117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力度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TextBox 77">
              <a:extLst>
                <a:ext uri="{FF2B5EF4-FFF2-40B4-BE49-F238E27FC236}">
                  <a16:creationId xmlns:a16="http://schemas.microsoft.com/office/drawing/2014/main" id="{D54DC96B-158A-45A5-A601-78C95F316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683843"/>
              <a:ext cx="1073150" cy="51117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速度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TextBox 77">
              <a:extLst>
                <a:ext uri="{FF2B5EF4-FFF2-40B4-BE49-F238E27FC236}">
                  <a16:creationId xmlns:a16="http://schemas.microsoft.com/office/drawing/2014/main" id="{ADC7E858-C0DB-4E17-B39A-0AAF003D6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9825" y="2688605"/>
              <a:ext cx="1073150" cy="5107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節奏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8205" name="Straight Connector 2">
              <a:extLst>
                <a:ext uri="{FF2B5EF4-FFF2-40B4-BE49-F238E27FC236}">
                  <a16:creationId xmlns:a16="http://schemas.microsoft.com/office/drawing/2014/main" id="{7B3E556A-3106-4F06-B10B-5596B0A6CB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88088" y="2683843"/>
              <a:ext cx="0" cy="3462337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6" name="Straight Connector 22">
              <a:extLst>
                <a:ext uri="{FF2B5EF4-FFF2-40B4-BE49-F238E27FC236}">
                  <a16:creationId xmlns:a16="http://schemas.microsoft.com/office/drawing/2014/main" id="{9383EFAF-0599-467A-9CC2-8D8B09ADD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78813" y="2683843"/>
              <a:ext cx="0" cy="3462337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7" name="Straight Connector 23">
              <a:extLst>
                <a:ext uri="{FF2B5EF4-FFF2-40B4-BE49-F238E27FC236}">
                  <a16:creationId xmlns:a16="http://schemas.microsoft.com/office/drawing/2014/main" id="{8D31F028-EC83-4436-A974-778C30F257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75" y="2683843"/>
              <a:ext cx="0" cy="3462337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84">
              <a:extLst>
                <a:ext uri="{FF2B5EF4-FFF2-40B4-BE49-F238E27FC236}">
                  <a16:creationId xmlns:a16="http://schemas.microsoft.com/office/drawing/2014/main" id="{D2A445EA-2802-44C8-8501-6C47BCEC2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1841473"/>
              <a:ext cx="2008187" cy="510778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聲音的特質</a:t>
              </a:r>
              <a:endParaRPr lang="en-US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BFC2FEC-EA41-4F14-892F-9D6549DB5918}"/>
              </a:ext>
            </a:extLst>
          </p:cNvPr>
          <p:cNvSpPr txBox="1"/>
          <p:nvPr/>
        </p:nvSpPr>
        <p:spPr>
          <a:xfrm rot="21220096">
            <a:off x="480002" y="2075502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C38F0F-5A81-4CF4-8F53-E4F3FD391AEE}"/>
              </a:ext>
            </a:extLst>
          </p:cNvPr>
          <p:cNvSpPr txBox="1"/>
          <p:nvPr/>
        </p:nvSpPr>
        <p:spPr>
          <a:xfrm rot="459731">
            <a:off x="2100433" y="2029701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AF8456-5F99-452C-A386-63AA0F31715A}"/>
              </a:ext>
            </a:extLst>
          </p:cNvPr>
          <p:cNvSpPr txBox="1"/>
          <p:nvPr/>
        </p:nvSpPr>
        <p:spPr>
          <a:xfrm rot="21108452">
            <a:off x="374312" y="3163604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31424D-068B-4BFB-A2B7-DBD302EAA630}"/>
              </a:ext>
            </a:extLst>
          </p:cNvPr>
          <p:cNvSpPr txBox="1"/>
          <p:nvPr/>
        </p:nvSpPr>
        <p:spPr>
          <a:xfrm rot="415164">
            <a:off x="399958" y="3966066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561EB-F1AA-4041-880A-4C3C17793F7E}"/>
              </a:ext>
            </a:extLst>
          </p:cNvPr>
          <p:cNvSpPr txBox="1"/>
          <p:nvPr/>
        </p:nvSpPr>
        <p:spPr>
          <a:xfrm>
            <a:off x="1678683" y="2811827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B18684-E38D-4F1C-9031-3CC86BC6C988}"/>
              </a:ext>
            </a:extLst>
          </p:cNvPr>
          <p:cNvSpPr txBox="1"/>
          <p:nvPr/>
        </p:nvSpPr>
        <p:spPr>
          <a:xfrm rot="642278">
            <a:off x="1782116" y="3759949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92AA7-C0B1-41D9-9B59-FE2F51BBEDB4}"/>
              </a:ext>
            </a:extLst>
          </p:cNvPr>
          <p:cNvSpPr txBox="1"/>
          <p:nvPr/>
        </p:nvSpPr>
        <p:spPr>
          <a:xfrm rot="20611425">
            <a:off x="1831062" y="4849382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9E1F4-7918-44C5-AEEC-3589298AC318}"/>
              </a:ext>
            </a:extLst>
          </p:cNvPr>
          <p:cNvSpPr txBox="1"/>
          <p:nvPr/>
        </p:nvSpPr>
        <p:spPr>
          <a:xfrm rot="1213202">
            <a:off x="295094" y="4845453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45677 0.1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66042 0.17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21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80208 0.13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30977 -0.121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9896 0.180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52292 -0.072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51901 -0.1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47239 -0.119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F80C9AD-12A7-48BE-B492-84FFC3BE8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EC59D0E-7274-4120-84B1-F387A25FBD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882" y="185923"/>
            <a:ext cx="6928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每個類別中的兩種聲音特質有甚麼特別？</a:t>
            </a:r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E7267803-35ED-449F-ABB3-0033E042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4257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6C37C81-D335-4F4D-AF7C-8F0A9DEC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233362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聲音的特質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1A0CBE-424E-4D28-AF7F-0B315844B3DD}"/>
              </a:ext>
            </a:extLst>
          </p:cNvPr>
          <p:cNvGrpSpPr/>
          <p:nvPr/>
        </p:nvGrpSpPr>
        <p:grpSpPr>
          <a:xfrm>
            <a:off x="1919536" y="1556792"/>
            <a:ext cx="8135937" cy="4623795"/>
            <a:chOff x="2220913" y="1841473"/>
            <a:chExt cx="8135937" cy="4623795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B8D05AB-D9C7-4327-A193-BE3A7093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2348880"/>
              <a:ext cx="8135937" cy="4116388"/>
            </a:xfrm>
            <a:custGeom>
              <a:avLst/>
              <a:gdLst>
                <a:gd name="T0" fmla="*/ 2147483646 w 15614"/>
                <a:gd name="T1" fmla="*/ 2147483646 h 8401"/>
                <a:gd name="T2" fmla="*/ 2147483646 w 15614"/>
                <a:gd name="T3" fmla="*/ 2147483646 h 8401"/>
                <a:gd name="T4" fmla="*/ 2147483646 w 15614"/>
                <a:gd name="T5" fmla="*/ 2147483646 h 8401"/>
                <a:gd name="T6" fmla="*/ 2147483646 w 15614"/>
                <a:gd name="T7" fmla="*/ 2147483646 h 8401"/>
                <a:gd name="T8" fmla="*/ 2147483646 w 15614"/>
                <a:gd name="T9" fmla="*/ 2147483646 h 8401"/>
                <a:gd name="T10" fmla="*/ 2147483646 w 15614"/>
                <a:gd name="T11" fmla="*/ 2147483646 h 8401"/>
                <a:gd name="T12" fmla="*/ 2147483646 w 15614"/>
                <a:gd name="T13" fmla="*/ 2147483646 h 8401"/>
                <a:gd name="T14" fmla="*/ 2147483646 w 15614"/>
                <a:gd name="T15" fmla="*/ 2147483646 h 8401"/>
                <a:gd name="T16" fmla="*/ 2147483646 w 15614"/>
                <a:gd name="T17" fmla="*/ 2147483646 h 8401"/>
                <a:gd name="T18" fmla="*/ 2147483646 w 15614"/>
                <a:gd name="T19" fmla="*/ 2147483646 h 8401"/>
                <a:gd name="T20" fmla="*/ 2147483646 w 15614"/>
                <a:gd name="T21" fmla="*/ 2147483646 h 8401"/>
                <a:gd name="T22" fmla="*/ 2147483646 w 15614"/>
                <a:gd name="T23" fmla="*/ 2147483646 h 8401"/>
                <a:gd name="T24" fmla="*/ 2147483646 w 15614"/>
                <a:gd name="T25" fmla="*/ 2147483646 h 8401"/>
                <a:gd name="T26" fmla="*/ 2147483646 w 15614"/>
                <a:gd name="T27" fmla="*/ 2147483646 h 8401"/>
                <a:gd name="T28" fmla="*/ 2147483646 w 15614"/>
                <a:gd name="T29" fmla="*/ 2147483646 h 8401"/>
                <a:gd name="T30" fmla="*/ 2147483646 w 15614"/>
                <a:gd name="T31" fmla="*/ 2147483646 h 8401"/>
                <a:gd name="T32" fmla="*/ 0 w 15614"/>
                <a:gd name="T33" fmla="*/ 2147483646 h 8401"/>
                <a:gd name="T34" fmla="*/ 2147483646 w 15614"/>
                <a:gd name="T35" fmla="*/ 2147483646 h 8401"/>
                <a:gd name="T36" fmla="*/ 2147483646 w 15614"/>
                <a:gd name="T37" fmla="*/ 2147483646 h 8401"/>
                <a:gd name="T38" fmla="*/ 2147483646 w 15614"/>
                <a:gd name="T39" fmla="*/ 2147483646 h 8401"/>
                <a:gd name="T40" fmla="*/ 2147483646 w 15614"/>
                <a:gd name="T41" fmla="*/ 2147483646 h 8401"/>
                <a:gd name="T42" fmla="*/ 2147483646 w 15614"/>
                <a:gd name="T43" fmla="*/ 2147483646 h 8401"/>
                <a:gd name="T44" fmla="*/ 2147483646 w 15614"/>
                <a:gd name="T45" fmla="*/ 2147483646 h 8401"/>
                <a:gd name="T46" fmla="*/ 2147483646 w 15614"/>
                <a:gd name="T47" fmla="*/ 2147483646 h 8401"/>
                <a:gd name="T48" fmla="*/ 2147483646 w 15614"/>
                <a:gd name="T49" fmla="*/ 2147483646 h 8401"/>
                <a:gd name="T50" fmla="*/ 2147483646 w 15614"/>
                <a:gd name="T51" fmla="*/ 0 h 8401"/>
                <a:gd name="T52" fmla="*/ 2147483646 w 15614"/>
                <a:gd name="T53" fmla="*/ 2147483646 h 8401"/>
                <a:gd name="T54" fmla="*/ 2147483646 w 15614"/>
                <a:gd name="T55" fmla="*/ 2147483646 h 8401"/>
                <a:gd name="T56" fmla="*/ 2147483646 w 15614"/>
                <a:gd name="T57" fmla="*/ 2147483646 h 8401"/>
                <a:gd name="T58" fmla="*/ 2147483646 w 15614"/>
                <a:gd name="T59" fmla="*/ 2147483646 h 8401"/>
                <a:gd name="T60" fmla="*/ 2147483646 w 15614"/>
                <a:gd name="T61" fmla="*/ 2147483646 h 8401"/>
                <a:gd name="T62" fmla="*/ 2147483646 w 15614"/>
                <a:gd name="T63" fmla="*/ 2147483646 h 8401"/>
                <a:gd name="T64" fmla="*/ 2147483646 w 15614"/>
                <a:gd name="T65" fmla="*/ 2147483646 h 8401"/>
                <a:gd name="T66" fmla="*/ 2147483646 w 15614"/>
                <a:gd name="T67" fmla="*/ 2147483646 h 8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614" h="8401">
                  <a:moveTo>
                    <a:pt x="15614" y="8004"/>
                  </a:moveTo>
                  <a:lnTo>
                    <a:pt x="15610" y="8043"/>
                  </a:lnTo>
                  <a:lnTo>
                    <a:pt x="15604" y="8083"/>
                  </a:lnTo>
                  <a:lnTo>
                    <a:pt x="15594" y="8121"/>
                  </a:lnTo>
                  <a:lnTo>
                    <a:pt x="15580" y="8157"/>
                  </a:lnTo>
                  <a:lnTo>
                    <a:pt x="15563" y="8191"/>
                  </a:lnTo>
                  <a:lnTo>
                    <a:pt x="15544" y="8224"/>
                  </a:lnTo>
                  <a:lnTo>
                    <a:pt x="15521" y="8253"/>
                  </a:lnTo>
                  <a:lnTo>
                    <a:pt x="15496" y="8284"/>
                  </a:lnTo>
                  <a:lnTo>
                    <a:pt x="15467" y="8311"/>
                  </a:lnTo>
                  <a:lnTo>
                    <a:pt x="15437" y="8331"/>
                  </a:lnTo>
                  <a:lnTo>
                    <a:pt x="15403" y="8351"/>
                  </a:lnTo>
                  <a:lnTo>
                    <a:pt x="15370" y="8367"/>
                  </a:lnTo>
                  <a:lnTo>
                    <a:pt x="15333" y="8381"/>
                  </a:lnTo>
                  <a:lnTo>
                    <a:pt x="15297" y="8390"/>
                  </a:lnTo>
                  <a:lnTo>
                    <a:pt x="15256" y="8398"/>
                  </a:lnTo>
                  <a:lnTo>
                    <a:pt x="15216" y="8401"/>
                  </a:lnTo>
                  <a:lnTo>
                    <a:pt x="399" y="8401"/>
                  </a:lnTo>
                  <a:lnTo>
                    <a:pt x="358" y="8398"/>
                  </a:lnTo>
                  <a:lnTo>
                    <a:pt x="318" y="8390"/>
                  </a:lnTo>
                  <a:lnTo>
                    <a:pt x="282" y="8381"/>
                  </a:lnTo>
                  <a:lnTo>
                    <a:pt x="245" y="8367"/>
                  </a:lnTo>
                  <a:lnTo>
                    <a:pt x="207" y="8351"/>
                  </a:lnTo>
                  <a:lnTo>
                    <a:pt x="178" y="8331"/>
                  </a:lnTo>
                  <a:lnTo>
                    <a:pt x="145" y="8311"/>
                  </a:lnTo>
                  <a:lnTo>
                    <a:pt x="117" y="8284"/>
                  </a:lnTo>
                  <a:lnTo>
                    <a:pt x="91" y="8253"/>
                  </a:lnTo>
                  <a:lnTo>
                    <a:pt x="67" y="8224"/>
                  </a:lnTo>
                  <a:lnTo>
                    <a:pt x="51" y="8191"/>
                  </a:lnTo>
                  <a:lnTo>
                    <a:pt x="34" y="8157"/>
                  </a:lnTo>
                  <a:lnTo>
                    <a:pt x="21" y="8121"/>
                  </a:lnTo>
                  <a:lnTo>
                    <a:pt x="11" y="8083"/>
                  </a:lnTo>
                  <a:lnTo>
                    <a:pt x="5" y="8043"/>
                  </a:lnTo>
                  <a:lnTo>
                    <a:pt x="0" y="8004"/>
                  </a:lnTo>
                  <a:lnTo>
                    <a:pt x="0" y="398"/>
                  </a:lnTo>
                  <a:lnTo>
                    <a:pt x="5" y="358"/>
                  </a:lnTo>
                  <a:lnTo>
                    <a:pt x="11" y="317"/>
                  </a:lnTo>
                  <a:lnTo>
                    <a:pt x="21" y="280"/>
                  </a:lnTo>
                  <a:lnTo>
                    <a:pt x="34" y="244"/>
                  </a:lnTo>
                  <a:lnTo>
                    <a:pt x="51" y="210"/>
                  </a:lnTo>
                  <a:lnTo>
                    <a:pt x="67" y="177"/>
                  </a:lnTo>
                  <a:lnTo>
                    <a:pt x="91" y="147"/>
                  </a:lnTo>
                  <a:lnTo>
                    <a:pt x="117" y="117"/>
                  </a:lnTo>
                  <a:lnTo>
                    <a:pt x="145" y="93"/>
                  </a:lnTo>
                  <a:lnTo>
                    <a:pt x="178" y="70"/>
                  </a:lnTo>
                  <a:lnTo>
                    <a:pt x="207" y="50"/>
                  </a:lnTo>
                  <a:lnTo>
                    <a:pt x="245" y="34"/>
                  </a:lnTo>
                  <a:lnTo>
                    <a:pt x="282" y="20"/>
                  </a:lnTo>
                  <a:lnTo>
                    <a:pt x="318" y="10"/>
                  </a:lnTo>
                  <a:lnTo>
                    <a:pt x="358" y="3"/>
                  </a:lnTo>
                  <a:lnTo>
                    <a:pt x="399" y="0"/>
                  </a:lnTo>
                  <a:lnTo>
                    <a:pt x="15216" y="0"/>
                  </a:lnTo>
                  <a:lnTo>
                    <a:pt x="15256" y="3"/>
                  </a:lnTo>
                  <a:lnTo>
                    <a:pt x="15297" y="10"/>
                  </a:lnTo>
                  <a:lnTo>
                    <a:pt x="15333" y="20"/>
                  </a:lnTo>
                  <a:lnTo>
                    <a:pt x="15370" y="34"/>
                  </a:lnTo>
                  <a:lnTo>
                    <a:pt x="15403" y="50"/>
                  </a:lnTo>
                  <a:lnTo>
                    <a:pt x="15437" y="70"/>
                  </a:lnTo>
                  <a:lnTo>
                    <a:pt x="15467" y="93"/>
                  </a:lnTo>
                  <a:lnTo>
                    <a:pt x="15496" y="117"/>
                  </a:lnTo>
                  <a:lnTo>
                    <a:pt x="15521" y="147"/>
                  </a:lnTo>
                  <a:lnTo>
                    <a:pt x="15544" y="177"/>
                  </a:lnTo>
                  <a:lnTo>
                    <a:pt x="15563" y="210"/>
                  </a:lnTo>
                  <a:lnTo>
                    <a:pt x="15580" y="244"/>
                  </a:lnTo>
                  <a:lnTo>
                    <a:pt x="15594" y="280"/>
                  </a:lnTo>
                  <a:lnTo>
                    <a:pt x="15604" y="317"/>
                  </a:lnTo>
                  <a:lnTo>
                    <a:pt x="15610" y="358"/>
                  </a:lnTo>
                  <a:lnTo>
                    <a:pt x="15614" y="398"/>
                  </a:lnTo>
                  <a:lnTo>
                    <a:pt x="15614" y="8004"/>
                  </a:lnTo>
                  <a:close/>
                </a:path>
              </a:pathLst>
            </a:custGeom>
            <a:solidFill>
              <a:srgbClr val="1A763E"/>
            </a:solidFill>
            <a:ln w="190500">
              <a:solidFill>
                <a:srgbClr val="D67F2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77">
              <a:extLst>
                <a:ext uri="{FF2B5EF4-FFF2-40B4-BE49-F238E27FC236}">
                  <a16:creationId xmlns:a16="http://schemas.microsoft.com/office/drawing/2014/main" id="{68EE379A-90A5-4509-8311-57A9C4C9A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888" y="2683843"/>
              <a:ext cx="1074737" cy="511175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音高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TextBox 77">
              <a:extLst>
                <a:ext uri="{FF2B5EF4-FFF2-40B4-BE49-F238E27FC236}">
                  <a16:creationId xmlns:a16="http://schemas.microsoft.com/office/drawing/2014/main" id="{0B72FA6C-C88D-4546-AC15-7359B506B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2683843"/>
              <a:ext cx="1073150" cy="51117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力度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TextBox 77">
              <a:extLst>
                <a:ext uri="{FF2B5EF4-FFF2-40B4-BE49-F238E27FC236}">
                  <a16:creationId xmlns:a16="http://schemas.microsoft.com/office/drawing/2014/main" id="{1424EA1A-0030-4086-9046-69486A23B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683843"/>
              <a:ext cx="1073150" cy="51117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速度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TextBox 77">
              <a:extLst>
                <a:ext uri="{FF2B5EF4-FFF2-40B4-BE49-F238E27FC236}">
                  <a16:creationId xmlns:a16="http://schemas.microsoft.com/office/drawing/2014/main" id="{F0335583-AE4D-4C3E-9BE5-B6BEDCDF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9825" y="2688605"/>
              <a:ext cx="1073150" cy="5107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節奏</a:t>
              </a:r>
              <a:endParaRPr lang="en-US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6" name="Straight Connector 2">
              <a:extLst>
                <a:ext uri="{FF2B5EF4-FFF2-40B4-BE49-F238E27FC236}">
                  <a16:creationId xmlns:a16="http://schemas.microsoft.com/office/drawing/2014/main" id="{6B4DBC0A-DAF7-42DD-BB8F-75FDD43A3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88088" y="2683843"/>
              <a:ext cx="0" cy="3462337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22">
              <a:extLst>
                <a:ext uri="{FF2B5EF4-FFF2-40B4-BE49-F238E27FC236}">
                  <a16:creationId xmlns:a16="http://schemas.microsoft.com/office/drawing/2014/main" id="{3AAEB053-FDF1-4AFF-A9CD-95D16C825A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78813" y="2683843"/>
              <a:ext cx="0" cy="3462337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23">
              <a:extLst>
                <a:ext uri="{FF2B5EF4-FFF2-40B4-BE49-F238E27FC236}">
                  <a16:creationId xmlns:a16="http://schemas.microsoft.com/office/drawing/2014/main" id="{AF1DD064-85CE-4CA6-BF09-5B892B1591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75" y="2683843"/>
              <a:ext cx="0" cy="3462337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84">
              <a:extLst>
                <a:ext uri="{FF2B5EF4-FFF2-40B4-BE49-F238E27FC236}">
                  <a16:creationId xmlns:a16="http://schemas.microsoft.com/office/drawing/2014/main" id="{4CB93776-CA58-4945-80BF-BA221339C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1841473"/>
              <a:ext cx="2008187" cy="510778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聲音的特質</a:t>
              </a:r>
              <a:endParaRPr lang="en-US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289376-EC7C-49AD-8AF3-2FADEFE3D0A0}"/>
              </a:ext>
            </a:extLst>
          </p:cNvPr>
          <p:cNvSpPr txBox="1"/>
          <p:nvPr/>
        </p:nvSpPr>
        <p:spPr>
          <a:xfrm rot="21220096">
            <a:off x="4564933" y="3273866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B0A820-3710-4983-8BFA-BE03C6878CEB}"/>
              </a:ext>
            </a:extLst>
          </p:cNvPr>
          <p:cNvSpPr txBox="1"/>
          <p:nvPr/>
        </p:nvSpPr>
        <p:spPr>
          <a:xfrm rot="459731">
            <a:off x="8533643" y="3442539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8390B-185A-4F54-BFBB-FFA46DD6A02D}"/>
              </a:ext>
            </a:extLst>
          </p:cNvPr>
          <p:cNvSpPr txBox="1"/>
          <p:nvPr/>
        </p:nvSpPr>
        <p:spPr>
          <a:xfrm rot="21108452">
            <a:off x="8577673" y="4392044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4AAA37-B2F5-4B91-BCFA-A0E08985268D}"/>
              </a:ext>
            </a:extLst>
          </p:cNvPr>
          <p:cNvSpPr txBox="1"/>
          <p:nvPr/>
        </p:nvSpPr>
        <p:spPr>
          <a:xfrm rot="415164">
            <a:off x="2520132" y="3274540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2A3D13-2F96-42DB-9D2B-672E9BA5785B}"/>
              </a:ext>
            </a:extLst>
          </p:cNvPr>
          <p:cNvSpPr txBox="1"/>
          <p:nvPr/>
        </p:nvSpPr>
        <p:spPr>
          <a:xfrm>
            <a:off x="2563701" y="4209246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7F7C21-5B28-49C8-9DED-BDB925038F30}"/>
              </a:ext>
            </a:extLst>
          </p:cNvPr>
          <p:cNvSpPr txBox="1"/>
          <p:nvPr/>
        </p:nvSpPr>
        <p:spPr>
          <a:xfrm rot="642278">
            <a:off x="6572800" y="3335951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DBA7C4-1738-4CC1-9D86-F7CC7CC8DC81}"/>
              </a:ext>
            </a:extLst>
          </p:cNvPr>
          <p:cNvSpPr txBox="1"/>
          <p:nvPr/>
        </p:nvSpPr>
        <p:spPr>
          <a:xfrm rot="20611425">
            <a:off x="6567638" y="4311770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82720-F479-47A7-A89F-B20BB6B49E74}"/>
              </a:ext>
            </a:extLst>
          </p:cNvPr>
          <p:cNvSpPr txBox="1"/>
          <p:nvPr/>
        </p:nvSpPr>
        <p:spPr>
          <a:xfrm rot="1213202">
            <a:off x="4532170" y="4217759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TextBox 77">
            <a:extLst>
              <a:ext uri="{FF2B5EF4-FFF2-40B4-BE49-F238E27FC236}">
                <a16:creationId xmlns:a16="http://schemas.microsoft.com/office/drawing/2014/main" id="{F1D0645B-7115-4C3B-952D-53EA1F89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086" y="863469"/>
            <a:ext cx="4710310" cy="57888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具對比性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8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性質相反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9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F80C9AD-12A7-48BE-B492-84FFC3BE8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9B50D5F5-8559-4DCF-9F31-3E076DEE6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01" y="1600200"/>
            <a:ext cx="7829997" cy="4525963"/>
          </a:xfrm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085" y="113091"/>
            <a:ext cx="92475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試比較圖中兩種事物發出的聲音。先聆聽每幅圖畫內兩種事物發出的聲音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，再點擊聲音特質卡，把聲音特質卡移動到正確位置吧！</a:t>
            </a:r>
            <a:endParaRPr lang="zh-TW" altLang="zh-HK" sz="2800" dirty="0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E7267803-35ED-449F-ABB3-0033E042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4257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6C37C81-D335-4F4D-AF7C-8F0A9DEC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233362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聲音的特質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6" name="Picture 5" descr="A picture containing cake, table, sitting, birthday&#10;&#10;Description automatically generated">
            <a:extLst>
              <a:ext uri="{FF2B5EF4-FFF2-40B4-BE49-F238E27FC236}">
                <a16:creationId xmlns:a16="http://schemas.microsoft.com/office/drawing/2014/main" id="{0A0750E9-5958-4AA0-8A1B-4AF40AACE0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0" y="1208762"/>
            <a:ext cx="5131170" cy="260575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88FAFF7-2DA0-4D60-8D43-D8A92019E5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27" y="3978314"/>
            <a:ext cx="4555258" cy="2856018"/>
          </a:xfrm>
          <a:prstGeom prst="rect">
            <a:avLst/>
          </a:prstGeom>
        </p:spPr>
      </p:pic>
      <p:pic>
        <p:nvPicPr>
          <p:cNvPr id="10" name="Picture 9" descr="A picture containing cake, table, toy, sitting&#10;&#10;Description automatically generated">
            <a:extLst>
              <a:ext uri="{FF2B5EF4-FFF2-40B4-BE49-F238E27FC236}">
                <a16:creationId xmlns:a16="http://schemas.microsoft.com/office/drawing/2014/main" id="{441C386A-F400-440F-AAB5-8DE100B714E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9" y="1412776"/>
            <a:ext cx="4696008" cy="2529709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CD43778A-FBEC-46B6-931E-109545B999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45" y="3965061"/>
            <a:ext cx="4644784" cy="26848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FC2FEC-EA41-4F14-892F-9D6549DB5918}"/>
              </a:ext>
            </a:extLst>
          </p:cNvPr>
          <p:cNvSpPr txBox="1"/>
          <p:nvPr/>
        </p:nvSpPr>
        <p:spPr>
          <a:xfrm rot="21220096">
            <a:off x="489381" y="1456831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C38F0F-5A81-4CF4-8F53-E4F3FD391AEE}"/>
              </a:ext>
            </a:extLst>
          </p:cNvPr>
          <p:cNvSpPr txBox="1"/>
          <p:nvPr/>
        </p:nvSpPr>
        <p:spPr>
          <a:xfrm rot="459731">
            <a:off x="960555" y="2137339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AF8456-5F99-452C-A386-63AA0F31715A}"/>
              </a:ext>
            </a:extLst>
          </p:cNvPr>
          <p:cNvSpPr txBox="1"/>
          <p:nvPr/>
        </p:nvSpPr>
        <p:spPr>
          <a:xfrm rot="21108452">
            <a:off x="353086" y="2866239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31424D-068B-4BFB-A2B7-DBD302EAA630}"/>
              </a:ext>
            </a:extLst>
          </p:cNvPr>
          <p:cNvSpPr txBox="1"/>
          <p:nvPr/>
        </p:nvSpPr>
        <p:spPr>
          <a:xfrm rot="415164">
            <a:off x="324217" y="4051320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561EB-F1AA-4041-880A-4C3C17793F7E}"/>
              </a:ext>
            </a:extLst>
          </p:cNvPr>
          <p:cNvSpPr txBox="1"/>
          <p:nvPr/>
        </p:nvSpPr>
        <p:spPr>
          <a:xfrm>
            <a:off x="985485" y="3477653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B18684-E38D-4F1C-9031-3CC86BC6C988}"/>
              </a:ext>
            </a:extLst>
          </p:cNvPr>
          <p:cNvSpPr txBox="1"/>
          <p:nvPr/>
        </p:nvSpPr>
        <p:spPr>
          <a:xfrm rot="642278">
            <a:off x="1020530" y="4840968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92AA7-C0B1-41D9-9B59-FE2F51BBEDB4}"/>
              </a:ext>
            </a:extLst>
          </p:cNvPr>
          <p:cNvSpPr txBox="1"/>
          <p:nvPr/>
        </p:nvSpPr>
        <p:spPr>
          <a:xfrm rot="20611425">
            <a:off x="1189893" y="6106964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9E1F4-7918-44C5-AEEC-3589298AC318}"/>
              </a:ext>
            </a:extLst>
          </p:cNvPr>
          <p:cNvSpPr txBox="1"/>
          <p:nvPr/>
        </p:nvSpPr>
        <p:spPr>
          <a:xfrm rot="1213202">
            <a:off x="264419" y="5354212"/>
            <a:ext cx="9000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1AP0203">
            <a:hlinkClick r:id="" action="ppaction://media"/>
            <a:extLst>
              <a:ext uri="{FF2B5EF4-FFF2-40B4-BE49-F238E27FC236}">
                <a16:creationId xmlns:a16="http://schemas.microsoft.com/office/drawing/2014/main" id="{2501130A-0B4E-4BF5-91DF-15BB765E9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568" y="2967103"/>
            <a:ext cx="406400" cy="392385"/>
          </a:xfrm>
          <a:prstGeom prst="rect">
            <a:avLst/>
          </a:prstGeom>
        </p:spPr>
      </p:pic>
      <p:pic>
        <p:nvPicPr>
          <p:cNvPr id="5" name="1AP0304">
            <a:hlinkClick r:id="" action="ppaction://media"/>
            <a:extLst>
              <a:ext uri="{FF2B5EF4-FFF2-40B4-BE49-F238E27FC236}">
                <a16:creationId xmlns:a16="http://schemas.microsoft.com/office/drawing/2014/main" id="{A839B088-A07D-4E8E-81B6-C65C3696BE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139" y="2973773"/>
            <a:ext cx="406400" cy="392385"/>
          </a:xfrm>
          <a:prstGeom prst="rect">
            <a:avLst/>
          </a:prstGeom>
        </p:spPr>
      </p:pic>
      <p:pic>
        <p:nvPicPr>
          <p:cNvPr id="7" name="1AP0204">
            <a:hlinkClick r:id="" action="ppaction://media"/>
            <a:extLst>
              <a:ext uri="{FF2B5EF4-FFF2-40B4-BE49-F238E27FC236}">
                <a16:creationId xmlns:a16="http://schemas.microsoft.com/office/drawing/2014/main" id="{CED12070-2621-4711-A61C-FD48B3C56E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593" y="4444762"/>
            <a:ext cx="406400" cy="392385"/>
          </a:xfrm>
          <a:prstGeom prst="rect">
            <a:avLst/>
          </a:prstGeom>
        </p:spPr>
      </p:pic>
      <p:pic>
        <p:nvPicPr>
          <p:cNvPr id="9" name="1AP0301">
            <a:hlinkClick r:id="" action="ppaction://media"/>
            <a:extLst>
              <a:ext uri="{FF2B5EF4-FFF2-40B4-BE49-F238E27FC236}">
                <a16:creationId xmlns:a16="http://schemas.microsoft.com/office/drawing/2014/main" id="{2B4EA8F6-CE4B-46B9-A4E5-C0461FFD79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0080" y="4085959"/>
            <a:ext cx="406400" cy="392385"/>
          </a:xfrm>
          <a:prstGeom prst="rect">
            <a:avLst/>
          </a:prstGeom>
        </p:spPr>
      </p:pic>
      <p:pic>
        <p:nvPicPr>
          <p:cNvPr id="11" name="1AP0302">
            <a:hlinkClick r:id="" action="ppaction://media"/>
            <a:extLst>
              <a:ext uri="{FF2B5EF4-FFF2-40B4-BE49-F238E27FC236}">
                <a16:creationId xmlns:a16="http://schemas.microsoft.com/office/drawing/2014/main" id="{1C8A38EA-93B4-4851-AAF5-2979D57B53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551" y="4044258"/>
            <a:ext cx="406400" cy="392385"/>
          </a:xfrm>
          <a:prstGeom prst="rect">
            <a:avLst/>
          </a:prstGeom>
        </p:spPr>
      </p:pic>
      <p:pic>
        <p:nvPicPr>
          <p:cNvPr id="13" name="1AP0303">
            <a:hlinkClick r:id="" action="ppaction://media"/>
            <a:extLst>
              <a:ext uri="{FF2B5EF4-FFF2-40B4-BE49-F238E27FC236}">
                <a16:creationId xmlns:a16="http://schemas.microsoft.com/office/drawing/2014/main" id="{4FFB0A2C-D836-418B-896A-1301028AAE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9814" y="4450658"/>
            <a:ext cx="406400" cy="392385"/>
          </a:xfrm>
          <a:prstGeom prst="rect">
            <a:avLst/>
          </a:prstGeom>
        </p:spPr>
      </p:pic>
      <p:pic>
        <p:nvPicPr>
          <p:cNvPr id="14" name="1AP0305">
            <a:hlinkClick r:id="" action="ppaction://media"/>
            <a:extLst>
              <a:ext uri="{FF2B5EF4-FFF2-40B4-BE49-F238E27FC236}">
                <a16:creationId xmlns:a16="http://schemas.microsoft.com/office/drawing/2014/main" id="{41A1B960-4439-4BB5-A3AB-6EC29A4750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0822" y="1335336"/>
            <a:ext cx="406400" cy="392385"/>
          </a:xfrm>
          <a:prstGeom prst="rect">
            <a:avLst/>
          </a:prstGeom>
        </p:spPr>
      </p:pic>
      <p:pic>
        <p:nvPicPr>
          <p:cNvPr id="16" name="1AP0306">
            <a:hlinkClick r:id="" action="ppaction://media"/>
            <a:extLst>
              <a:ext uri="{FF2B5EF4-FFF2-40B4-BE49-F238E27FC236}">
                <a16:creationId xmlns:a16="http://schemas.microsoft.com/office/drawing/2014/main" id="{64705B2C-505E-44FA-BC47-84C3DC9B623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6185" y="1359440"/>
            <a:ext cx="406400" cy="3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7892 0.4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73881 -0.060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4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87135 -0.1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6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38516 0.116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8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41471 0.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14909 -0.2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22408 -0.391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88347 -0.113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67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>
            <a:extLst>
              <a:ext uri="{FF2B5EF4-FFF2-40B4-BE49-F238E27FC236}">
                <a16:creationId xmlns:a16="http://schemas.microsoft.com/office/drawing/2014/main" id="{C49136D4-0EE9-41A0-807D-88C4DBD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矩形 1">
            <a:extLst>
              <a:ext uri="{FF2B5EF4-FFF2-40B4-BE49-F238E27FC236}">
                <a16:creationId xmlns:a16="http://schemas.microsoft.com/office/drawing/2014/main" id="{559AE8D1-0AC4-4808-B0BF-839F141A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188913"/>
            <a:ext cx="77054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聽聽以下物件發出的聲音。你會怎樣形容電話聲</a:t>
            </a:r>
            <a:r>
              <a:rPr lang="zh-TW" altLang="en-US" sz="2800" dirty="0">
                <a:solidFill>
                  <a:srgbClr val="00B050"/>
                </a:solidFill>
                <a:ea typeface="標楷體" panose="03000509000000000000" pitchFamily="65" charset="-120"/>
              </a:rPr>
              <a:t>　　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的長短？</a:t>
            </a:r>
            <a:endParaRPr lang="zh-TW" altLang="zh-HK" sz="2800" dirty="0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E7267803-35ED-449F-ABB3-0033E042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41265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6C37C81-D335-4F4D-AF7C-8F0A9DEC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334121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聲音特質是相對的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7F9A1F-B755-41C9-84BA-3323E432E1E5}"/>
              </a:ext>
            </a:extLst>
          </p:cNvPr>
          <p:cNvGrpSpPr/>
          <p:nvPr/>
        </p:nvGrpSpPr>
        <p:grpSpPr>
          <a:xfrm>
            <a:off x="492608" y="1451463"/>
            <a:ext cx="4911184" cy="3913765"/>
            <a:chOff x="492608" y="1451463"/>
            <a:chExt cx="4911184" cy="3913765"/>
          </a:xfrm>
        </p:grpSpPr>
        <p:pic>
          <p:nvPicPr>
            <p:cNvPr id="3" name="Picture 2" descr="A picture containing object, clock, holding&#10;&#10;Description automatically generated">
              <a:extLst>
                <a:ext uri="{FF2B5EF4-FFF2-40B4-BE49-F238E27FC236}">
                  <a16:creationId xmlns:a16="http://schemas.microsoft.com/office/drawing/2014/main" id="{57E961DA-2A01-433C-8603-45B7201D2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78" y="1451463"/>
              <a:ext cx="2678914" cy="199619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Picture 4" descr="A picture containing computer&#10;&#10;Description automatically generated">
              <a:extLst>
                <a:ext uri="{FF2B5EF4-FFF2-40B4-BE49-F238E27FC236}">
                  <a16:creationId xmlns:a16="http://schemas.microsoft.com/office/drawing/2014/main" id="{2892BA8C-561D-489A-84EA-E33987B51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08" y="1463472"/>
              <a:ext cx="1702641" cy="199619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1" name="TextBox 80">
              <a:extLst>
                <a:ext uri="{FF2B5EF4-FFF2-40B4-BE49-F238E27FC236}">
                  <a16:creationId xmlns:a16="http://schemas.microsoft.com/office/drawing/2014/main" id="{145EAD82-6FE1-4723-8124-653D060AA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242" y="3364159"/>
              <a:ext cx="1298186" cy="5107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時鐘</a:t>
              </a:r>
              <a:endParaRPr lang="en-US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TextBox 80">
              <a:extLst>
                <a:ext uri="{FF2B5EF4-FFF2-40B4-BE49-F238E27FC236}">
                  <a16:creationId xmlns:a16="http://schemas.microsoft.com/office/drawing/2014/main" id="{D7877593-BE70-408A-8246-700B203C0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47" y="3374367"/>
              <a:ext cx="1298186" cy="5107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電話</a:t>
              </a:r>
              <a:endParaRPr lang="en-US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9" name="SB_1AP201">
              <a:hlinkClick r:id="" action="ppaction://media"/>
              <a:extLst>
                <a:ext uri="{FF2B5EF4-FFF2-40B4-BE49-F238E27FC236}">
                  <a16:creationId xmlns:a16="http://schemas.microsoft.com/office/drawing/2014/main" id="{E2FF6F75-FA14-4965-BD5F-FBAEE9131A50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9499" y="3443783"/>
              <a:ext cx="406400" cy="392385"/>
            </a:xfrm>
            <a:prstGeom prst="rect">
              <a:avLst/>
            </a:prstGeom>
          </p:spPr>
        </p:pic>
        <p:pic>
          <p:nvPicPr>
            <p:cNvPr id="10" name="SB_1AP202">
              <a:hlinkClick r:id="" action="ppaction://media"/>
              <a:extLst>
                <a:ext uri="{FF2B5EF4-FFF2-40B4-BE49-F238E27FC236}">
                  <a16:creationId xmlns:a16="http://schemas.microsoft.com/office/drawing/2014/main" id="{FBFA07F8-0A34-4496-A29D-76B9C6B132C4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3059" y="3447662"/>
              <a:ext cx="406400" cy="392385"/>
            </a:xfrm>
            <a:prstGeom prst="rect">
              <a:avLst/>
            </a:prstGeom>
          </p:spPr>
        </p:pic>
        <p:sp>
          <p:nvSpPr>
            <p:cNvPr id="50" name="矩形 1">
              <a:extLst>
                <a:ext uri="{FF2B5EF4-FFF2-40B4-BE49-F238E27FC236}">
                  <a16:creationId xmlns:a16="http://schemas.microsoft.com/office/drawing/2014/main" id="{72C93DC8-01C2-45B6-9D26-8A1E651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424" y="4056793"/>
              <a:ext cx="4360244" cy="1308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電話的聲音比時鐘的聲音</a:t>
              </a:r>
              <a:endPara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FF6600"/>
                  </a:solidFill>
                  <a:ea typeface="標楷體" panose="03000509000000000000" pitchFamily="65" charset="-120"/>
                </a:rPr>
                <a:t>長　／　短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　。</a:t>
              </a:r>
              <a:endParaRPr lang="zh-TW" altLang="zh-HK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10FAE8-24A9-41CE-A043-ACE95CDB297E}"/>
              </a:ext>
            </a:extLst>
          </p:cNvPr>
          <p:cNvGrpSpPr/>
          <p:nvPr/>
        </p:nvGrpSpPr>
        <p:grpSpPr>
          <a:xfrm>
            <a:off x="6744072" y="1463472"/>
            <a:ext cx="5115366" cy="3909744"/>
            <a:chOff x="6744072" y="1463472"/>
            <a:chExt cx="5115366" cy="3909744"/>
          </a:xfrm>
        </p:grpSpPr>
        <p:pic>
          <p:nvPicPr>
            <p:cNvPr id="44" name="Picture 43" descr="A picture containing computer&#10;&#10;Description automatically generated">
              <a:extLst>
                <a:ext uri="{FF2B5EF4-FFF2-40B4-BE49-F238E27FC236}">
                  <a16:creationId xmlns:a16="http://schemas.microsoft.com/office/drawing/2014/main" id="{D3737468-43E9-414C-891A-D19A4FBC3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1474358"/>
              <a:ext cx="1702641" cy="199619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5" name="TextBox 80">
              <a:extLst>
                <a:ext uri="{FF2B5EF4-FFF2-40B4-BE49-F238E27FC236}">
                  <a16:creationId xmlns:a16="http://schemas.microsoft.com/office/drawing/2014/main" id="{CBA3A6C3-0B91-4F34-9D9D-BA21539F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011" y="3385253"/>
              <a:ext cx="1298186" cy="51077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電話</a:t>
              </a:r>
              <a:endParaRPr lang="en-US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6" descr="A picture containing train, truck&#10;&#10;Description automatically generated">
              <a:extLst>
                <a:ext uri="{FF2B5EF4-FFF2-40B4-BE49-F238E27FC236}">
                  <a16:creationId xmlns:a16="http://schemas.microsoft.com/office/drawing/2014/main" id="{DC583F4C-BFD0-4C2F-9F16-1CD286132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369" y="1463472"/>
              <a:ext cx="3136069" cy="200708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6" name="TextBox 80">
              <a:extLst>
                <a:ext uri="{FF2B5EF4-FFF2-40B4-BE49-F238E27FC236}">
                  <a16:creationId xmlns:a16="http://schemas.microsoft.com/office/drawing/2014/main" id="{3663C424-F48D-4340-9941-1C581DCE6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6016" y="3422278"/>
              <a:ext cx="1604959" cy="51077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消防車</a:t>
              </a:r>
              <a:endParaRPr lang="en-US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SB_1AP102">
              <a:hlinkClick r:id="" action="ppaction://media"/>
              <a:extLst>
                <a:ext uri="{FF2B5EF4-FFF2-40B4-BE49-F238E27FC236}">
                  <a16:creationId xmlns:a16="http://schemas.microsoft.com/office/drawing/2014/main" id="{501A2218-6D77-4F35-A8CE-5460222BB909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88488" y="3508015"/>
              <a:ext cx="406400" cy="392385"/>
            </a:xfrm>
            <a:prstGeom prst="rect">
              <a:avLst/>
            </a:prstGeom>
          </p:spPr>
        </p:pic>
        <p:pic>
          <p:nvPicPr>
            <p:cNvPr id="47" name="SB_1AP202">
              <a:hlinkClick r:id="" action="ppaction://media"/>
              <a:extLst>
                <a:ext uri="{FF2B5EF4-FFF2-40B4-BE49-F238E27FC236}">
                  <a16:creationId xmlns:a16="http://schemas.microsoft.com/office/drawing/2014/main" id="{59AE7299-9D6F-42E1-9599-6BF96B8936F7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66744" y="3473062"/>
              <a:ext cx="406400" cy="392385"/>
            </a:xfrm>
            <a:prstGeom prst="rect">
              <a:avLst/>
            </a:prstGeom>
          </p:spPr>
        </p:pic>
        <p:sp>
          <p:nvSpPr>
            <p:cNvPr id="51" name="矩形 1">
              <a:extLst>
                <a:ext uri="{FF2B5EF4-FFF2-40B4-BE49-F238E27FC236}">
                  <a16:creationId xmlns:a16="http://schemas.microsoft.com/office/drawing/2014/main" id="{3D694568-F7B5-48C5-9569-14C897923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096" y="4064781"/>
              <a:ext cx="4755326" cy="1308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電話的聲音比消防車的聲音</a:t>
              </a:r>
              <a:endPara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FF6600"/>
                  </a:solidFill>
                  <a:ea typeface="標楷體" panose="03000509000000000000" pitchFamily="65" charset="-120"/>
                </a:rPr>
                <a:t>長　／　短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　。</a:t>
              </a:r>
              <a:endParaRPr lang="zh-TW" altLang="zh-HK" sz="28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A6476AF-C17D-4160-8FDC-177E7A3E6F9B}"/>
              </a:ext>
            </a:extLst>
          </p:cNvPr>
          <p:cNvSpPr/>
          <p:nvPr/>
        </p:nvSpPr>
        <p:spPr bwMode="auto">
          <a:xfrm>
            <a:off x="1703512" y="4725144"/>
            <a:ext cx="648072" cy="8117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DCB9053-E9F2-429C-908D-1228B7361DD6}"/>
              </a:ext>
            </a:extLst>
          </p:cNvPr>
          <p:cNvSpPr/>
          <p:nvPr/>
        </p:nvSpPr>
        <p:spPr bwMode="auto">
          <a:xfrm>
            <a:off x="9337759" y="4725144"/>
            <a:ext cx="648072" cy="8117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3" name="TextBox 77">
            <a:extLst>
              <a:ext uri="{FF2B5EF4-FFF2-40B4-BE49-F238E27FC236}">
                <a16:creationId xmlns:a16="http://schemas.microsoft.com/office/drawing/2014/main" id="{2529130D-A581-4655-A3EA-9A2A2E6A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785832"/>
            <a:ext cx="6638821" cy="57888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聲音的特質是</a:t>
            </a:r>
            <a:r>
              <a:rPr lang="zh-TW" altLang="en-US" sz="28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4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897</Words>
  <Application>Microsoft Office PowerPoint</Application>
  <PresentationFormat>Widescreen</PresentationFormat>
  <Paragraphs>144</Paragraphs>
  <Slides>15</Slides>
  <Notes>1</Notes>
  <HiddenSlides>0</HiddenSlides>
  <MMClips>43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微軟正黑體</vt:lpstr>
      <vt:lpstr>微軟正黑體 Light</vt:lpstr>
      <vt:lpstr>標楷體</vt:lpstr>
      <vt:lpstr>Arial</vt:lpstr>
      <vt:lpstr>Calibri</vt:lpstr>
      <vt:lpstr>Times New Roman</vt:lpstr>
      <vt:lpstr>預設簡報設計</vt:lpstr>
      <vt:lpstr>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Tsui, Flora</cp:lastModifiedBy>
  <cp:revision>513</cp:revision>
  <dcterms:created xsi:type="dcterms:W3CDTF">2010-12-02T06:19:15Z</dcterms:created>
  <dcterms:modified xsi:type="dcterms:W3CDTF">2020-08-26T03:02:52Z</dcterms:modified>
</cp:coreProperties>
</file>